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1" r:id="rId3"/>
    <p:sldId id="262" r:id="rId5"/>
  </p:sldIdLst>
  <p:sldSz cx="14399895" cy="899922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36" userDrawn="1">
          <p15:clr>
            <a:srgbClr val="A4A3A4"/>
          </p15:clr>
        </p15:guide>
        <p15:guide id="2" pos="4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B3DA"/>
    <a:srgbClr val="01B3D9"/>
    <a:srgbClr val="3E7BD8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39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996" y="44"/>
      </p:cViewPr>
      <p:guideLst>
        <p:guide orient="horz" pos="3036"/>
        <p:guide pos="458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60098" y="1143000"/>
            <a:ext cx="4937804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415906" y="1200000"/>
            <a:ext cx="11573859" cy="3373228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7875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415906" y="4672441"/>
            <a:ext cx="11573859" cy="1932283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3150" spc="200"/>
            </a:lvl1pPr>
            <a:lvl2pPr marL="600075" indent="0" algn="ctr">
              <a:buNone/>
              <a:defRPr sz="2625"/>
            </a:lvl2pPr>
            <a:lvl3pPr marL="1200150" indent="0" algn="ctr">
              <a:buNone/>
              <a:defRPr sz="2360"/>
            </a:lvl3pPr>
            <a:lvl4pPr marL="1800225" indent="0" algn="ctr">
              <a:buNone/>
              <a:defRPr sz="2100"/>
            </a:lvl4pPr>
            <a:lvl5pPr marL="2400300" indent="0" algn="ctr">
              <a:buNone/>
              <a:defRPr sz="2100"/>
            </a:lvl5pPr>
            <a:lvl6pPr marL="2999740" indent="0" algn="ctr">
              <a:buNone/>
              <a:defRPr sz="2100"/>
            </a:lvl6pPr>
            <a:lvl7pPr marL="3599815" indent="0" algn="ctr">
              <a:buNone/>
              <a:defRPr sz="2100"/>
            </a:lvl7pPr>
            <a:lvl8pPr marL="4199890" indent="0" algn="ctr">
              <a:buNone/>
              <a:defRPr sz="2100"/>
            </a:lvl8pPr>
            <a:lvl9pPr marL="4799965" indent="0" algn="ctr">
              <a:buNone/>
              <a:defRPr sz="21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8583" y="798425"/>
            <a:ext cx="12955748" cy="92598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18583" y="1955906"/>
            <a:ext cx="12955748" cy="6245669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351339" y="5050394"/>
            <a:ext cx="9175748" cy="100629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577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351339" y="6056693"/>
            <a:ext cx="9175748" cy="1138583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36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007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20015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0022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4003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9974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9981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998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9996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8583" y="798425"/>
            <a:ext cx="12955748" cy="92598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718583" y="1970079"/>
            <a:ext cx="6114331" cy="6231496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7572756" y="1970079"/>
            <a:ext cx="6114331" cy="6231496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8583" y="798425"/>
            <a:ext cx="12955748" cy="92598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718583" y="1875591"/>
            <a:ext cx="6309921" cy="500787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6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0075" indent="0">
              <a:buNone/>
              <a:defRPr sz="2625" b="1"/>
            </a:lvl2pPr>
            <a:lvl3pPr marL="1200150" indent="0">
              <a:buNone/>
              <a:defRPr sz="2360" b="1"/>
            </a:lvl3pPr>
            <a:lvl4pPr marL="1800225" indent="0">
              <a:buNone/>
              <a:defRPr sz="2100" b="1"/>
            </a:lvl4pPr>
            <a:lvl5pPr marL="2400300" indent="0">
              <a:buNone/>
              <a:defRPr sz="2100" b="1"/>
            </a:lvl5pPr>
            <a:lvl6pPr marL="2999740" indent="0">
              <a:buNone/>
              <a:defRPr sz="2100" b="1"/>
            </a:lvl6pPr>
            <a:lvl7pPr marL="3599815" indent="0">
              <a:buNone/>
              <a:defRPr sz="2100" b="1"/>
            </a:lvl7pPr>
            <a:lvl8pPr marL="4199890" indent="0">
              <a:buNone/>
              <a:defRPr sz="2100" b="1"/>
            </a:lvl8pPr>
            <a:lvl9pPr marL="4799965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718583" y="2433071"/>
            <a:ext cx="6309921" cy="5768504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7365059" y="1865786"/>
            <a:ext cx="6309921" cy="500787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6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0075" indent="0">
              <a:buNone/>
              <a:defRPr sz="2625" b="1"/>
            </a:lvl2pPr>
            <a:lvl3pPr marL="1200150" indent="0">
              <a:buNone/>
              <a:defRPr sz="2360" b="1"/>
            </a:lvl3pPr>
            <a:lvl4pPr marL="1800225" indent="0">
              <a:buNone/>
              <a:defRPr sz="2100" b="1"/>
            </a:lvl4pPr>
            <a:lvl5pPr marL="2400300" indent="0">
              <a:buNone/>
              <a:defRPr sz="2100" b="1"/>
            </a:lvl5pPr>
            <a:lvl6pPr marL="2999740" indent="0">
              <a:buNone/>
              <a:defRPr sz="2100" b="1"/>
            </a:lvl6pPr>
            <a:lvl7pPr marL="3599815" indent="0">
              <a:buNone/>
              <a:defRPr sz="2100" b="1"/>
            </a:lvl7pPr>
            <a:lvl8pPr marL="4199890" indent="0">
              <a:buNone/>
              <a:defRPr sz="2100" b="1"/>
            </a:lvl8pPr>
            <a:lvl9pPr marL="4799965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7365059" y="2433071"/>
            <a:ext cx="6309921" cy="5768504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8583" y="798425"/>
            <a:ext cx="12955748" cy="92598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718583" y="2040945"/>
            <a:ext cx="6180800" cy="604724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1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7500473" y="2040945"/>
            <a:ext cx="6173858" cy="604724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2088347" y="1200000"/>
            <a:ext cx="1233071" cy="66000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3675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1080000" y="1200000"/>
            <a:ext cx="10829764" cy="6600000"/>
          </a:xfrm>
        </p:spPr>
        <p:txBody>
          <a:bodyPr vert="eaVert" lIns="46800" tIns="46800" rIns="46800" bIns="46800"/>
          <a:lstStyle>
            <a:lvl1pPr marL="299720" indent="-299720">
              <a:spcAft>
                <a:spcPts val="1000"/>
              </a:spcAft>
              <a:defRPr spc="300"/>
            </a:lvl1pPr>
            <a:lvl2pPr marL="899795" indent="-299720">
              <a:defRPr spc="300"/>
            </a:lvl2pPr>
            <a:lvl3pPr marL="1499870" indent="-299720">
              <a:defRPr spc="300"/>
            </a:lvl3pPr>
            <a:lvl4pPr marL="2099945" indent="-299720">
              <a:defRPr spc="300"/>
            </a:lvl4pPr>
            <a:lvl5pPr marL="2700020" indent="-29972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718583" y="1015748"/>
            <a:ext cx="12960000" cy="719527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415906" y="3259843"/>
            <a:ext cx="11573859" cy="133700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7875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415906" y="4672441"/>
            <a:ext cx="11573859" cy="618898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315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718583" y="798425"/>
            <a:ext cx="12955748" cy="925984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718583" y="1955906"/>
            <a:ext cx="12955748" cy="6245669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722835" y="8286614"/>
            <a:ext cx="3188976" cy="415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3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861417" y="8286614"/>
            <a:ext cx="4677165" cy="415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3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10485355" y="8286614"/>
            <a:ext cx="3188976" cy="415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3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00150" rtl="0" eaLnBrk="1" fontAlgn="auto" latinLnBrk="0" hangingPunct="1">
        <a:lnSpc>
          <a:spcPct val="100000"/>
        </a:lnSpc>
        <a:spcBef>
          <a:spcPct val="0"/>
        </a:spcBef>
        <a:buNone/>
        <a:defRPr sz="4725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99720" indent="-299720" algn="l" defTabSz="120015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80604020202020204" pitchFamily="34" charset="0"/>
        <a:buChar char="●"/>
        <a:defRPr sz="236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899795" indent="-299720" algn="l" defTabSz="120015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tabLst>
          <a:tab pos="2112645" algn="l"/>
          <a:tab pos="2112645" algn="l"/>
          <a:tab pos="2112645" algn="l"/>
          <a:tab pos="2112645" algn="l"/>
        </a:tabLst>
        <a:defRPr sz="21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499870" indent="-299720" algn="l" defTabSz="120015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80604020202020204" pitchFamily="34" charset="0"/>
        <a:buChar char="●"/>
        <a:defRPr sz="21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2099945" indent="-299720" algn="l" defTabSz="120015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8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700020" indent="-299720" algn="l" defTabSz="120015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80604020202020204" pitchFamily="34" charset="0"/>
        <a:buChar char="•"/>
        <a:defRPr sz="18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3300095" indent="-299720" algn="l" defTabSz="1200150" rtl="0" eaLnBrk="1" latinLnBrk="0" hangingPunct="1">
        <a:lnSpc>
          <a:spcPct val="90000"/>
        </a:lnSpc>
        <a:spcBef>
          <a:spcPct val="132000"/>
        </a:spcBef>
        <a:buFont typeface="Arial" panose="02080604020202020204" pitchFamily="34" charset="0"/>
        <a:buChar char="•"/>
        <a:defRPr sz="2360" kern="1200">
          <a:solidFill>
            <a:schemeClr val="tx1"/>
          </a:solidFill>
          <a:latin typeface="+mn-lt"/>
          <a:ea typeface="+mn-ea"/>
          <a:cs typeface="+mn-cs"/>
        </a:defRPr>
      </a:lvl6pPr>
      <a:lvl7pPr marL="3900170" indent="-299720" algn="l" defTabSz="1200150" rtl="0" eaLnBrk="1" latinLnBrk="0" hangingPunct="1">
        <a:lnSpc>
          <a:spcPct val="90000"/>
        </a:lnSpc>
        <a:spcBef>
          <a:spcPct val="132000"/>
        </a:spcBef>
        <a:buFont typeface="Arial" panose="02080604020202020204" pitchFamily="34" charset="0"/>
        <a:buChar char="•"/>
        <a:defRPr sz="2360" kern="1200">
          <a:solidFill>
            <a:schemeClr val="tx1"/>
          </a:solidFill>
          <a:latin typeface="+mn-lt"/>
          <a:ea typeface="+mn-ea"/>
          <a:cs typeface="+mn-cs"/>
        </a:defRPr>
      </a:lvl7pPr>
      <a:lvl8pPr marL="4500245" indent="-299720" algn="l" defTabSz="1200150" rtl="0" eaLnBrk="1" latinLnBrk="0" hangingPunct="1">
        <a:lnSpc>
          <a:spcPct val="90000"/>
        </a:lnSpc>
        <a:spcBef>
          <a:spcPct val="132000"/>
        </a:spcBef>
        <a:buFont typeface="Arial" panose="02080604020202020204" pitchFamily="34" charset="0"/>
        <a:buChar char="•"/>
        <a:defRPr sz="2360" kern="1200">
          <a:solidFill>
            <a:schemeClr val="tx1"/>
          </a:solidFill>
          <a:latin typeface="+mn-lt"/>
          <a:ea typeface="+mn-ea"/>
          <a:cs typeface="+mn-cs"/>
        </a:defRPr>
      </a:lvl8pPr>
      <a:lvl9pPr marL="5099685" indent="-299720" algn="l" defTabSz="1200150" rtl="0" eaLnBrk="1" latinLnBrk="0" hangingPunct="1">
        <a:lnSpc>
          <a:spcPct val="90000"/>
        </a:lnSpc>
        <a:spcBef>
          <a:spcPct val="132000"/>
        </a:spcBef>
        <a:buFont typeface="Arial" panose="02080604020202020204" pitchFamily="34" charset="0"/>
        <a:buChar char="•"/>
        <a:defRPr sz="2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00150" rtl="0" eaLnBrk="1" latinLnBrk="0" hangingPunct="1">
        <a:defRPr sz="2360" kern="1200">
          <a:solidFill>
            <a:schemeClr val="tx1"/>
          </a:solidFill>
          <a:latin typeface="+mn-lt"/>
          <a:ea typeface="+mn-ea"/>
          <a:cs typeface="+mn-cs"/>
        </a:defRPr>
      </a:lvl1pPr>
      <a:lvl2pPr marL="600075" algn="l" defTabSz="1200150" rtl="0" eaLnBrk="1" latinLnBrk="0" hangingPunct="1">
        <a:defRPr sz="236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algn="l" defTabSz="1200150" rtl="0" eaLnBrk="1" latinLnBrk="0" hangingPunct="1">
        <a:defRPr sz="236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algn="l" defTabSz="1200150" rtl="0" eaLnBrk="1" latinLnBrk="0" hangingPunct="1">
        <a:defRPr sz="2360" kern="1200">
          <a:solidFill>
            <a:schemeClr val="tx1"/>
          </a:solidFill>
          <a:latin typeface="+mn-lt"/>
          <a:ea typeface="+mn-ea"/>
          <a:cs typeface="+mn-cs"/>
        </a:defRPr>
      </a:lvl4pPr>
      <a:lvl5pPr marL="2400300" algn="l" defTabSz="1200150" rtl="0" eaLnBrk="1" latinLnBrk="0" hangingPunct="1">
        <a:defRPr sz="2360" kern="1200">
          <a:solidFill>
            <a:schemeClr val="tx1"/>
          </a:solidFill>
          <a:latin typeface="+mn-lt"/>
          <a:ea typeface="+mn-ea"/>
          <a:cs typeface="+mn-cs"/>
        </a:defRPr>
      </a:lvl5pPr>
      <a:lvl6pPr marL="2999740" algn="l" defTabSz="1200150" rtl="0" eaLnBrk="1" latinLnBrk="0" hangingPunct="1">
        <a:defRPr sz="2360" kern="1200">
          <a:solidFill>
            <a:schemeClr val="tx1"/>
          </a:solidFill>
          <a:latin typeface="+mn-lt"/>
          <a:ea typeface="+mn-ea"/>
          <a:cs typeface="+mn-cs"/>
        </a:defRPr>
      </a:lvl6pPr>
      <a:lvl7pPr marL="3599815" algn="l" defTabSz="1200150" rtl="0" eaLnBrk="1" latinLnBrk="0" hangingPunct="1">
        <a:defRPr sz="2360" kern="1200">
          <a:solidFill>
            <a:schemeClr val="tx1"/>
          </a:solidFill>
          <a:latin typeface="+mn-lt"/>
          <a:ea typeface="+mn-ea"/>
          <a:cs typeface="+mn-cs"/>
        </a:defRPr>
      </a:lvl7pPr>
      <a:lvl8pPr marL="4199890" algn="l" defTabSz="1200150" rtl="0" eaLnBrk="1" latinLnBrk="0" hangingPunct="1">
        <a:defRPr sz="2360" kern="1200">
          <a:solidFill>
            <a:schemeClr val="tx1"/>
          </a:solidFill>
          <a:latin typeface="+mn-lt"/>
          <a:ea typeface="+mn-ea"/>
          <a:cs typeface="+mn-cs"/>
        </a:defRPr>
      </a:lvl8pPr>
      <a:lvl9pPr marL="4799965" algn="l" defTabSz="1200150" rtl="0" eaLnBrk="1" latinLnBrk="0" hangingPunct="1">
        <a:defRPr sz="2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1" Type="http://schemas.openxmlformats.org/officeDocument/2006/relationships/notesSlide" Target="../notesSlides/notesSlide1.xml"/><Relationship Id="rId30" Type="http://schemas.openxmlformats.org/officeDocument/2006/relationships/slideLayout" Target="../slideLayouts/slideLayout2.xml"/><Relationship Id="rId3" Type="http://schemas.openxmlformats.org/officeDocument/2006/relationships/tags" Target="../tags/tag63.xml"/><Relationship Id="rId29" Type="http://schemas.openxmlformats.org/officeDocument/2006/relationships/tags" Target="../tags/tag86.xml"/><Relationship Id="rId28" Type="http://schemas.openxmlformats.org/officeDocument/2006/relationships/image" Target="../media/image5.png"/><Relationship Id="rId27" Type="http://schemas.openxmlformats.org/officeDocument/2006/relationships/image" Target="../media/image4.jpeg"/><Relationship Id="rId26" Type="http://schemas.openxmlformats.org/officeDocument/2006/relationships/image" Target="../media/image3.png"/><Relationship Id="rId25" Type="http://schemas.openxmlformats.org/officeDocument/2006/relationships/tags" Target="../tags/tag85.xml"/><Relationship Id="rId24" Type="http://schemas.openxmlformats.org/officeDocument/2006/relationships/tags" Target="../tags/tag84.xml"/><Relationship Id="rId23" Type="http://schemas.openxmlformats.org/officeDocument/2006/relationships/tags" Target="../tags/tag83.xml"/><Relationship Id="rId22" Type="http://schemas.openxmlformats.org/officeDocument/2006/relationships/tags" Target="../tags/tag82.xml"/><Relationship Id="rId21" Type="http://schemas.openxmlformats.org/officeDocument/2006/relationships/tags" Target="../tags/tag81.xml"/><Relationship Id="rId20" Type="http://schemas.openxmlformats.org/officeDocument/2006/relationships/tags" Target="../tags/tag80.xml"/><Relationship Id="rId2" Type="http://schemas.openxmlformats.org/officeDocument/2006/relationships/image" Target="../media/image2.png"/><Relationship Id="rId19" Type="http://schemas.openxmlformats.org/officeDocument/2006/relationships/tags" Target="../tags/tag79.xml"/><Relationship Id="rId18" Type="http://schemas.openxmlformats.org/officeDocument/2006/relationships/tags" Target="../tags/tag78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095597a6a0d94259a2dd38e9f83b929"/>
          <p:cNvPicPr>
            <a:picLocks noChangeAspect="1"/>
          </p:cNvPicPr>
          <p:nvPr/>
        </p:nvPicPr>
        <p:blipFill>
          <a:blip r:embed="rId1"/>
          <a:srcRect l="15391" r="12716" b="853"/>
          <a:stretch>
            <a:fillRect/>
          </a:stretch>
        </p:blipFill>
        <p:spPr>
          <a:xfrm>
            <a:off x="4123690" y="501015"/>
            <a:ext cx="6152515" cy="8485505"/>
          </a:xfrm>
          <a:prstGeom prst="rect">
            <a:avLst/>
          </a:prstGeom>
        </p:spPr>
      </p:pic>
      <p:pic>
        <p:nvPicPr>
          <p:cNvPr id="4" name="图片 3" descr="88a9bbb0fab794ce3e97a9b9b6695552"/>
          <p:cNvPicPr>
            <a:picLocks noChangeAspect="1"/>
          </p:cNvPicPr>
          <p:nvPr/>
        </p:nvPicPr>
        <p:blipFill>
          <a:blip r:embed="rId2"/>
          <a:srcRect l="1303" t="1057" r="22190" b="47221"/>
          <a:stretch>
            <a:fillRect/>
          </a:stretch>
        </p:blipFill>
        <p:spPr>
          <a:xfrm flipH="1">
            <a:off x="6268720" y="1045210"/>
            <a:ext cx="1260475" cy="1236980"/>
          </a:xfrm>
          <a:prstGeom prst="rect">
            <a:avLst/>
          </a:prstGeom>
        </p:spPr>
      </p:pic>
      <p:cxnSp>
        <p:nvCxnSpPr>
          <p:cNvPr id="3" name="直接箭头连接符 2"/>
          <p:cNvCxnSpPr/>
          <p:nvPr>
            <p:custDataLst>
              <p:tags r:id="rId3"/>
            </p:custDataLst>
          </p:nvPr>
        </p:nvCxnSpPr>
        <p:spPr>
          <a:xfrm>
            <a:off x="7383780" y="1282700"/>
            <a:ext cx="25019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8390890" y="932180"/>
            <a:ext cx="1333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</a:rPr>
              <a:t>安全门</a:t>
            </a:r>
            <a:endParaRPr lang="zh-CN" altLang="en-US" b="1">
              <a:solidFill>
                <a:srgbClr val="3E7BD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9969500" y="798830"/>
            <a:ext cx="4225290" cy="8299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在平台梯的攀爬侧，应安装具备防护人员坠落的平台门。当平台尺寸</a:t>
            </a:r>
            <a:r>
              <a:rPr lang="zh-CN" altLang="en-US" sz="1600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大于</a:t>
            </a:r>
            <a:r>
              <a:rPr lang="en-US" altLang="zh-CN" sz="1600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500</a:t>
            </a:r>
            <a:r>
              <a:rPr lang="en-US" altLang="zh-CN" sz="1600" b="1" dirty="0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mm</a:t>
            </a:r>
            <a:r>
              <a:rPr lang="en-US" altLang="zh-CN" sz="1600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x500 </a:t>
            </a:r>
            <a:r>
              <a:rPr lang="en-US" altLang="zh-CN" sz="1600" b="1" dirty="0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mm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时，宜使用自闭门。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2" name="直接箭头连接符 11"/>
          <p:cNvCxnSpPr/>
          <p:nvPr>
            <p:custDataLst>
              <p:tags r:id="rId6"/>
            </p:custDataLst>
          </p:nvPr>
        </p:nvCxnSpPr>
        <p:spPr>
          <a:xfrm>
            <a:off x="7529195" y="2125345"/>
            <a:ext cx="2023745" cy="101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7704455" y="1757045"/>
            <a:ext cx="1783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</a:rPr>
              <a:t>安全护栏与横杆</a:t>
            </a:r>
            <a:endParaRPr lang="zh-CN" altLang="en-US" b="1">
              <a:solidFill>
                <a:srgbClr val="3E7BD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9659620" y="1744345"/>
            <a:ext cx="4535805" cy="8299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安全护栏高度应</a:t>
            </a:r>
            <a:r>
              <a:rPr lang="zh-CN" altLang="en-US" sz="1600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大于</a:t>
            </a:r>
            <a:r>
              <a:rPr lang="en-US" altLang="zh-CN" sz="1600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950</a:t>
            </a:r>
            <a:r>
              <a:rPr lang="en-US" altLang="zh-CN" sz="1600" b="1" dirty="0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mm</a:t>
            </a:r>
            <a:r>
              <a:rPr lang="zh-CN" altLang="en-US" sz="1600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，小于</a:t>
            </a:r>
            <a:r>
              <a:rPr lang="en-US" altLang="zh-CN" sz="1600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1100</a:t>
            </a:r>
            <a:r>
              <a:rPr lang="en-US" altLang="zh-CN" sz="1600" b="1" dirty="0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mm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，从平台到护栏顶部计算。</a:t>
            </a:r>
            <a:r>
              <a:rPr lang="zh-CN" altLang="en-US" sz="1600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直径</a:t>
            </a:r>
            <a:r>
              <a:rPr lang="en-US" altLang="zh-CN" sz="1600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470</a:t>
            </a:r>
            <a:r>
              <a:rPr lang="en-US" altLang="zh-CN" sz="1600" b="1" dirty="0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mm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的球体应不能从护栏的任何空隙通过。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5" name="直接箭头连接符 14"/>
          <p:cNvCxnSpPr/>
          <p:nvPr>
            <p:custDataLst>
              <p:tags r:id="rId9"/>
            </p:custDataLst>
          </p:nvPr>
        </p:nvCxnSpPr>
        <p:spPr>
          <a:xfrm>
            <a:off x="6939915" y="2897505"/>
            <a:ext cx="2919095" cy="285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8202295" y="2542540"/>
            <a:ext cx="12103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</a:rPr>
              <a:t>操作平台</a:t>
            </a:r>
            <a:endParaRPr lang="zh-CN" altLang="en-US" b="1">
              <a:solidFill>
                <a:srgbClr val="3E7BD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1"/>
            </p:custDataLst>
          </p:nvPr>
        </p:nvSpPr>
        <p:spPr>
          <a:xfrm>
            <a:off x="9994900" y="2771140"/>
            <a:ext cx="4199890" cy="33718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平台尺寸应在 </a:t>
            </a:r>
            <a:r>
              <a:rPr lang="en-US" altLang="zh-CN" sz="1600" b="1" dirty="0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400mm～1000mm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之间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995930" y="1552575"/>
            <a:ext cx="22618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950mm≤h</a:t>
            </a:r>
            <a:r>
              <a:rPr lang="en-US" sz="1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≤1100mm</a:t>
            </a:r>
            <a:endParaRPr lang="en-US" sz="16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001385" y="1160780"/>
            <a:ext cx="1443990" cy="142621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d=470</a:t>
            </a:r>
            <a:endParaRPr lang="en-US" altLang="zh-CN" sz="16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mm</a:t>
            </a:r>
            <a:endParaRPr lang="en-US" altLang="zh-CN" sz="16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6" name="直接箭头连接符 45"/>
          <p:cNvCxnSpPr/>
          <p:nvPr>
            <p:custDataLst>
              <p:tags r:id="rId12"/>
            </p:custDataLst>
          </p:nvPr>
        </p:nvCxnSpPr>
        <p:spPr>
          <a:xfrm flipH="1" flipV="1">
            <a:off x="3576955" y="2863215"/>
            <a:ext cx="1913890" cy="38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>
            <p:custDataLst>
              <p:tags r:id="rId13"/>
            </p:custDataLst>
          </p:nvPr>
        </p:nvSpPr>
        <p:spPr>
          <a:xfrm>
            <a:off x="3909695" y="2515870"/>
            <a:ext cx="1783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</a:rPr>
              <a:t>踢脚板</a:t>
            </a:r>
            <a:endParaRPr lang="zh-CN" altLang="en-US" b="1">
              <a:solidFill>
                <a:srgbClr val="3E7BD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14"/>
            </p:custDataLst>
          </p:nvPr>
        </p:nvSpPr>
        <p:spPr>
          <a:xfrm>
            <a:off x="135890" y="1955800"/>
            <a:ext cx="3297555" cy="18148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  <a:tabLst>
                <a:tab pos="50800" algn="l"/>
              </a:tabLst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除了攀爬的一侧，在其他侧面都应安装踢脚板；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  <a:tabLst>
                <a:tab pos="50800" algn="l"/>
              </a:tabLst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踢脚板上沿应至少高出平台</a:t>
            </a:r>
            <a:r>
              <a:rPr lang="en-US" altLang="zh-CN" sz="1600" b="1" dirty="0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100mm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  <a:tabLst>
                <a:tab pos="50800" algn="l"/>
              </a:tabLst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除非在进入或离开平台时踢脚板可以拆卸，否则在进人侧不准许安装。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H="1">
            <a:off x="5098415" y="1045210"/>
            <a:ext cx="30480" cy="171958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/>
          <p:nvPr/>
        </p:nvCxnSpPr>
        <p:spPr>
          <a:xfrm flipH="1">
            <a:off x="5584190" y="2733040"/>
            <a:ext cx="4445" cy="24130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5588635" y="2675255"/>
            <a:ext cx="124841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1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h≥100mm</a:t>
            </a:r>
            <a:endParaRPr lang="en-US" altLang="en-US" sz="16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57" name="直接连接符 56"/>
          <p:cNvCxnSpPr/>
          <p:nvPr/>
        </p:nvCxnSpPr>
        <p:spPr>
          <a:xfrm flipH="1" flipV="1">
            <a:off x="6489065" y="8118475"/>
            <a:ext cx="1717675" cy="95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9" name="弧形 58"/>
          <p:cNvSpPr/>
          <p:nvPr/>
        </p:nvSpPr>
        <p:spPr>
          <a:xfrm rot="16200000">
            <a:off x="7006590" y="7407275"/>
            <a:ext cx="1642745" cy="1395730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134100" y="7395210"/>
            <a:ext cx="139509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45≤a&lt;60</a:t>
            </a:r>
            <a:r>
              <a:rPr lang="en-US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endParaRPr lang="en-US" altLang="en-US" sz="16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146030" y="4404360"/>
            <a:ext cx="4050030" cy="8299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0" fontAlgn="auto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金属或塑料材质的踏棍、踏板和平台的表面应进行防滑处理，如增加条纹。如果通过覆盖物防滑覆盖物应与踏板或踏根牢固黏合。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>
            <p:custDataLst>
              <p:tags r:id="rId15"/>
            </p:custDataLst>
          </p:nvPr>
        </p:nvSpPr>
        <p:spPr>
          <a:xfrm>
            <a:off x="8822690" y="4457700"/>
            <a:ext cx="1783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踏棍</a:t>
            </a:r>
            <a:r>
              <a:rPr lang="en-US" altLang="zh-CN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踏板</a:t>
            </a:r>
            <a:endParaRPr lang="zh-CN" altLang="en-US" b="1">
              <a:solidFill>
                <a:srgbClr val="3E7BD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64" name="直接箭头连接符 63"/>
          <p:cNvCxnSpPr/>
          <p:nvPr>
            <p:custDataLst>
              <p:tags r:id="rId16"/>
            </p:custDataLst>
          </p:nvPr>
        </p:nvCxnSpPr>
        <p:spPr>
          <a:xfrm>
            <a:off x="8071485" y="4819015"/>
            <a:ext cx="1984375" cy="215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直接箭头连接符 66"/>
          <p:cNvCxnSpPr/>
          <p:nvPr>
            <p:custDataLst>
              <p:tags r:id="rId17"/>
            </p:custDataLst>
          </p:nvPr>
        </p:nvCxnSpPr>
        <p:spPr>
          <a:xfrm flipH="1" flipV="1">
            <a:off x="3509645" y="5479415"/>
            <a:ext cx="1367155" cy="69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>
            <p:custDataLst>
              <p:tags r:id="rId18"/>
            </p:custDataLst>
          </p:nvPr>
        </p:nvSpPr>
        <p:spPr>
          <a:xfrm>
            <a:off x="3740150" y="5135245"/>
            <a:ext cx="1783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</a:rPr>
              <a:t>支撑腿</a:t>
            </a:r>
            <a:endParaRPr lang="zh-CN" altLang="en-US" b="1">
              <a:solidFill>
                <a:srgbClr val="3E7BD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框 68"/>
          <p:cNvSpPr txBox="1"/>
          <p:nvPr>
            <p:custDataLst>
              <p:tags r:id="rId19"/>
            </p:custDataLst>
          </p:nvPr>
        </p:nvSpPr>
        <p:spPr>
          <a:xfrm>
            <a:off x="135890" y="5215255"/>
            <a:ext cx="3298190" cy="5835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  <a:tabLst>
                <a:tab pos="50800" algn="l"/>
              </a:tabLst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Microsoft YaHei UI" panose="020B0503020204020204" pitchFamily="18" charset="-122"/>
                <a:sym typeface="+mn-ea"/>
              </a:rPr>
              <a:t>防倾倒装置要打开到位，确保斜撑必须稳固着地。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Microsoft YaHei UI" panose="020B0503020204020204" pitchFamily="18" charset="-122"/>
              <a:sym typeface="+mn-ea"/>
            </a:endParaRPr>
          </a:p>
        </p:txBody>
      </p:sp>
      <p:cxnSp>
        <p:nvCxnSpPr>
          <p:cNvPr id="70" name="直接箭头连接符 69"/>
          <p:cNvCxnSpPr/>
          <p:nvPr>
            <p:custDataLst>
              <p:tags r:id="rId20"/>
            </p:custDataLst>
          </p:nvPr>
        </p:nvCxnSpPr>
        <p:spPr>
          <a:xfrm flipH="1">
            <a:off x="3067050" y="6398260"/>
            <a:ext cx="1263650" cy="88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>
            <p:custDataLst>
              <p:tags r:id="rId21"/>
            </p:custDataLst>
          </p:nvPr>
        </p:nvSpPr>
        <p:spPr>
          <a:xfrm>
            <a:off x="3226435" y="6053455"/>
            <a:ext cx="1783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</a:rPr>
              <a:t>万向脚轮</a:t>
            </a:r>
            <a:endParaRPr lang="zh-CN" altLang="en-US" b="1">
              <a:solidFill>
                <a:srgbClr val="3E7BD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框 71"/>
          <p:cNvSpPr txBox="1"/>
          <p:nvPr>
            <p:custDataLst>
              <p:tags r:id="rId22"/>
            </p:custDataLst>
          </p:nvPr>
        </p:nvSpPr>
        <p:spPr>
          <a:xfrm>
            <a:off x="135890" y="6108065"/>
            <a:ext cx="2855595" cy="5835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  <a:tabLst>
                <a:tab pos="50800" algn="l"/>
              </a:tabLst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icrosoft YaHei UI" panose="020B0503020204020204" pitchFamily="18" charset="-122"/>
                <a:sym typeface="+mn-ea"/>
              </a:rPr>
              <a:t>所有脚轮都应安装脚轮制动装置以便在使用时制动。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Microsoft YaHei UI" panose="020B0503020204020204" pitchFamily="18" charset="-122"/>
              <a:sym typeface="+mn-ea"/>
            </a:endParaRPr>
          </a:p>
        </p:txBody>
      </p:sp>
      <p:cxnSp>
        <p:nvCxnSpPr>
          <p:cNvPr id="73" name="直接箭头连接符 72"/>
          <p:cNvCxnSpPr/>
          <p:nvPr>
            <p:custDataLst>
              <p:tags r:id="rId23"/>
            </p:custDataLst>
          </p:nvPr>
        </p:nvCxnSpPr>
        <p:spPr>
          <a:xfrm flipH="1" flipV="1">
            <a:off x="3509645" y="4328160"/>
            <a:ext cx="5099050" cy="63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>
            <p:custDataLst>
              <p:tags r:id="rId24"/>
            </p:custDataLst>
          </p:nvPr>
        </p:nvSpPr>
        <p:spPr>
          <a:xfrm>
            <a:off x="3740150" y="39839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侧面扶手</a:t>
            </a:r>
            <a:endParaRPr lang="zh-CN" altLang="en-US" b="1">
              <a:solidFill>
                <a:srgbClr val="3E7BD8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5" name="文本框 74"/>
          <p:cNvSpPr txBox="1"/>
          <p:nvPr>
            <p:custDataLst>
              <p:tags r:id="rId25"/>
            </p:custDataLst>
          </p:nvPr>
        </p:nvSpPr>
        <p:spPr>
          <a:xfrm>
            <a:off x="135890" y="4064000"/>
            <a:ext cx="3298190" cy="5835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当攀爬腿倾角为</a:t>
            </a:r>
            <a:r>
              <a:rPr lang="en-US" altLang="zh-CN" sz="1600" b="1" dirty="0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45≤a&lt;60</a:t>
            </a:r>
            <a:r>
              <a:rPr lang="en-US" altLang="en-US" sz="1600" b="1" dirty="0">
                <a:solidFill>
                  <a:srgbClr val="3E7B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时，应安装安全扶手。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6" name="矩形 75"/>
          <p:cNvSpPr/>
          <p:nvPr/>
        </p:nvSpPr>
        <p:spPr>
          <a:xfrm rot="360000">
            <a:off x="6445250" y="3296285"/>
            <a:ext cx="1231265" cy="882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8528685" y="3435985"/>
            <a:ext cx="56299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代表站立在此处高度已经达到</a:t>
            </a:r>
            <a:r>
              <a:rPr lang="en-US" altLang="zh-CN" sz="16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米，属于高处作业，人员需要持证，作业需要审批。</a:t>
            </a:r>
            <a:endParaRPr lang="en-US" alt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7677785" y="3412490"/>
            <a:ext cx="6437630" cy="95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9" name="文本框 78"/>
          <p:cNvSpPr txBox="1"/>
          <p:nvPr/>
        </p:nvSpPr>
        <p:spPr>
          <a:xfrm>
            <a:off x="8136255" y="3056255"/>
            <a:ext cx="170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2m</a:t>
            </a:r>
            <a:r>
              <a:rPr lang="zh-CN" altLang="en-US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登高线</a:t>
            </a:r>
            <a:endParaRPr lang="zh-CN" altLang="en-US" b="1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635" y="0"/>
            <a:ext cx="14398625" cy="588645"/>
          </a:xfrm>
          <a:prstGeom prst="rect">
            <a:avLst/>
          </a:prstGeom>
          <a:solidFill>
            <a:srgbClr val="3E7B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GB/T 17889.6-2025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《梯子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部分：可移动式平台梯》</a:t>
            </a:r>
            <a:endParaRPr lang="zh-CN" altLang="en-US" sz="1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2" name="Rectangle"/>
          <p:cNvSpPr/>
          <p:nvPr/>
        </p:nvSpPr>
        <p:spPr>
          <a:xfrm>
            <a:off x="4624705" y="0"/>
            <a:ext cx="4872355" cy="593725"/>
          </a:xfrm>
          <a:custGeom>
            <a:avLst/>
            <a:gdLst/>
            <a:ahLst/>
            <a:cxnLst/>
            <a:rect l="l" t="t" r="r" b="b"/>
            <a:pathLst>
              <a:path w="4750000" h="610000" stroke="0">
                <a:moveTo>
                  <a:pt x="0" y="0"/>
                </a:moveTo>
                <a:lnTo>
                  <a:pt x="4750000" y="0"/>
                </a:lnTo>
                <a:lnTo>
                  <a:pt x="4750000" y="610000"/>
                </a:lnTo>
                <a:lnTo>
                  <a:pt x="0" y="610000"/>
                </a:lnTo>
                <a:lnTo>
                  <a:pt x="0" y="0"/>
                </a:lnTo>
                <a:close/>
              </a:path>
              <a:path w="4750000" h="610000" fill="none">
                <a:moveTo>
                  <a:pt x="0" y="0"/>
                </a:moveTo>
                <a:lnTo>
                  <a:pt x="4750000" y="0"/>
                </a:lnTo>
                <a:lnTo>
                  <a:pt x="4750000" y="610000"/>
                </a:lnTo>
                <a:lnTo>
                  <a:pt x="0" y="610000"/>
                </a:lnTo>
                <a:lnTo>
                  <a:pt x="0" y="0"/>
                </a:lnTo>
                <a:close/>
              </a:path>
            </a:pathLst>
          </a:custGeom>
          <a:solidFill>
            <a:srgbClr val="F96363"/>
          </a:solidFill>
          <a:ln w="33333" cap="flat">
            <a:noFill/>
            <a:miter/>
          </a:ln>
        </p:spPr>
        <p:txBody>
          <a:bodyPr wrap="square" lIns="38100" tIns="38100" rIns="38100" bIns="38100" rtlCol="0" anchor="ctr"/>
          <a:lstStyle/>
          <a:p>
            <a:pPr algn="ctr"/>
            <a:r>
              <a:rPr lang="zh-CN" altLang="en-US" sz="22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可移动平台梯规范一览图</a:t>
            </a:r>
            <a:endParaRPr lang="zh-CN" altLang="en-US" sz="22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3" name="图片 8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35890" y="6827520"/>
            <a:ext cx="3576320" cy="1868170"/>
          </a:xfrm>
          <a:prstGeom prst="rect">
            <a:avLst/>
          </a:prstGeom>
        </p:spPr>
      </p:pic>
      <p:sp>
        <p:nvSpPr>
          <p:cNvPr id="84" name="文本框 83"/>
          <p:cNvSpPr txBox="1"/>
          <p:nvPr/>
        </p:nvSpPr>
        <p:spPr>
          <a:xfrm>
            <a:off x="10275570" y="6494780"/>
            <a:ext cx="3918585" cy="2007235"/>
          </a:xfrm>
          <a:prstGeom prst="rect">
            <a:avLst/>
          </a:prstGeom>
          <a:noFill/>
          <a:ln>
            <a:solidFill>
              <a:srgbClr val="01B3DA"/>
            </a:solidFill>
          </a:ln>
        </p:spPr>
        <p:txBody>
          <a:bodyPr wrap="square" rtlCol="0">
            <a:noAutofit/>
          </a:bodyPr>
          <a:lstStyle/>
          <a:p>
            <a:endParaRPr lang="en-US" altLang="zh-CN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GB/T 17889.6-2025 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《梯子</a:t>
            </a: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</a:t>
            </a: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部分：可移动式平台梯》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适用于工作平台最大高度不超过</a:t>
            </a: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5m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、最大面积不超过</a:t>
            </a: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1m</a:t>
            </a:r>
            <a:r>
              <a:rPr lang="en-US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²</a:t>
            </a: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、最大载重不超过</a:t>
            </a: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150kg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（包含使用者体重，以及携带工具、设备及材料的总重量），并且只限于每次一人使用的可移动式平台梯。</a:t>
            </a: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5" name="图片 84" descr="templates\picture_hover\&amp;pky110_sjzg_VCG41545103460&amp;"/>
          <p:cNvPicPr>
            <a:picLocks noChangeAspect="1"/>
          </p:cNvPicPr>
          <p:nvPr/>
        </p:nvPicPr>
        <p:blipFill>
          <a:blip r:embed="rId27"/>
          <a:srcRect t="9154" r="-3692" b="20769"/>
          <a:stretch>
            <a:fillRect/>
          </a:stretch>
        </p:blipFill>
        <p:spPr>
          <a:xfrm>
            <a:off x="11403330" y="5613400"/>
            <a:ext cx="1586865" cy="1072515"/>
          </a:xfrm>
          <a:prstGeom prst="rect">
            <a:avLst/>
          </a:prstGeom>
        </p:spPr>
      </p:pic>
      <p:cxnSp>
        <p:nvCxnSpPr>
          <p:cNvPr id="86" name="直接连接符 85"/>
          <p:cNvCxnSpPr/>
          <p:nvPr/>
        </p:nvCxnSpPr>
        <p:spPr>
          <a:xfrm flipH="1" flipV="1">
            <a:off x="4325620" y="6397625"/>
            <a:ext cx="13335" cy="8420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87" name="图片 86"/>
          <p:cNvPicPr>
            <a:picLocks noChangeAspect="1"/>
          </p:cNvPicPr>
          <p:nvPr/>
        </p:nvPicPr>
        <p:blipFill>
          <a:blip r:embed="rId28"/>
          <a:srcRect t="27072"/>
          <a:stretch>
            <a:fillRect/>
          </a:stretch>
        </p:blipFill>
        <p:spPr>
          <a:xfrm>
            <a:off x="135890" y="817880"/>
            <a:ext cx="2823845" cy="858520"/>
          </a:xfrm>
          <a:prstGeom prst="rect">
            <a:avLst/>
          </a:prstGeom>
        </p:spPr>
      </p:pic>
    </p:spTree>
    <p:custDataLst>
      <p:tags r:id="rId2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《安全随行》数万安全人认可度最高的社群之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50215"/>
            <a:ext cx="14399895" cy="80987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64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65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66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67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68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69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0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1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2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3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4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5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6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7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8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79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80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81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82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83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84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85.xml><?xml version="1.0" encoding="utf-8"?>
<p:tagLst xmlns:p="http://schemas.openxmlformats.org/presentationml/2006/main">
  <p:tag name="KSO_WM_DIAGRAM_VIRTUALLY_FRAME" val="{&quot;height&quot;:215.25,&quot;left&quot;:581.4,&quot;top&quot;:41.9,&quot;width&quot;:559.45}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626</Words>
  <Application>WPS 演示</Application>
  <PresentationFormat>自定义</PresentationFormat>
  <Paragraphs>53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7" baseType="lpstr">
      <vt:lpstr>Arial</vt:lpstr>
      <vt:lpstr>宋体</vt:lpstr>
      <vt:lpstr>Wingdings</vt:lpstr>
      <vt:lpstr>FT Thymes</vt:lpstr>
      <vt:lpstr>Wingdings</vt:lpstr>
      <vt:lpstr>FTToken</vt:lpstr>
      <vt:lpstr>微软雅黑</vt:lpstr>
      <vt:lpstr>方正雅意黑 GB18030L2 R</vt:lpstr>
      <vt:lpstr>Microsoft YaHei UI</vt:lpstr>
      <vt:lpstr>宋体</vt:lpstr>
      <vt:lpstr>Arial Unicode MS</vt:lpstr>
      <vt:lpstr>Calibri</vt:lpstr>
      <vt:lpstr>书宋-简</vt:lpstr>
      <vt:lpstr>Noto Sans CJK JP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zhangyang</dc:creator>
  <cp:lastModifiedBy>安全随行</cp:lastModifiedBy>
  <cp:revision>197</cp:revision>
  <dcterms:created xsi:type="dcterms:W3CDTF">2026-01-28T08:54:49Z</dcterms:created>
  <dcterms:modified xsi:type="dcterms:W3CDTF">2026-01-28T08:54:49Z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2052-12.1.3.24702</vt:lpwstr>
  </property>
  <property fmtid="{D5CDD505-2E9C-101B-9397-08002B2CF9AE}" pid="3" name="ICV">
    <vt:lpwstr>014FBB30464A2E66BFCE7969175D718E_43</vt:lpwstr>
  </property>
</Properties>
</file>