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1518900" cy="64960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2" Type="http://schemas.openxmlformats.org/officeDocument/2006/relationships/viewProps" Target="viewProps.xml"/><Relationship Id="rId41" Type="http://schemas.openxmlformats.org/officeDocument/2006/relationships/tableStyles" Target="tableStyles.xml"/><Relationship Id="rId40" Type="http://schemas.openxmlformats.org/officeDocument/2006/relationships/presProps" Target="presProps.xml"/><Relationship Id="rId4" Type="http://schemas.openxmlformats.org/officeDocument/2006/relationships/slide" Target="slides/slide3.xml"/><Relationship Id="rId39" Type="http://schemas.openxmlformats.org/officeDocument/2006/relationships/slide" Target="slides/slide38.xml"/><Relationship Id="rId38" Type="http://schemas.openxmlformats.org/officeDocument/2006/relationships/slide" Target="slides/slide37.xml"/><Relationship Id="rId37" Type="http://schemas.openxmlformats.org/officeDocument/2006/relationships/slide" Target="slides/slide36.xml"/><Relationship Id="rId36" Type="http://schemas.openxmlformats.org/officeDocument/2006/relationships/slide" Target="slides/slide35.xml"/><Relationship Id="rId35" Type="http://schemas.openxmlformats.org/officeDocument/2006/relationships/slide" Target="slides/slide34.xml"/><Relationship Id="rId34" Type="http://schemas.openxmlformats.org/officeDocument/2006/relationships/slide" Target="slides/slide33.xml"/><Relationship Id="rId33" Type="http://schemas.openxmlformats.org/officeDocument/2006/relationships/slide" Target="slides/slide32.xml"/><Relationship Id="rId32" Type="http://schemas.openxmlformats.org/officeDocument/2006/relationships/slide" Target="slides/slide31.xml"/><Relationship Id="rId31" Type="http://schemas.openxmlformats.org/officeDocument/2006/relationships/slide" Target="slides/slide30.xml"/><Relationship Id="rId30" Type="http://schemas.openxmlformats.org/officeDocument/2006/relationships/slide" Target="slides/slide29.xml"/><Relationship Id="rId3" Type="http://schemas.openxmlformats.org/officeDocument/2006/relationships/slide" Target="slides/slide2.xml"/><Relationship Id="rId29" Type="http://schemas.openxmlformats.org/officeDocument/2006/relationships/slide" Target="slides/slide28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image" Target="../media/image18.jpeg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7" Type="http://schemas.openxmlformats.org/officeDocument/2006/relationships/image" Target="../media/image40.jpe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jpeg"/><Relationship Id="rId8" Type="http://schemas.openxmlformats.org/officeDocument/2006/relationships/image" Target="../media/image59.jpeg"/><Relationship Id="rId7" Type="http://schemas.openxmlformats.org/officeDocument/2006/relationships/image" Target="../media/image58.jpeg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1" Type="http://schemas.openxmlformats.org/officeDocument/2006/relationships/image" Target="../media/image62.png"/><Relationship Id="rId10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jpeg"/><Relationship Id="rId8" Type="http://schemas.openxmlformats.org/officeDocument/2006/relationships/image" Target="../media/image69.jpeg"/><Relationship Id="rId7" Type="http://schemas.openxmlformats.org/officeDocument/2006/relationships/image" Target="../media/image68.jpeg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4" Type="http://schemas.openxmlformats.org/officeDocument/2006/relationships/image" Target="../media/image75.jpeg"/><Relationship Id="rId13" Type="http://schemas.openxmlformats.org/officeDocument/2006/relationships/image" Target="../media/image74.jpeg"/><Relationship Id="rId12" Type="http://schemas.openxmlformats.org/officeDocument/2006/relationships/image" Target="../media/image73.jpeg"/><Relationship Id="rId11" Type="http://schemas.openxmlformats.org/officeDocument/2006/relationships/image" Target="../media/image72.png"/><Relationship Id="rId10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jpeg"/><Relationship Id="rId8" Type="http://schemas.openxmlformats.org/officeDocument/2006/relationships/image" Target="../media/image82.jpeg"/><Relationship Id="rId7" Type="http://schemas.openxmlformats.org/officeDocument/2006/relationships/image" Target="../media/image81.jpeg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7" Type="http://schemas.openxmlformats.org/officeDocument/2006/relationships/image" Target="../media/image91.jpeg"/><Relationship Id="rId16" Type="http://schemas.openxmlformats.org/officeDocument/2006/relationships/image" Target="../media/image90.png"/><Relationship Id="rId15" Type="http://schemas.openxmlformats.org/officeDocument/2006/relationships/image" Target="../media/image89.png"/><Relationship Id="rId14" Type="http://schemas.openxmlformats.org/officeDocument/2006/relationships/image" Target="../media/image88.png"/><Relationship Id="rId13" Type="http://schemas.openxmlformats.org/officeDocument/2006/relationships/image" Target="../media/image87.png"/><Relationship Id="rId12" Type="http://schemas.openxmlformats.org/officeDocument/2006/relationships/image" Target="../media/image86.jpeg"/><Relationship Id="rId11" Type="http://schemas.openxmlformats.org/officeDocument/2006/relationships/image" Target="../media/image85.jpeg"/><Relationship Id="rId10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7" Type="http://schemas.openxmlformats.org/officeDocument/2006/relationships/image" Target="../media/image97.jpeg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1.jpeg"/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4.png"/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../media/image110.jpeg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16.jpeg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0.jpeg"/><Relationship Id="rId8" Type="http://schemas.openxmlformats.org/officeDocument/2006/relationships/slide" Target="slide6.xml"/><Relationship Id="rId7" Type="http://schemas.openxmlformats.org/officeDocument/2006/relationships/slide" Target="slide5.xml"/><Relationship Id="rId6" Type="http://schemas.openxmlformats.org/officeDocument/2006/relationships/slide" Target="slide4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3" Type="http://schemas.openxmlformats.org/officeDocument/2006/relationships/image" Target="../media/image119.jpeg"/><Relationship Id="rId2" Type="http://schemas.openxmlformats.org/officeDocument/2006/relationships/image" Target="../media/image118.png"/><Relationship Id="rId11" Type="http://schemas.openxmlformats.org/officeDocument/2006/relationships/image" Target="../media/image122.jpeg"/><Relationship Id="rId10" Type="http://schemas.openxmlformats.org/officeDocument/2006/relationships/image" Target="../media/image1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26.jpeg"/><Relationship Id="rId4" Type="http://schemas.openxmlformats.org/officeDocument/2006/relationships/image" Target="../media/image125.jpeg"/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34.jpeg"/><Relationship Id="rId4" Type="http://schemas.openxmlformats.org/officeDocument/2006/relationships/image" Target="../media/image133.jpeg"/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5.jpeg"/><Relationship Id="rId4" Type="http://schemas.openxmlformats.org/officeDocument/2006/relationships/image" Target="../media/image144.jpeg"/><Relationship Id="rId3" Type="http://schemas.openxmlformats.org/officeDocument/2006/relationships/image" Target="../media/image143.jpe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1.jpeg"/><Relationship Id="rId3" Type="http://schemas.openxmlformats.org/officeDocument/2006/relationships/image" Target="../media/image150.pn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Relationship Id="rId3" Type="http://schemas.openxmlformats.org/officeDocument/2006/relationships/image" Target="../media/image153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1.jpeg"/><Relationship Id="rId3" Type="http://schemas.openxmlformats.org/officeDocument/2006/relationships/image" Target="../media/image160.jpe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7" Type="http://schemas.openxmlformats.org/officeDocument/2006/relationships/image" Target="../media/image167.jpeg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71538" y="1891047"/>
            <a:ext cx="9248140" cy="29597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11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2888614" algn="l" rtl="0" eaLnBrk="0">
              <a:lnSpc>
                <a:spcPct val="95000"/>
              </a:lnSpc>
              <a:tabLst/>
            </a:pPr>
            <a:r>
              <a:rPr sz="3500" b="1" kern="0" spc="-100" dirty="0">
                <a:solidFill>
                  <a:srgbClr val="D01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 I3495.3-2026</a:t>
            </a:r>
            <a:r>
              <a:rPr sz="3500" b="1" kern="0" spc="-200" dirty="0">
                <a:solidFill>
                  <a:srgbClr val="D0102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500" b="1" kern="0" spc="-100" dirty="0">
                <a:solidFill>
                  <a:srgbClr val="D01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第3部分</a:t>
            </a:r>
            <a:endParaRPr sz="3500" dirty="0">
              <a:latin typeface="SimSun"/>
              <a:ea typeface="SimSun"/>
              <a:cs typeface="SimSun"/>
            </a:endParaRPr>
          </a:p>
          <a:p>
            <a:pPr algn="r" rtl="0" eaLnBrk="0">
              <a:lnSpc>
                <a:spcPct val="95000"/>
              </a:lnSpc>
              <a:spcBef>
                <a:spcPts val="2191"/>
              </a:spcBef>
              <a:tabLst/>
            </a:pPr>
            <a:r>
              <a:rPr sz="4800" b="1" kern="0" spc="-290" dirty="0">
                <a:solidFill>
                  <a:srgbClr val="D01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消防安全</a:t>
            </a:r>
            <a:r>
              <a:rPr sz="4800" b="1" kern="0" spc="-280" dirty="0">
                <a:solidFill>
                  <a:srgbClr val="D01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标志设置要求</a:t>
            </a:r>
            <a:r>
              <a:rPr sz="4800" b="1" kern="0" spc="-290" dirty="0">
                <a:solidFill>
                  <a:srgbClr val="D01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全面解</a:t>
            </a:r>
            <a:r>
              <a:rPr sz="4800" b="1" kern="0" spc="-250" dirty="0">
                <a:solidFill>
                  <a:srgbClr val="D01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读</a:t>
            </a:r>
            <a:endParaRPr sz="4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746"/>
              </a:lnSpc>
              <a:spcBef>
                <a:spcPts val="184"/>
              </a:spcBef>
              <a:tabLst/>
            </a:pP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品</a:t>
            </a:r>
            <a:r>
              <a:rPr sz="600" kern="0" spc="-7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   </a:t>
            </a:r>
            <a:endParaRPr sz="6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970" algn="l" rtl="0" eaLnBrk="0">
              <a:lnSpc>
                <a:spcPts val="846"/>
              </a:lnSpc>
              <a:spcBef>
                <a:spcPts val="216"/>
              </a:spcBef>
              <a:tabLst/>
            </a:pP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中</a:t>
            </a:r>
            <a:r>
              <a:rPr sz="700" kern="0" spc="2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华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人</a:t>
            </a:r>
            <a:r>
              <a:rPr sz="700" kern="0" spc="2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民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共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和</a:t>
            </a:r>
            <a:r>
              <a:rPr sz="700" kern="0" spc="2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</a:t>
            </a:r>
            <a:r>
              <a:rPr sz="700" kern="0" spc="2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家</a:t>
            </a:r>
            <a:r>
              <a:rPr sz="700" kern="0" spc="1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</a:t>
            </a:r>
            <a:r>
              <a:rPr sz="700" kern="0" spc="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准</a:t>
            </a:r>
            <a:endParaRPr sz="700" dirty="0">
              <a:latin typeface="SimSun"/>
              <a:ea typeface="SimSun"/>
              <a:cs typeface="SimSun"/>
            </a:endParaRPr>
          </a:p>
          <a:p>
            <a:pPr marL="1206500" algn="l" rtl="0" eaLnBrk="0">
              <a:lnSpc>
                <a:spcPct val="87000"/>
              </a:lnSpc>
              <a:spcBef>
                <a:spcPts val="439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au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68.-a6</a:t>
            </a:r>
            <a:endParaRPr sz="300" dirty="0">
              <a:latin typeface="Times New Roman"/>
              <a:ea typeface="Times New Roman"/>
              <a:cs typeface="Times New Roman"/>
            </a:endParaRPr>
          </a:p>
          <a:p>
            <a:pPr marL="1409700" algn="l" rtl="0" eaLnBrk="0">
              <a:lnSpc>
                <a:spcPts val="190"/>
              </a:lnSpc>
              <a:spcBef>
                <a:spcPts val="346"/>
              </a:spcBef>
              <a:tabLst/>
            </a:pP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-</a:t>
            </a:r>
            <a:endParaRPr sz="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ts val="738"/>
              </a:lnSpc>
              <a:spcBef>
                <a:spcPts val="189"/>
              </a:spcBef>
              <a:tabLst/>
            </a:pP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消防安全标志</a:t>
            </a:r>
            <a:r>
              <a:rPr sz="600" kern="0" spc="26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600" kern="0" spc="1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第3部分：</a:t>
            </a:r>
            <a:r>
              <a:rPr sz="600" kern="0" spc="1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设置要求</a:t>
            </a:r>
            <a:endParaRPr sz="600" dirty="0">
              <a:latin typeface="SimHei"/>
              <a:ea typeface="SimHei"/>
              <a:cs typeface="SimHei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335915" algn="l" rtl="0" eaLnBrk="0">
              <a:lnSpc>
                <a:spcPct val="86000"/>
              </a:lnSpc>
              <a:spcBef>
                <a:spcPts val="2"/>
              </a:spcBef>
              <a:tabLst/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sh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hat3.d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                     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       i</a:t>
            </a:r>
            <a:endParaRPr sz="4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31098" y="3587768"/>
            <a:ext cx="406386" cy="234962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571538" y="5903302"/>
            <a:ext cx="1089025" cy="259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400" kern="0" spc="90" dirty="0">
                <a:solidFill>
                  <a:srgbClr val="000000">
                    <a:alpha val="100000"/>
                  </a:srgbClr>
                </a:solidFill>
                <a:latin typeface="LiSu"/>
                <a:ea typeface="LiSu"/>
                <a:cs typeface="LiSu"/>
              </a:rPr>
              <a:t>236412家布</a:t>
            </a:r>
            <a:endParaRPr sz="400" dirty="0">
              <a:latin typeface="LiSu"/>
              <a:ea typeface="LiSu"/>
              <a:cs typeface="LiSu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438150" indent="-5714" algn="l" rtl="0" eaLnBrk="0">
              <a:lnSpc>
                <a:spcPct val="98000"/>
              </a:lnSpc>
              <a:tabLst/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国家惠扬监禁造理喜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   </a:t>
            </a:r>
            <a:r>
              <a:rPr sz="400" b="1" kern="0" spc="9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国家标准死普理委员会</a:t>
            </a:r>
            <a:endParaRPr sz="400" dirty="0">
              <a:latin typeface="FangSong"/>
              <a:ea typeface="FangSong"/>
              <a:cs typeface="FangSong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1879624" y="5912478"/>
            <a:ext cx="275590" cy="65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1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7000"/>
              </a:lnSpc>
              <a:tabLst/>
            </a:pP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206-04</a:t>
            </a:r>
            <a:r>
              <a:rPr sz="3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 </a:t>
            </a:r>
            <a:r>
              <a:rPr sz="3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#</a:t>
            </a:r>
            <a:endParaRPr sz="3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7512" y="1435107"/>
            <a:ext cx="10090212" cy="4330721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7873944" y="2221851"/>
            <a:ext cx="2543175" cy="3178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03.</a:t>
            </a:r>
            <a:r>
              <a:rPr sz="1700" b="1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1000"/>
              </a:lnSpc>
              <a:spcBef>
                <a:spcPts val="928"/>
              </a:spcBef>
              <a:tabLst/>
            </a:pPr>
            <a:r>
              <a:rPr sz="1300" kern="0" spc="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掌握不同类型消防标志应设置在具</a:t>
            </a:r>
            <a:r>
              <a:rPr sz="13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体哪个位置。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540"/>
              </a:spcBef>
              <a:tabLst/>
            </a:pPr>
            <a:r>
              <a:rPr sz="1800" kern="0" spc="-6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06.</a:t>
            </a:r>
            <a:r>
              <a:rPr sz="1800" b="1" kern="0" spc="-6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运行维护</a:t>
            </a:r>
            <a:endParaRPr sz="18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0000"/>
              </a:lnSpc>
              <a:spcBef>
                <a:spcPts val="4"/>
              </a:spcBef>
              <a:tabLst/>
            </a:pPr>
            <a:r>
              <a:rPr sz="1300" kern="0" spc="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建立标志的日常检查、维护和更</a:t>
            </a:r>
            <a:r>
              <a:rPr sz="13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换</a:t>
            </a:r>
            <a:r>
              <a:rPr sz="13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机制。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4406871" y="2222740"/>
            <a:ext cx="2541270" cy="31737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99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02.</a:t>
            </a:r>
            <a:r>
              <a:rPr sz="1700" b="1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设置场所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8000"/>
              </a:lnSpc>
              <a:spcBef>
                <a:spcPts val="838"/>
              </a:spcBef>
              <a:tabLst/>
            </a:pPr>
            <a:r>
              <a:rPr sz="1300" kern="0" spc="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明确哪些场所必须设置消防安全</a:t>
            </a:r>
            <a:r>
              <a:rPr sz="13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</a:t>
            </a:r>
            <a:r>
              <a:rPr sz="13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志。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ts val="519"/>
              </a:spcBef>
              <a:tabLst/>
            </a:pPr>
            <a:r>
              <a:rPr sz="1700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05.</a:t>
            </a:r>
            <a:r>
              <a:rPr sz="1700" b="1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安装与排列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8000"/>
              </a:lnSpc>
              <a:spcBef>
                <a:spcPts val="4"/>
              </a:spcBef>
              <a:tabLst/>
            </a:pPr>
            <a:r>
              <a:rPr sz="1300" kern="0" spc="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熟悉标志牌的具体安装方式和多</a:t>
            </a:r>
            <a:r>
              <a:rPr sz="13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个</a:t>
            </a:r>
            <a:r>
              <a:rPr sz="13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标志的排列规则。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933462" y="2221851"/>
            <a:ext cx="2528570" cy="31737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OI</a:t>
            </a:r>
            <a:r>
              <a:rPr sz="1700" kern="0" spc="1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sz="1700" kern="0" spc="-22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b="1" kern="0" spc="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标准概述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7000"/>
              </a:lnSpc>
              <a:spcBef>
                <a:spcPts val="840"/>
              </a:spcBef>
              <a:tabLst/>
            </a:pPr>
            <a:r>
              <a:rPr sz="13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了解标准的修订背景、适用范围和</a:t>
            </a:r>
            <a:r>
              <a:rPr sz="1300" kern="0" spc="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重要术语。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ts val="511"/>
              </a:spcBef>
              <a:tabLst/>
            </a:pP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04.</a:t>
            </a:r>
            <a:r>
              <a:rPr sz="1700" b="1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设置要求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7000"/>
              </a:lnSpc>
              <a:spcBef>
                <a:spcPts val="7"/>
              </a:spcBef>
              <a:tabLst/>
            </a:pPr>
            <a:r>
              <a:rPr sz="13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学习标志的型号选择、观察角</a:t>
            </a:r>
            <a:r>
              <a:rPr sz="13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度、</a:t>
            </a:r>
            <a:r>
              <a:rPr sz="13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安装高度等技术要求。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767939" y="561915"/>
            <a:ext cx="3178175" cy="507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7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300" b="1" kern="0" spc="-6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目录/</a:t>
            </a:r>
            <a:r>
              <a:rPr sz="3300" kern="0" spc="-6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CONTENT</a:t>
            </a:r>
            <a:r>
              <a:rPr sz="3300" kern="0" spc="-7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</a:t>
            </a:r>
            <a:endParaRPr sz="33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6140466" y="1568438"/>
            <a:ext cx="4233545" cy="27997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441959" algn="l" rtl="0" eaLnBrk="0">
              <a:lnSpc>
                <a:spcPct val="95000"/>
              </a:lnSpc>
              <a:spcBef>
                <a:spcPts val="5"/>
              </a:spcBef>
              <a:tabLst/>
            </a:pPr>
            <a:r>
              <a:rPr sz="2400" b="1" kern="0" spc="-1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标准重要性</a:t>
            </a:r>
            <a:endParaRPr sz="2400" dirty="0">
              <a:latin typeface="SimSun"/>
              <a:ea typeface="SimSun"/>
              <a:cs typeface="SimSun"/>
            </a:endParaRPr>
          </a:p>
          <a:p>
            <a:pPr marL="333375" algn="l" rtl="0" eaLnBrk="0">
              <a:lnSpc>
                <a:spcPct val="96000"/>
              </a:lnSpc>
              <a:spcBef>
                <a:spcPts val="1500"/>
              </a:spcBef>
              <a:tabLst/>
            </a:pPr>
            <a:r>
              <a:rPr sz="1900" b="1" kern="0" spc="-13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公共安全的“无声卫士”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r" rtl="0" eaLnBrk="0">
              <a:lnSpc>
                <a:spcPct val="83000"/>
              </a:lnSpc>
              <a:spcBef>
                <a:spcPts val="383"/>
              </a:spcBef>
              <a:tabLst/>
            </a:pP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预防火灾、保障生命财产安全的基础性设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329565" algn="l" rtl="0" eaLnBrk="0">
              <a:lnSpc>
                <a:spcPts val="2540"/>
              </a:lnSpc>
              <a:tabLst/>
            </a:pPr>
            <a:r>
              <a:rPr sz="17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施，是公共安全体系的重要组成部分。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33375" algn="l" rtl="0" eaLnBrk="0">
              <a:lnSpc>
                <a:spcPct val="85000"/>
              </a:lnSpc>
              <a:spcBef>
                <a:spcPts val="577"/>
              </a:spcBef>
              <a:tabLst/>
            </a:pPr>
            <a:r>
              <a:rPr sz="1900" b="1" kern="0" spc="-3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应急处置与日常管理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329565" algn="l" rtl="0" eaLnBrk="0">
              <a:lnSpc>
                <a:spcPct val="120000"/>
              </a:lnSpc>
              <a:spcBef>
                <a:spcPts val="209"/>
              </a:spcBef>
              <a:tabLst/>
            </a:pP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紧急时指引疏散，日常中强化安全意</a:t>
            </a:r>
            <a:r>
              <a:rPr sz="17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识，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提升场所本质安全水平。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53166" y="3530201"/>
            <a:ext cx="266662" cy="258864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59501" y="2272823"/>
            <a:ext cx="253991" cy="25243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59501" y="1581138"/>
            <a:ext cx="336582" cy="361959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1295386" y="2197104"/>
            <a:ext cx="3954145" cy="2454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-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全面修订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6000"/>
              </a:lnSpc>
              <a:spcBef>
                <a:spcPts val="198"/>
              </a:spcBef>
              <a:tabLst/>
            </a:pPr>
            <a:r>
              <a:rPr sz="17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基于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</a:t>
            </a:r>
            <a:r>
              <a:rPr sz="1700" kern="0" spc="1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700" kern="0" spc="1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5630-I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995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版本进行全面升级，更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605"/>
              </a:lnSpc>
              <a:tabLst/>
            </a:pPr>
            <a:r>
              <a:rPr sz="1700" kern="0" spc="-9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贴合当前消防安全需</a:t>
            </a:r>
            <a:r>
              <a:rPr sz="1700" kern="0" spc="-10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8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spcBef>
                <a:spcPts val="574"/>
              </a:spcBef>
              <a:tabLst/>
            </a:pPr>
            <a:r>
              <a:rPr sz="1900" b="1" kern="0" spc="-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技术变化要点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3000"/>
              </a:lnSpc>
              <a:spcBef>
                <a:spcPts val="312"/>
              </a:spcBef>
              <a:tabLst/>
            </a:pP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调整设置场所规定，增加产品型号选用原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31000"/>
              </a:lnSpc>
              <a:spcBef>
                <a:spcPts val="18"/>
              </a:spcBef>
              <a:tabLst/>
            </a:pPr>
            <a:r>
              <a:rPr sz="17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则，细化安装排列要求，更新运行维护条</a:t>
            </a:r>
            <a:r>
              <a:rPr sz="1700" kern="0" spc="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款。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697680" y="511621"/>
            <a:ext cx="3882390" cy="1506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标准概述：前言与引言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622934" algn="l" rtl="0" eaLnBrk="0">
              <a:lnSpc>
                <a:spcPct val="95000"/>
              </a:lnSpc>
              <a:spcBef>
                <a:spcPts val="6"/>
              </a:spcBef>
              <a:tabLst>
                <a:tab pos="728344" algn="l"/>
              </a:tabLst>
            </a:pPr>
            <a:r>
              <a:rPr sz="24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2400" b="1" kern="0" spc="-1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标准修订说明</a:t>
            </a:r>
            <a:endParaRPr sz="2400" dirty="0">
              <a:latin typeface="SimSun"/>
              <a:ea typeface="SimSun"/>
              <a:cs typeface="SimSun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28752" y="1587505"/>
            <a:ext cx="292004" cy="36196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09631" y="2273292"/>
            <a:ext cx="228650" cy="241328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009631" y="3536969"/>
            <a:ext cx="234985" cy="2285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6223056" y="1708168"/>
            <a:ext cx="4365625" cy="27139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323215" algn="l" rtl="0" eaLnBrk="0">
              <a:lnSpc>
                <a:spcPct val="97000"/>
              </a:lnSpc>
              <a:spcBef>
                <a:spcPts val="2"/>
              </a:spcBef>
              <a:tabLst>
                <a:tab pos="434975" algn="l"/>
              </a:tabLst>
            </a:pPr>
            <a:r>
              <a:rPr sz="19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900" b="1" kern="0" spc="-3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规范性引用文件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7015" algn="l" rtl="0" eaLnBrk="0">
              <a:lnSpc>
                <a:spcPct val="79000"/>
              </a:lnSpc>
              <a:spcBef>
                <a:spcPts val="518"/>
              </a:spcBef>
              <a:tabLst>
                <a:tab pos="342265" algn="l"/>
              </a:tabLst>
            </a:pP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</a:t>
            </a:r>
            <a:r>
              <a:rPr sz="1700" kern="0" spc="2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700" kern="0" spc="2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3495.I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342265" algn="l" rtl="0" eaLnBrk="0">
              <a:lnSpc>
                <a:spcPct val="97000"/>
              </a:lnSpc>
              <a:spcBef>
                <a:spcPts val="279"/>
              </a:spcBef>
              <a:tabLst/>
            </a:pPr>
            <a:r>
              <a:rPr sz="1500" kern="0" spc="-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规定标志的图形符号、尺寸、颜色等</a:t>
            </a:r>
            <a:r>
              <a:rPr sz="1500" kern="0" spc="-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基本要求。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7965" algn="l" rtl="0" eaLnBrk="0">
              <a:lnSpc>
                <a:spcPct val="79000"/>
              </a:lnSpc>
              <a:spcBef>
                <a:spcPts val="516"/>
              </a:spcBef>
              <a:tabLst>
                <a:tab pos="342265" algn="l"/>
              </a:tabLst>
            </a:pP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700" kern="0" spc="-1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 I3495.2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342265" algn="l" rtl="0" eaLnBrk="0">
              <a:lnSpc>
                <a:spcPct val="98000"/>
              </a:lnSpc>
              <a:spcBef>
                <a:spcPts val="272"/>
              </a:spcBef>
              <a:tabLst/>
            </a:pPr>
            <a:r>
              <a:rPr sz="1500" kern="0" spc="-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明确标志产品的技术要求、检验规则等。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7965" algn="l" rtl="0" eaLnBrk="0">
              <a:lnSpc>
                <a:spcPct val="79000"/>
              </a:lnSpc>
              <a:spcBef>
                <a:spcPts val="515"/>
              </a:spcBef>
              <a:tabLst>
                <a:tab pos="342265" algn="l"/>
              </a:tabLst>
            </a:pP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</a:t>
            </a:r>
            <a:r>
              <a:rPr sz="1700" kern="0" spc="2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700" kern="0" spc="2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7945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marL="342265" algn="l" rtl="0" eaLnBrk="0">
              <a:lnSpc>
                <a:spcPct val="98000"/>
              </a:lnSpc>
              <a:spcBef>
                <a:spcPts val="272"/>
              </a:spcBef>
              <a:tabLst/>
            </a:pPr>
            <a:r>
              <a:rPr sz="1500" kern="0" spc="-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关于消防应急照明和疏散指示系统的要求。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54762" y="3841763"/>
            <a:ext cx="196857" cy="234962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54762" y="3117844"/>
            <a:ext cx="196857" cy="241328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35756" y="2381256"/>
            <a:ext cx="234870" cy="266662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242091" y="1720868"/>
            <a:ext cx="304789" cy="349227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1339849" y="2361581"/>
            <a:ext cx="4069715" cy="1668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700" b="1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规范内容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18000"/>
              </a:lnSpc>
              <a:spcBef>
                <a:spcPts val="4"/>
              </a:spcBef>
              <a:tabLst/>
            </a:pP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规定了消防安全标志的设置场所、部位、要求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 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安装、排列及运行维护。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5240" algn="l" rtl="0" eaLnBrk="0">
              <a:lnSpc>
                <a:spcPct val="98000"/>
              </a:lnSpc>
              <a:spcBef>
                <a:spcPts val="413"/>
              </a:spcBef>
              <a:tabLst/>
            </a:pPr>
            <a:r>
              <a:rPr sz="1700" b="1" kern="0" spc="-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覆盖场所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19000"/>
              </a:lnSpc>
              <a:spcBef>
                <a:spcPts val="4"/>
              </a:spcBef>
              <a:tabLst/>
            </a:pPr>
            <a:r>
              <a:rPr sz="1500" kern="0" spc="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适用于所有需要使用消防安</a:t>
            </a: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全标志传递信息的场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所，覆盖面广泛。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704015" y="568786"/>
            <a:ext cx="4657090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标准概述：范围与引用文件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996931" y="1708168"/>
            <a:ext cx="1410335" cy="415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342900" algn="l" rtl="0" eaLnBrk="0">
              <a:lnSpc>
                <a:spcPct val="97000"/>
              </a:lnSpc>
              <a:spcBef>
                <a:spcPts val="2"/>
              </a:spcBef>
              <a:tabLst>
                <a:tab pos="434975" algn="l"/>
              </a:tabLst>
            </a:pPr>
            <a:r>
              <a:rPr sz="19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900" b="1" kern="0" spc="-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适用范围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09631" y="1720868"/>
            <a:ext cx="330246" cy="355593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90625" y="3219442"/>
            <a:ext cx="253991" cy="298428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90625" y="2381257"/>
            <a:ext cx="266662" cy="2603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80104" y="1568470"/>
            <a:ext cx="4203707" cy="3816299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1279921" y="1550610"/>
            <a:ext cx="4083050" cy="3581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25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ct val="92000"/>
              </a:lnSpc>
              <a:tabLst/>
            </a:pPr>
            <a:r>
              <a:rPr sz="1900" b="1" kern="0" spc="-4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关键术语：观察距离(</a:t>
            </a:r>
            <a:r>
              <a:rPr sz="1900" b="1" kern="0" spc="-40" dirty="0">
                <a:solidFill>
                  <a:srgbClr val="4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Vi</a:t>
            </a:r>
            <a:r>
              <a:rPr sz="1900" kern="0" spc="-40" dirty="0">
                <a:solidFill>
                  <a:srgbClr val="4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ewing Distance)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8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572"/>
              </a:spcBef>
              <a:tabLst/>
            </a:pPr>
            <a:r>
              <a:rPr sz="1900" b="1" kern="0" spc="-80" dirty="0">
                <a:solidFill>
                  <a:srgbClr val="40506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定义</a:t>
            </a:r>
            <a:endParaRPr sz="1900" dirty="0">
              <a:latin typeface="FangSong"/>
              <a:ea typeface="FangSong"/>
              <a:cs typeface="FangSong"/>
            </a:endParaRPr>
          </a:p>
          <a:p>
            <a:pPr marL="27940" algn="l" rtl="0" eaLnBrk="0">
              <a:lnSpc>
                <a:spcPct val="111000"/>
              </a:lnSpc>
              <a:spcBef>
                <a:spcPts val="35"/>
              </a:spcBef>
              <a:tabLst/>
            </a:pPr>
            <a:r>
              <a:rPr sz="1500" kern="0" spc="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观察者眼睛至标志中</a:t>
            </a: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心点的距离，是视觉识别的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基础参数。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31115" algn="l" rtl="0" eaLnBrk="0">
              <a:lnSpc>
                <a:spcPct val="83000"/>
              </a:lnSpc>
              <a:spcBef>
                <a:spcPts val="692"/>
              </a:spcBef>
              <a:tabLst/>
            </a:pPr>
            <a:r>
              <a:rPr sz="1700" b="1" kern="0" spc="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核心作用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7940" algn="l" rtl="0" eaLnBrk="0">
              <a:lnSpc>
                <a:spcPct val="116000"/>
              </a:lnSpc>
              <a:spcBef>
                <a:spcPts val="1"/>
              </a:spcBef>
              <a:tabLst/>
            </a:pPr>
            <a:r>
              <a:rPr sz="1500" kern="0" spc="9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决定标志型号(大小)的核心</a:t>
            </a:r>
            <a:r>
              <a:rPr sz="1500" kern="0" spc="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依据。标准规定必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须根据最大观察距离确定尺寸，确保最远位置清</a:t>
            </a:r>
            <a:r>
              <a:rPr sz="1500" kern="0" spc="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晰可辨。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31115" algn="l" rtl="0" eaLnBrk="0">
              <a:lnSpc>
                <a:spcPct val="85000"/>
              </a:lnSpc>
              <a:spcBef>
                <a:spcPts val="570"/>
              </a:spcBef>
              <a:tabLst/>
            </a:pPr>
            <a:r>
              <a:rPr sz="1700" b="1" kern="0" spc="-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相关几何参数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7940" algn="l" rtl="0" eaLnBrk="0">
              <a:lnSpc>
                <a:spcPct val="115000"/>
              </a:lnSpc>
              <a:spcBef>
                <a:spcPts val="26"/>
              </a:spcBef>
              <a:tabLst/>
            </a:pPr>
            <a:r>
              <a:rPr sz="1500" kern="0" spc="1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包括观察角(视线与标志平面夹角)和偏移角(</a:t>
            </a:r>
            <a:r>
              <a:rPr sz="1500" kern="0" spc="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视线与正视轴线夹角),直接影响标志的设置位</a:t>
            </a:r>
            <a:r>
              <a:rPr sz="1500" kern="0" spc="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置与角度。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697680" y="568786"/>
            <a:ext cx="3882390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标准概述：术语和定义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6807179" y="5542399"/>
            <a:ext cx="3002914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4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tabLst/>
            </a:pPr>
            <a:r>
              <a:rPr sz="1100" kern="0" spc="70" dirty="0">
                <a:solidFill>
                  <a:srgbClr val="8090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图示：观察者与标志的几何关系(距离</a:t>
            </a:r>
            <a:r>
              <a:rPr sz="1100" kern="0" spc="60" dirty="0">
                <a:solidFill>
                  <a:srgbClr val="8090B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、角度)</a:t>
            </a:r>
            <a:endParaRPr sz="1100" dirty="0">
              <a:latin typeface="SimSun"/>
              <a:ea typeface="SimSun"/>
              <a:cs typeface="SimSun"/>
            </a:endParaRPr>
          </a:p>
        </p:txBody>
      </p:sp>
      <p:pic>
        <p:nvPicPr>
          <p:cNvPr id="78" name="picture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39827" y="2971813"/>
            <a:ext cx="279333" cy="285761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58833" y="1536705"/>
            <a:ext cx="266662" cy="298428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71503" y="2133627"/>
            <a:ext cx="234985" cy="266662"/>
          </a:xfrm>
          <a:prstGeom prst="rect">
            <a:avLst/>
          </a:prstGeom>
        </p:spPr>
      </p:pic>
      <p:pic>
        <p:nvPicPr>
          <p:cNvPr id="84" name="picture 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58833" y="4083027"/>
            <a:ext cx="247656" cy="2413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4864056" y="3289791"/>
            <a:ext cx="1762125" cy="985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5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3500" kern="0" spc="-7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设置场所</a:t>
            </a:r>
            <a:endParaRPr sz="3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80000"/>
              </a:lnSpc>
              <a:spcBef>
                <a:spcPts val="5"/>
              </a:spcBef>
              <a:tabLst/>
            </a:pPr>
            <a:r>
              <a:rPr sz="1600" kern="0" spc="0" dirty="0">
                <a:solidFill>
                  <a:srgbClr val="E0B0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Where</a:t>
            </a:r>
            <a:r>
              <a:rPr sz="1600" kern="0" spc="-10" dirty="0">
                <a:solidFill>
                  <a:srgbClr val="E0B0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E0B0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1600" kern="0" spc="-10" dirty="0">
                <a:solidFill>
                  <a:srgbClr val="E0B0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kern="0" spc="0" dirty="0">
                <a:solidFill>
                  <a:srgbClr val="E0B0B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nstall</a:t>
            </a:r>
            <a:endParaRPr sz="16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53063" y="2286025"/>
            <a:ext cx="825444" cy="5587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94" name="textbox 94"/>
          <p:cNvSpPr/>
          <p:nvPr/>
        </p:nvSpPr>
        <p:spPr>
          <a:xfrm>
            <a:off x="710351" y="513171"/>
            <a:ext cx="3357245" cy="4271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5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b="1" kern="0" spc="23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应设置的场所(一)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83209" algn="l" rtl="0" eaLnBrk="0">
              <a:lnSpc>
                <a:spcPct val="97000"/>
              </a:lnSpc>
              <a:spcBef>
                <a:spcPts val="570"/>
              </a:spcBef>
              <a:tabLst/>
            </a:pP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建筑类场所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14350" indent="-234315" algn="l" rtl="0" eaLnBrk="0">
              <a:lnSpc>
                <a:spcPct val="109000"/>
              </a:lnSpc>
              <a:spcBef>
                <a:spcPts val="510"/>
              </a:spcBef>
              <a:tabLst/>
            </a:pPr>
            <a:r>
              <a:rPr sz="1700" kern="0" spc="-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公共建筑(商场、 酒店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</a:t>
            </a:r>
            <a:r>
              <a:rPr sz="1700" kern="0" spc="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、办公楼)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80034" algn="l" rtl="0" eaLnBrk="0">
              <a:lnSpc>
                <a:spcPct val="98000"/>
              </a:lnSpc>
              <a:spcBef>
                <a:spcPts val="567"/>
              </a:spcBef>
              <a:tabLst/>
            </a:pPr>
            <a:r>
              <a:rPr sz="1700" kern="0" spc="-10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住宅建筑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80034" algn="l" rtl="0" eaLnBrk="0">
              <a:lnSpc>
                <a:spcPct val="98000"/>
              </a:lnSpc>
              <a:spcBef>
                <a:spcPts val="4"/>
              </a:spcBef>
              <a:tabLst/>
            </a:pPr>
            <a:r>
              <a:rPr sz="1700" kern="0" spc="-110" dirty="0">
                <a:solidFill>
                  <a:srgbClr val="6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10" dirty="0">
                <a:solidFill>
                  <a:srgbClr val="6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10" dirty="0">
                <a:solidFill>
                  <a:srgbClr val="6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工业建筑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96" name="textbox 96"/>
          <p:cNvSpPr/>
          <p:nvPr/>
        </p:nvSpPr>
        <p:spPr>
          <a:xfrm>
            <a:off x="7931194" y="2578097"/>
            <a:ext cx="2192654" cy="2204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地下工程类场所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483"/>
              </a:spcBef>
              <a:tabLst/>
            </a:pPr>
            <a:r>
              <a:rPr sz="16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 地铁车站及通道</a:t>
            </a:r>
            <a:endParaRPr sz="16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7000"/>
              </a:lnSpc>
              <a:spcBef>
                <a:spcPts val="539"/>
              </a:spcBef>
              <a:tabLst/>
            </a:pPr>
            <a:r>
              <a:rPr sz="1700" kern="0" spc="-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3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平时使用的人防工程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8000"/>
              </a:lnSpc>
              <a:spcBef>
                <a:spcPts val="565"/>
              </a:spcBef>
              <a:tabLst/>
            </a:pPr>
            <a:r>
              <a:rPr sz="1700" kern="0" spc="-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3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地下人行通道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1700" kern="0" spc="-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交通隧道、综合管廊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98" name="textbox 98"/>
          <p:cNvSpPr/>
          <p:nvPr/>
        </p:nvSpPr>
        <p:spPr>
          <a:xfrm>
            <a:off x="4457669" y="2578097"/>
            <a:ext cx="1720214" cy="2051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交通枢纽类场所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517"/>
              </a:spcBef>
              <a:tabLst/>
            </a:pPr>
            <a:r>
              <a:rPr sz="1700" kern="0" spc="-1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汽车库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7000"/>
              </a:lnSpc>
              <a:spcBef>
                <a:spcPts val="671"/>
              </a:spcBef>
              <a:tabLst/>
            </a:pPr>
            <a:r>
              <a:rPr sz="1700" kern="0" spc="-1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修车库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1700" kern="0" spc="-1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停车场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40289" y="1797067"/>
            <a:ext cx="469856" cy="565156"/>
          </a:xfrm>
          <a:prstGeom prst="rect">
            <a:avLst/>
          </a:prstGeom>
        </p:spPr>
      </p:pic>
      <p:pic>
        <p:nvPicPr>
          <p:cNvPr id="102" name="picture 1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32705" y="1784334"/>
            <a:ext cx="450850" cy="5841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704016" y="570336"/>
            <a:ext cx="5281295" cy="2225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5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b="1" kern="0" spc="15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设置场所：应设置的场所(二)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89559" algn="l" rtl="0" eaLnBrk="0">
              <a:lnSpc>
                <a:spcPts val="2311"/>
              </a:lnSpc>
              <a:spcBef>
                <a:spcPts val="4"/>
              </a:spcBef>
              <a:tabLst/>
            </a:pP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施工与特殊区域类</a:t>
            </a:r>
            <a:r>
              <a:rPr sz="1900" kern="0" spc="7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</a:t>
            </a:r>
            <a:r>
              <a:rPr sz="1900" kern="0" spc="6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露天场所类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7937529" y="2464126"/>
            <a:ext cx="2223770" cy="1813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2000" b="1" kern="0" spc="-1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自然区域类</a:t>
            </a:r>
            <a:endParaRPr sz="2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400"/>
              </a:spcBef>
              <a:tabLst/>
            </a:pPr>
            <a:r>
              <a:rPr sz="1300" kern="0" spc="-3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300" kern="0" spc="-19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3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矿区、油气田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  <a:tabLst/>
            </a:pPr>
            <a:r>
              <a:rPr sz="1300" kern="0" spc="-2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 草原、林区等防火重点区域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977925" y="3429899"/>
            <a:ext cx="2553335" cy="1218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89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1300" kern="0" spc="-4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 建设工程施工现场</a:t>
            </a:r>
            <a:endParaRPr sz="13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5000"/>
              </a:lnSpc>
              <a:spcBef>
                <a:spcPts val="508"/>
              </a:spcBef>
              <a:tabLst/>
            </a:pPr>
            <a:r>
              <a:rPr sz="1300" kern="0" spc="-2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 可燃液体、气体生产储</a:t>
            </a:r>
            <a:r>
              <a:rPr sz="1300" kern="0" spc="-3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存区</a:t>
            </a:r>
            <a:endParaRPr sz="13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5000"/>
              </a:lnSpc>
              <a:spcBef>
                <a:spcPts val="539"/>
              </a:spcBef>
              <a:tabLst/>
            </a:pPr>
            <a:r>
              <a:rPr sz="1300" kern="0" spc="-3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300" kern="0" spc="-21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3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加油加气加氢站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89229" indent="-177164" algn="l" rtl="0" eaLnBrk="0">
              <a:lnSpc>
                <a:spcPct val="111000"/>
              </a:lnSpc>
              <a:spcBef>
                <a:spcPts val="2"/>
              </a:spcBef>
              <a:tabLst/>
            </a:pPr>
            <a:r>
              <a:rPr sz="1300" kern="0" spc="-2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 易燃易爆物品运输工具及公共交</a:t>
            </a:r>
            <a:r>
              <a:rPr sz="1300" kern="0" spc="5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3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通工具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4457669" y="3683235"/>
            <a:ext cx="2552700" cy="720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5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1300" kern="0" spc="-1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300" kern="0" spc="-21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1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旅游景区、室外游</a:t>
            </a:r>
            <a:r>
              <a:rPr sz="1300" kern="0" spc="-2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乐场</a:t>
            </a:r>
            <a:endParaRPr sz="13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5000"/>
              </a:lnSpc>
              <a:spcBef>
                <a:spcPts val="468"/>
              </a:spcBef>
              <a:tabLst/>
            </a:pPr>
            <a:r>
              <a:rPr sz="1300" kern="0" spc="-3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300" kern="0" spc="-15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3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广场、露天集市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4000"/>
              </a:lnSpc>
              <a:spcBef>
                <a:spcPts val="3"/>
              </a:spcBef>
              <a:tabLst/>
            </a:pPr>
            <a:r>
              <a:rPr sz="1300" kern="0" spc="-1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300" kern="0" spc="-12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10" dirty="0">
                <a:solidFill>
                  <a:srgbClr val="7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举办大型群众性活动的露天场所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32705" y="1739902"/>
            <a:ext cx="450850" cy="5461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4972103" y="3025415"/>
            <a:ext cx="1577339" cy="836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kern="0" spc="5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marL="164464" algn="l" rtl="0" eaLnBrk="0">
              <a:lnSpc>
                <a:spcPct val="80000"/>
              </a:lnSpc>
              <a:spcBef>
                <a:spcPts val="4"/>
              </a:spcBef>
              <a:tabLst/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Where to Place</a:t>
            </a:r>
            <a:endParaRPr sz="16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78404" y="2184427"/>
            <a:ext cx="749304" cy="5016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2489204" y="2546621"/>
            <a:ext cx="2845435" cy="2993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407" rIns="0" bIns="0"/>
          <a:lstStyle/>
          <a:p>
            <a:pPr marL="12700" algn="l" rtl="0" eaLnBrk="0">
              <a:lnSpc>
                <a:spcPct val="113000"/>
              </a:lnSpc>
              <a:spcBef>
                <a:spcPts val="3"/>
              </a:spcBef>
              <a:tabLst/>
            </a:pPr>
            <a:r>
              <a:rPr sz="1300" kern="0" spc="-7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必须设置“禁止阻塞”标志，确保消防救</a:t>
            </a:r>
            <a:r>
              <a:rPr sz="1300" kern="0" spc="4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援通道畅通，</a:t>
            </a:r>
            <a:r>
              <a:rPr sz="1300" kern="0" spc="1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保障生命通道无阻。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240" algn="l" rtl="0" eaLnBrk="0">
              <a:lnSpc>
                <a:spcPct val="97000"/>
              </a:lnSpc>
              <a:spcBef>
                <a:spcPts val="516"/>
              </a:spcBef>
              <a:tabLst/>
            </a:pPr>
            <a:r>
              <a:rPr sz="1700" b="1" kern="0" spc="0" dirty="0">
                <a:solidFill>
                  <a:srgbClr val="30B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集中灭火设备区域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4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5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7000"/>
              </a:lnSpc>
              <a:spcBef>
                <a:spcPts val="1"/>
              </a:spcBef>
              <a:tabLst/>
            </a:pPr>
            <a:r>
              <a:rPr sz="1300" kern="0" spc="-7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设置“灭火设备”标志，提示此处集中存</a:t>
            </a:r>
            <a:r>
              <a:rPr sz="1300" kern="0" spc="4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放灭火器材，便于快速识别。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126" name="table 126"/>
          <p:cNvGraphicFramePr>
            <a:graphicFrameLocks noGrp="1"/>
          </p:cNvGraphicFramePr>
          <p:nvPr/>
        </p:nvGraphicFramePr>
        <p:xfrm>
          <a:off x="6076910" y="4248156"/>
          <a:ext cx="4471034" cy="1384935"/>
        </p:xfrm>
        <a:graphic>
          <a:graphicData uri="http://schemas.openxmlformats.org/drawingml/2006/table">
            <a:tbl>
              <a:tblPr/>
              <a:tblGrid>
                <a:gridCol w="1047750"/>
                <a:gridCol w="3423284"/>
              </a:tblGrid>
              <a:tr h="13849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2352"/>
                        </a:lnSpc>
                        <a:spcBef>
                          <a:spcPts val="5"/>
                        </a:spcBef>
                        <a:tabLst>
                          <a:tab pos="262254" algn="l"/>
                        </a:tabLst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	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1700" b="1" kern="0" spc="0" dirty="0">
                          <a:solidFill>
                            <a:srgbClr val="30B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隐蔽灭火设备</a:t>
                      </a:r>
                      <a:endParaRPr sz="17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81914" algn="l" rtl="0" eaLnBrk="0">
                        <a:lnSpc>
                          <a:spcPct val="127000"/>
                        </a:lnSpc>
                        <a:spcBef>
                          <a:spcPts val="398"/>
                        </a:spcBef>
                        <a:tabLst/>
                      </a:pPr>
                      <a:r>
                        <a:rPr sz="1300" kern="0" spc="80" dirty="0">
                          <a:solidFill>
                            <a:srgbClr val="4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除设置具体设备标志(如灭火器、消防炮)</a:t>
                      </a:r>
                      <a:r>
                        <a:rPr sz="1300" kern="0" spc="70" dirty="0">
                          <a:solidFill>
                            <a:srgbClr val="4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和</a:t>
                      </a:r>
                      <a:r>
                        <a:rPr sz="1300" kern="0" spc="0" dirty="0">
                          <a:solidFill>
                            <a:srgbClr val="4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300" kern="0" spc="-50" dirty="0">
                          <a:solidFill>
                            <a:srgbClr val="4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“禁止阻塞”标志外，若位置不明</a:t>
                      </a:r>
                      <a:r>
                        <a:rPr sz="1300" kern="0" spc="-60" dirty="0">
                          <a:solidFill>
                            <a:srgbClr val="404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显，还需设置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300" kern="0" spc="-90" dirty="0">
                          <a:solidFill>
                            <a:srgbClr val="405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方向辅助标志。</a:t>
                      </a:r>
                      <a:endParaRPr sz="13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28" name="picture 1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23146" y="5309379"/>
            <a:ext cx="169443" cy="284953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6363213" y="5431062"/>
            <a:ext cx="467359" cy="216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6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39000"/>
              </a:lnSpc>
              <a:tabLst/>
            </a:pPr>
            <a:r>
              <a:rPr sz="900" kern="0" spc="0" dirty="0">
                <a:solidFill>
                  <a:srgbClr val="10E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obstructi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6355582" y="5296679"/>
            <a:ext cx="422275" cy="234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0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1400" kern="0" spc="-110" dirty="0">
                <a:solidFill>
                  <a:srgbClr val="00F0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止</a:t>
            </a:r>
            <a:r>
              <a:rPr sz="1400" kern="0" spc="-180" dirty="0">
                <a:solidFill>
                  <a:srgbClr val="00F0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110" dirty="0">
                <a:solidFill>
                  <a:srgbClr val="00F0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阻</a:t>
            </a:r>
            <a:endParaRPr sz="1400" dirty="0">
              <a:latin typeface="SimHei"/>
              <a:ea typeface="SimHei"/>
              <a:cs typeface="SimHei"/>
            </a:endParaRPr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40495" y="5309379"/>
            <a:ext cx="198864" cy="261064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723108" y="568786"/>
            <a:ext cx="4243070" cy="1447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设置部位：消防设施相关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781810" algn="l" rtl="0" eaLnBrk="0">
              <a:lnSpc>
                <a:spcPct val="97000"/>
              </a:lnSpc>
              <a:spcBef>
                <a:spcPts val="2"/>
              </a:spcBef>
              <a:tabLst/>
            </a:pPr>
            <a:r>
              <a:rPr sz="1700" b="1" kern="0" spc="0" dirty="0">
                <a:solidFill>
                  <a:srgbClr val="10B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消防车通道/</a:t>
            </a:r>
            <a:r>
              <a:rPr sz="1700" b="1" kern="0" spc="0" dirty="0">
                <a:solidFill>
                  <a:srgbClr val="30B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登高场地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8667712" y="1574130"/>
            <a:ext cx="1885314" cy="1567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240" algn="l" rtl="0" eaLnBrk="0">
              <a:lnSpc>
                <a:spcPct val="97000"/>
              </a:lnSpc>
              <a:tabLst/>
            </a:pPr>
            <a:r>
              <a:rPr sz="1700" b="1" kern="0" spc="0" dirty="0">
                <a:solidFill>
                  <a:srgbClr val="30B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地下消火栓/水泵接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5875" algn="l" rtl="0" eaLnBrk="0">
              <a:lnSpc>
                <a:spcPct val="99000"/>
              </a:lnSpc>
              <a:spcBef>
                <a:spcPts val="549"/>
              </a:spcBef>
              <a:tabLst/>
            </a:pPr>
            <a:r>
              <a:rPr sz="1700" b="1" kern="0" spc="40" dirty="0">
                <a:solidFill>
                  <a:srgbClr val="209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合器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398"/>
              </a:spcBef>
              <a:tabLst/>
            </a:pPr>
            <a:r>
              <a:rPr sz="1300" kern="0" spc="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在显著位置设置名称标志</a:t>
            </a:r>
            <a:endParaRPr sz="13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3000"/>
              </a:lnSpc>
              <a:spcBef>
                <a:spcPts val="459"/>
              </a:spcBef>
              <a:tabLst/>
            </a:pPr>
            <a:r>
              <a:rPr sz="1300" kern="0" spc="-5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</a:t>
            </a:r>
            <a:r>
              <a:rPr sz="1300" kern="0" spc="-7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300" kern="0" spc="-5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并配合方向辅助标志，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1300" kern="0" spc="-10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明确指示位置。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77954" y="4165591"/>
            <a:ext cx="1396896" cy="125094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404118" y="1663703"/>
            <a:ext cx="1149355" cy="1149346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146830" y="1650970"/>
            <a:ext cx="1143020" cy="1155712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076910" y="4248156"/>
            <a:ext cx="984289" cy="977915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6229391" y="2819174"/>
            <a:ext cx="979169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88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56514" algn="l" rtl="0" eaLnBrk="0">
              <a:lnSpc>
                <a:spcPct val="92000"/>
              </a:lnSpc>
              <a:tabLst/>
            </a:pP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地下消火栓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Flush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Hydrant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1244587" y="2750292"/>
            <a:ext cx="859155" cy="349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96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tabLst/>
            </a:pPr>
            <a:r>
              <a:rPr sz="1400" kern="0" spc="250" dirty="0">
                <a:solidFill>
                  <a:srgbClr val="00F0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禁止阻塞</a:t>
            </a:r>
            <a:endParaRPr sz="1400" dirty="0">
              <a:latin typeface="SimHei"/>
              <a:ea typeface="SimHei"/>
              <a:cs typeface="SimHei"/>
            </a:endParaRPr>
          </a:p>
          <a:p>
            <a:pPr marL="50800" algn="l" rtl="0" eaLnBrk="0">
              <a:lnSpc>
                <a:spcPts val="1213"/>
              </a:lnSpc>
              <a:tabLst/>
            </a:pPr>
            <a:r>
              <a:rPr sz="900" kern="0" spc="20" dirty="0">
                <a:solidFill>
                  <a:srgbClr val="10E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 obstru</a:t>
            </a:r>
            <a:r>
              <a:rPr sz="900" kern="0" spc="10" dirty="0">
                <a:solidFill>
                  <a:srgbClr val="10E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cting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7473893" y="2830775"/>
            <a:ext cx="998219" cy="326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361"/>
              </a:lnSpc>
              <a:tabLst/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消防水泵接合器</a:t>
            </a:r>
            <a:endParaRPr sz="1100" dirty="0">
              <a:latin typeface="SimHei"/>
              <a:ea typeface="SimHei"/>
              <a:cs typeface="SimHei"/>
            </a:endParaRPr>
          </a:p>
          <a:p>
            <a:pPr marL="12700" algn="l" rtl="0" eaLnBrk="0">
              <a:lnSpc>
                <a:spcPct val="88000"/>
              </a:lnSpc>
              <a:spcBef>
                <a:spcPts val="53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Siamese Coment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1142991" y="5435811"/>
            <a:ext cx="1079500" cy="2298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5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灭</a:t>
            </a:r>
            <a:r>
              <a:rPr sz="1400" kern="0" spc="28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火</a:t>
            </a:r>
            <a:r>
              <a:rPr sz="1400" kern="0" spc="28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设</a:t>
            </a:r>
            <a:r>
              <a:rPr sz="1400" kern="0" spc="27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备</a:t>
            </a:r>
            <a:endParaRPr sz="1400" dirty="0">
              <a:latin typeface="SimHei"/>
              <a:ea typeface="SimHei"/>
              <a:cs typeface="Sim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2736861" y="1841510"/>
            <a:ext cx="4779645" cy="1433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-10" dirty="0">
                <a:solidFill>
                  <a:srgbClr val="20A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安全出口/疏散门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3000"/>
              </a:lnSpc>
              <a:spcBef>
                <a:spcPts val="862"/>
              </a:spcBef>
              <a:tabLst/>
            </a:pPr>
            <a:r>
              <a:rPr sz="1700" kern="0" spc="-7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在其上部或门框两侧设置“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256"/>
              </a:lnSpc>
              <a:tabLst/>
            </a:pPr>
            <a:r>
              <a:rPr sz="1700" kern="0" spc="-8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安全出口”标志，确保醒目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4000"/>
              </a:lnSpc>
              <a:spcBef>
                <a:spcPts val="808"/>
              </a:spcBef>
              <a:tabLst/>
            </a:pPr>
            <a:r>
              <a:rPr sz="1700" kern="0" spc="8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可见。                          </a:t>
            </a:r>
            <a:r>
              <a:rPr sz="1900" kern="0" spc="80" dirty="0">
                <a:solidFill>
                  <a:srgbClr val="00F0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禁止</a:t>
            </a:r>
            <a:r>
              <a:rPr sz="1900" kern="0" spc="70" dirty="0">
                <a:solidFill>
                  <a:srgbClr val="00F0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阻塞</a:t>
            </a:r>
            <a:endParaRPr sz="1900" dirty="0">
              <a:latin typeface="SimHei"/>
              <a:ea typeface="SimHei"/>
              <a:cs typeface="SimHei"/>
            </a:endParaRPr>
          </a:p>
          <a:p>
            <a:pPr marL="3714750" algn="l" rtl="0" eaLnBrk="0">
              <a:lnSpc>
                <a:spcPct val="84000"/>
              </a:lnSpc>
              <a:tabLst/>
            </a:pPr>
            <a:r>
              <a:rPr sz="1100" b="1" kern="0" spc="10" dirty="0">
                <a:solidFill>
                  <a:srgbClr val="10E0F0">
                    <a:alpha val="100000"/>
                  </a:srgbClr>
                </a:solidFill>
                <a:latin typeface="Arial"/>
                <a:ea typeface="Arial"/>
                <a:cs typeface="Arial"/>
              </a:rPr>
              <a:t>No obstructing</a:t>
            </a:r>
            <a:endParaRPr sz="1100" dirty="0">
              <a:latin typeface="Arial"/>
              <a:ea typeface="Arial"/>
              <a:cs typeface="Arial"/>
            </a:endParaRPr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00770" y="3917962"/>
            <a:ext cx="1803399" cy="2006564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14370" y="4051326"/>
            <a:ext cx="1746265" cy="1847801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7893065" y="4356131"/>
            <a:ext cx="2628900" cy="1285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-30" dirty="0">
                <a:solidFill>
                  <a:srgbClr val="20A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疏散门管理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7000"/>
              </a:lnSpc>
              <a:spcBef>
                <a:spcPts val="712"/>
              </a:spcBef>
              <a:tabLst/>
            </a:pPr>
            <a:r>
              <a:rPr sz="1600" kern="0" spc="-13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必须设置“禁止锁闭”</a:t>
            </a:r>
            <a:r>
              <a:rPr sz="1600" kern="0" spc="-14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标志，</a:t>
            </a:r>
            <a:endParaRPr sz="16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7000"/>
              </a:lnSpc>
              <a:spcBef>
                <a:spcPts val="738"/>
              </a:spcBef>
              <a:tabLst/>
            </a:pPr>
            <a:r>
              <a:rPr sz="1600" kern="0" spc="10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确保疏散通道随时处于可用</a:t>
            </a:r>
            <a:endParaRPr sz="16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855"/>
              </a:lnSpc>
              <a:spcBef>
                <a:spcPts val="2"/>
              </a:spcBef>
              <a:tabLst/>
            </a:pPr>
            <a:r>
              <a:rPr sz="1500" kern="0" spc="-6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状态。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7893065" y="1828843"/>
            <a:ext cx="2625089" cy="12833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-20" dirty="0">
                <a:solidFill>
                  <a:srgbClr val="20A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疏散通道设置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4000"/>
              </a:lnSpc>
              <a:spcBef>
                <a:spcPts val="82"/>
              </a:spcBef>
              <a:tabLst/>
            </a:pPr>
            <a:r>
              <a:rPr sz="1700" kern="0" spc="-16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设置“禁止阻塞”标志，配合</a:t>
            </a:r>
            <a:r>
              <a:rPr sz="1700" kern="0" spc="8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方向辅助标志，保持视觉连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1700" kern="0" spc="-12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续性引导疏散。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2736861" y="4356131"/>
            <a:ext cx="2587625" cy="1289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-30" dirty="0">
                <a:solidFill>
                  <a:srgbClr val="20A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单向门操作指示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5000"/>
              </a:lnSpc>
              <a:spcBef>
                <a:spcPts val="91"/>
              </a:spcBef>
              <a:tabLst/>
            </a:pPr>
            <a:r>
              <a:rPr sz="1700" kern="0" spc="-15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开启面设“推开”标志，反面</a:t>
            </a: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5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设“拉开”标志，避免慌乱中</a:t>
            </a: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4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误操作。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723137" y="568786"/>
            <a:ext cx="5655945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14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设置部位：疏散与逃生相关(一</a:t>
            </a:r>
            <a:r>
              <a:rPr sz="3000" b="1" kern="0" spc="13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1206460" y="2986540"/>
            <a:ext cx="1182369" cy="419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73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84150" algn="l" rtl="0" eaLnBrk="0">
              <a:lnSpc>
                <a:spcPct val="96000"/>
              </a:lnSpc>
              <a:tabLst/>
            </a:pPr>
            <a:r>
              <a:rPr sz="1600" kern="0" spc="-40" dirty="0">
                <a:solidFill>
                  <a:srgbClr val="F010D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安全</a:t>
            </a:r>
            <a:r>
              <a:rPr sz="1600" kern="0" spc="-40" dirty="0">
                <a:solidFill>
                  <a:srgbClr val="E060E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出口</a:t>
            </a:r>
            <a:r>
              <a:rPr sz="1600" kern="0" spc="-10" dirty="0">
                <a:solidFill>
                  <a:srgbClr val="E060E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 </a:t>
            </a:r>
            <a:r>
              <a:rPr sz="1100" kern="0" spc="20" dirty="0">
                <a:solidFill>
                  <a:srgbClr val="F04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100" kern="0" spc="20" dirty="0">
                <a:solidFill>
                  <a:srgbClr val="F01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mergency</a:t>
            </a:r>
            <a:r>
              <a:rPr sz="1100" kern="0" spc="80" dirty="0">
                <a:solidFill>
                  <a:srgbClr val="F01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100" kern="0" spc="20" dirty="0">
                <a:solidFill>
                  <a:srgbClr val="F010D0">
                    <a:alpha val="100000"/>
                  </a:srgbClr>
                </a:solidFill>
                <a:latin typeface="Arial"/>
                <a:ea typeface="Arial"/>
                <a:cs typeface="Arial"/>
              </a:rPr>
              <a:t>exit</a:t>
            </a:r>
            <a:endParaRPr sz="11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2489205" y="4133836"/>
            <a:ext cx="4902834" cy="1715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1900" kern="0" spc="0" dirty="0">
                <a:solidFill>
                  <a:srgbClr val="F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07</a:t>
            </a:r>
            <a:r>
              <a:rPr sz="1900" kern="0" spc="-440" dirty="0">
                <a:solidFill>
                  <a:srgbClr val="F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b="1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消防按钮/</a:t>
            </a:r>
            <a:r>
              <a:rPr sz="1900" b="1" kern="0" spc="0" dirty="0">
                <a:solidFill>
                  <a:srgbClr val="F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电话/</a:t>
            </a:r>
            <a:r>
              <a:rPr sz="1900" b="1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警报器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6000"/>
              </a:lnSpc>
              <a:spcBef>
                <a:spcPts val="1602"/>
              </a:spcBef>
              <a:tabLst/>
            </a:pPr>
            <a:r>
              <a:rPr sz="1500" kern="0" spc="-14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在对应设备旁设置“消防按钮”、“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349"/>
              </a:lnSpc>
              <a:tabLst/>
            </a:pPr>
            <a:r>
              <a:rPr sz="1400" kern="0" spc="-4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消防电话”、“发声警报器</a:t>
            </a:r>
            <a:r>
              <a:rPr sz="1400" kern="0" spc="-5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”等标志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176"/>
              </a:lnSpc>
              <a:tabLst/>
            </a:pPr>
            <a:r>
              <a:rPr sz="1500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 确保紧急时刻能迅速识别和</a:t>
            </a:r>
            <a:r>
              <a:rPr sz="15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操作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3987165" indent="-170814" algn="l" rtl="0" eaLnBrk="0">
              <a:lnSpc>
                <a:spcPct val="94000"/>
              </a:lnSpc>
              <a:spcBef>
                <a:spcPts val="368"/>
              </a:spcBef>
              <a:tabLst/>
            </a:pPr>
            <a:r>
              <a:rPr sz="1700" kern="0" spc="-9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禁</a:t>
            </a:r>
            <a:r>
              <a:rPr sz="1700" kern="0" spc="-19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9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止</a:t>
            </a:r>
            <a:r>
              <a:rPr sz="1700" kern="0" spc="-17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9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烟</a:t>
            </a:r>
            <a:r>
              <a:rPr sz="1700" kern="0" spc="-20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700" kern="0" spc="-9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火</a:t>
            </a: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000" kern="0" spc="4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kern="0" spc="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burning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7645409" y="1593138"/>
            <a:ext cx="2903854" cy="1476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8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40" dirty="0">
                <a:solidFill>
                  <a:srgbClr val="F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06击碎板面标志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6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6000"/>
              </a:lnSpc>
              <a:tabLst/>
            </a:pPr>
            <a:r>
              <a:rPr sz="1500" kern="0" spc="1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在需要击碎玻璃才能获取钥匙或开</a:t>
            </a:r>
            <a:r>
              <a:rPr sz="1500" kern="0" spc="-1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5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门逃生的部位，</a:t>
            </a:r>
            <a:r>
              <a:rPr sz="1500" kern="0" spc="-5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必须设</a:t>
            </a:r>
            <a:r>
              <a:rPr sz="1500" kern="0" spc="-6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置“击碎板</a:t>
            </a:r>
            <a:r>
              <a:rPr sz="15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500" kern="0" spc="-6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面”标志，</a:t>
            </a:r>
            <a:r>
              <a:rPr sz="1500" kern="0" spc="-6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提示应急操作方法。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2489205" y="1594871"/>
            <a:ext cx="2899410" cy="1468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2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50" dirty="0">
                <a:solidFill>
                  <a:srgbClr val="F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05逃生梯标志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6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4000"/>
              </a:lnSpc>
              <a:spcBef>
                <a:spcPts val="1"/>
              </a:spcBef>
              <a:tabLst/>
            </a:pPr>
            <a:r>
              <a:rPr sz="1500" kern="0" spc="-10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设置“逃生梯”标志，位置不明显时</a:t>
            </a:r>
            <a:r>
              <a:rPr sz="1500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需配合方向辅助标志，确</a:t>
            </a:r>
            <a:r>
              <a:rPr sz="15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保人员能 </a:t>
            </a:r>
            <a:r>
              <a:rPr sz="1500" kern="0" spc="-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快速找到逃生路径。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7645409" y="4132102"/>
            <a:ext cx="2908300" cy="14617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6000"/>
              </a:lnSpc>
              <a:tabLst/>
            </a:pPr>
            <a:r>
              <a:rPr sz="1900" b="1" kern="0" spc="4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08危险区域警告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5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5000"/>
              </a:lnSpc>
              <a:spcBef>
                <a:spcPts val="2"/>
              </a:spcBef>
              <a:tabLst/>
            </a:pPr>
            <a:r>
              <a:rPr sz="1500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在锅炉房、发电机房、化学品仓库</a:t>
            </a:r>
            <a:r>
              <a:rPr sz="1500" kern="0" spc="3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13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等危险区域，设置“禁止烟</a:t>
            </a:r>
            <a:r>
              <a:rPr sz="1500" kern="0" spc="-14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火”、“</a:t>
            </a:r>
            <a:r>
              <a:rPr sz="1500" kern="0" spc="-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500" kern="0" spc="-7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当心易燃物”等警告标志。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27709" y="1523973"/>
            <a:ext cx="1327207" cy="1727234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723137" y="568786"/>
            <a:ext cx="5655945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14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设置部位：疏散与逃生相关(二</a:t>
            </a:r>
            <a:r>
              <a:rPr sz="3000" b="1" kern="0" spc="13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pic>
        <p:nvPicPr>
          <p:cNvPr id="188" name="picture 1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92222" y="4438621"/>
            <a:ext cx="1181032" cy="1092245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1123985" y="2978095"/>
            <a:ext cx="1080135" cy="396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6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95579" indent="-183514" algn="l" rtl="0" eaLnBrk="0">
              <a:lnSpc>
                <a:spcPct val="93000"/>
              </a:lnSpc>
              <a:tabLst/>
            </a:pP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消</a:t>
            </a:r>
            <a:r>
              <a:rPr sz="1500" kern="0" spc="28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防</a:t>
            </a:r>
            <a:r>
              <a:rPr sz="1500" kern="0" spc="24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梯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Ladder</a:t>
            </a:r>
            <a:endParaRPr sz="12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194" name="textbox 194"/>
          <p:cNvSpPr/>
          <p:nvPr/>
        </p:nvSpPr>
        <p:spPr>
          <a:xfrm>
            <a:off x="5499093" y="1607379"/>
            <a:ext cx="4989829" cy="3799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79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5000"/>
              </a:lnSpc>
              <a:tabLst/>
            </a:pPr>
            <a:r>
              <a:rPr sz="2200" b="1" kern="0" spc="-13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5.5禁止用水灭火区域</a:t>
            </a:r>
            <a:endParaRPr sz="22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04800" algn="l" rtl="0" eaLnBrk="0">
              <a:lnSpc>
                <a:spcPct val="98000"/>
              </a:lnSpc>
              <a:spcBef>
                <a:spcPts val="516"/>
              </a:spcBef>
              <a:tabLst>
                <a:tab pos="377190" algn="l"/>
              </a:tabLst>
            </a:pP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700" b="1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设置要求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6000"/>
              </a:lnSpc>
              <a:spcBef>
                <a:spcPts val="1446"/>
              </a:spcBef>
              <a:tabLst/>
            </a:pPr>
            <a:r>
              <a:rPr sz="1700" kern="0" spc="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在生产、存放遇水会发生爆炸</a:t>
            </a:r>
            <a:r>
              <a:rPr sz="1700" kern="0" spc="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的物质(如金属钠、钾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9000"/>
              </a:lnSpc>
              <a:spcBef>
                <a:spcPts val="32"/>
              </a:spcBef>
              <a:tabLst/>
            </a:pPr>
            <a:r>
              <a:rPr sz="1700" kern="0" spc="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)或用水灭火会产生严重危险的区域(</a:t>
            </a:r>
            <a:r>
              <a:rPr sz="1700" kern="0" spc="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如化学品仓库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),</a:t>
            </a:r>
            <a:r>
              <a:rPr sz="1700" kern="0" spc="6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必须在入口处和区域内部设置标志。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8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67665" algn="l" rtl="0" eaLnBrk="0">
              <a:lnSpc>
                <a:spcPct val="98000"/>
              </a:lnSpc>
              <a:spcBef>
                <a:spcPts val="513"/>
              </a:spcBef>
              <a:tabLst/>
            </a:pPr>
            <a:r>
              <a:rPr sz="1700" kern="0" spc="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设置目的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3000"/>
              </a:lnSpc>
              <a:spcBef>
                <a:spcPts val="4"/>
              </a:spcBef>
              <a:tabLst/>
            </a:pP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明确警示消防人员和现场人员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，严禁用水扑救此类火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灾，需采用其他合适的灭火方式，防止因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错误施救导 </a:t>
            </a:r>
            <a:r>
              <a:rPr sz="1700" kern="0" spc="-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致灾情扩大。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196" name="picture 1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24463" y="3968762"/>
            <a:ext cx="279448" cy="285761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518129" y="2266926"/>
            <a:ext cx="285783" cy="311160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790728" y="1708136"/>
            <a:ext cx="2184329" cy="2184426"/>
          </a:xfrm>
          <a:prstGeom prst="rect">
            <a:avLst/>
          </a:prstGeom>
        </p:spPr>
      </p:pic>
      <p:sp>
        <p:nvSpPr>
          <p:cNvPr id="202" name="textbox 202"/>
          <p:cNvSpPr/>
          <p:nvPr/>
        </p:nvSpPr>
        <p:spPr>
          <a:xfrm>
            <a:off x="704016" y="537020"/>
            <a:ext cx="4265295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2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设置部位：特殊危险</a:t>
            </a:r>
            <a:r>
              <a:rPr sz="3000" b="1" kern="0" spc="1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区域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866868" y="4032228"/>
            <a:ext cx="2032049" cy="704315"/>
            <a:chOff x="0" y="0"/>
            <a:chExt cx="2032049" cy="704315"/>
          </a:xfrm>
        </p:grpSpPr>
        <p:pic>
          <p:nvPicPr>
            <p:cNvPr id="204" name="picture 20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032049" cy="698520"/>
            </a:xfrm>
            <a:prstGeom prst="rect">
              <a:avLst/>
            </a:prstGeom>
          </p:spPr>
        </p:pic>
        <p:sp>
          <p:nvSpPr>
            <p:cNvPr id="206" name="textbox 206"/>
            <p:cNvSpPr/>
            <p:nvPr/>
          </p:nvSpPr>
          <p:spPr>
            <a:xfrm>
              <a:off x="-12700" y="-12700"/>
              <a:ext cx="2058035" cy="730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sz="600" dirty="0">
                <a:latin typeface="Arial"/>
                <a:ea typeface="Arial"/>
                <a:cs typeface="Arial"/>
              </a:endParaRPr>
            </a:p>
            <a:p>
              <a:pPr marL="62864" algn="l" rtl="0" eaLnBrk="0">
                <a:lnSpc>
                  <a:spcPct val="84000"/>
                </a:lnSpc>
                <a:tabLst/>
              </a:pPr>
              <a:r>
                <a:rPr sz="2800" kern="0" spc="-22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禁止</a:t>
              </a:r>
              <a:r>
                <a:rPr sz="2800" kern="0" spc="-2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用水灭</a:t>
              </a:r>
              <a:r>
                <a:rPr sz="2800" kern="0" spc="-19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火</a:t>
              </a:r>
              <a:endParaRPr sz="2800" dirty="0">
                <a:latin typeface="SimHei"/>
                <a:ea typeface="SimHei"/>
                <a:cs typeface="SimHei"/>
              </a:endParaRPr>
            </a:p>
            <a:p>
              <a:pPr marL="69214" algn="l" rtl="0" eaLnBrk="0">
                <a:lnSpc>
                  <a:spcPts val="2103"/>
                </a:lnSpc>
                <a:tabLst/>
              </a:pPr>
              <a:r>
                <a:rPr sz="1300" kern="0" spc="-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 extinguishing with water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8" name="textbox 208"/>
          <p:cNvSpPr/>
          <p:nvPr/>
        </p:nvSpPr>
        <p:spPr>
          <a:xfrm>
            <a:off x="1949429" y="5207273"/>
            <a:ext cx="1865629" cy="213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13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图示：禁止用水灭火标志</a:t>
            </a:r>
            <a:endParaRPr sz="13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7924773" y="1974864"/>
            <a:ext cx="2666970" cy="1911332"/>
            <a:chOff x="0" y="0"/>
            <a:chExt cx="2666970" cy="1911332"/>
          </a:xfrm>
        </p:grpSpPr>
        <p:pic>
          <p:nvPicPr>
            <p:cNvPr id="212" name="picture 2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666970" cy="1911332"/>
            </a:xfrm>
            <a:prstGeom prst="rect">
              <a:avLst/>
            </a:prstGeom>
          </p:spPr>
        </p:pic>
        <p:sp>
          <p:nvSpPr>
            <p:cNvPr id="214" name="textbox 214"/>
            <p:cNvSpPr/>
            <p:nvPr/>
          </p:nvSpPr>
          <p:spPr>
            <a:xfrm>
              <a:off x="-12700" y="-12700"/>
              <a:ext cx="2692400" cy="19405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6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7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73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901700" algn="l" rtl="0" eaLnBrk="0">
                <a:lnSpc>
                  <a:spcPct val="89000"/>
                </a:lnSpc>
                <a:tabLst/>
              </a:pPr>
              <a:r>
                <a:rPr sz="1900" kern="0" spc="190" dirty="0">
                  <a:solidFill>
                    <a:srgbClr val="60E0F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禁止阻塞</a:t>
              </a:r>
              <a:endParaRPr sz="1900" dirty="0">
                <a:latin typeface="SimHei"/>
                <a:ea typeface="SimHei"/>
                <a:cs typeface="SimHei"/>
              </a:endParaRPr>
            </a:p>
            <a:p>
              <a:pPr marL="946150" algn="l" rtl="0" eaLnBrk="0">
                <a:lnSpc>
                  <a:spcPct val="78000"/>
                </a:lnSpc>
                <a:spcBef>
                  <a:spcPts val="9"/>
                </a:spcBef>
                <a:tabLst/>
              </a:pPr>
              <a:r>
                <a:rPr sz="1200" kern="0" spc="-10" dirty="0">
                  <a:solidFill>
                    <a:srgbClr val="10D0F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No</a:t>
              </a:r>
              <a:r>
                <a:rPr sz="1200" kern="0" spc="100" dirty="0">
                  <a:solidFill>
                    <a:srgbClr val="10D0F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  </a:t>
              </a:r>
              <a:r>
                <a:rPr sz="1200" kern="0" spc="-10" dirty="0">
                  <a:solidFill>
                    <a:srgbClr val="10D0F0">
                      <a:alpha val="100000"/>
                    </a:srgbClr>
                  </a:solidFill>
                  <a:latin typeface="Times New Roman"/>
                  <a:ea typeface="Times New Roman"/>
                  <a:cs typeface="Times New Roman"/>
                </a:rPr>
                <a:t>obstructing</a:t>
              </a:r>
              <a:endParaRPr sz="1200" dirty="0">
                <a:latin typeface="Times New Roman"/>
                <a:ea typeface="Times New Roman"/>
                <a:cs typeface="Times New Roman"/>
              </a:endParaRPr>
            </a:p>
          </p:txBody>
        </p:sp>
      </p:grpSp>
      <p:pic>
        <p:nvPicPr>
          <p:cNvPr id="216" name="picture 2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43071" y="2012931"/>
            <a:ext cx="1460481" cy="1828832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939797" y="4148078"/>
            <a:ext cx="2524125" cy="1107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87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允许滑动开启的疏散门，应设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8000"/>
              </a:lnSpc>
              <a:spcBef>
                <a:spcPts val="436"/>
              </a:spcBef>
              <a:tabLst/>
            </a:pPr>
            <a:r>
              <a:rPr sz="1500" kern="0" spc="-10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置“滑动开门”标志，箭头方</a:t>
            </a:r>
            <a:r>
              <a:rPr sz="1500" kern="0" spc="-1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向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1000"/>
              </a:lnSpc>
              <a:spcBef>
                <a:spcPts val="206"/>
              </a:spcBef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必须与门的实际开启方向保持 </a:t>
            </a:r>
            <a:r>
              <a:rPr sz="1500" kern="0" spc="-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一致。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7893065" y="4287744"/>
            <a:ext cx="2537460" cy="828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920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8000"/>
              </a:lnSpc>
              <a:tabLst/>
            </a:pPr>
            <a:r>
              <a:rPr sz="1500" kern="0" spc="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地铁车站、</a:t>
            </a:r>
            <a:r>
              <a:rPr sz="1500" kern="0" spc="2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人防工程、地下通</a:t>
            </a:r>
            <a:r>
              <a:rPr sz="1500" kern="0" spc="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道、交通隧道等场所，应全面</a:t>
            </a:r>
            <a:r>
              <a:rPr sz="1500" kern="0" spc="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设置相应的消防安全标志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723105" y="511621"/>
            <a:ext cx="5011420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设置部位：特定建筑补充要求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4413206" y="4299936"/>
            <a:ext cx="2522854" cy="812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5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1400" kern="0" spc="1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除通用要求外，必须在入口处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300"/>
              </a:lnSpc>
              <a:tabLst/>
            </a:pPr>
            <a:r>
              <a:rPr sz="14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设置“禁止烟火”标志</a:t>
            </a:r>
            <a:r>
              <a:rPr sz="1400" kern="0" spc="-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，严格管</a:t>
            </a:r>
            <a:endParaRPr sz="1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spcBef>
                <a:spcPts val="6"/>
              </a:spcBef>
              <a:tabLst/>
            </a:pPr>
            <a:r>
              <a:rPr sz="1400" kern="0" spc="-8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控火源。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pic>
        <p:nvPicPr>
          <p:cNvPr id="226" name="picture 2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18077" y="2044696"/>
            <a:ext cx="1282744" cy="1276344"/>
          </a:xfrm>
          <a:prstGeom prst="rect">
            <a:avLst/>
          </a:prstGeom>
        </p:spPr>
      </p:pic>
      <p:sp>
        <p:nvSpPr>
          <p:cNvPr id="228" name="textbox 228"/>
          <p:cNvSpPr/>
          <p:nvPr/>
        </p:nvSpPr>
        <p:spPr>
          <a:xfrm>
            <a:off x="4438663" y="1530372"/>
            <a:ext cx="2207895" cy="372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250825" algn="l" rtl="0" eaLnBrk="0">
              <a:lnSpc>
                <a:spcPct val="97000"/>
              </a:lnSpc>
              <a:spcBef>
                <a:spcPts val="1"/>
              </a:spcBef>
              <a:tabLst>
                <a:tab pos="272415" algn="l"/>
              </a:tabLst>
            </a:pPr>
            <a:r>
              <a:rPr sz="1700" kern="0" spc="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700" b="1" kern="0" spc="5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5.7汽车库与停车场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230" name="picture 2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451363" y="1543072"/>
            <a:ext cx="260327" cy="304794"/>
          </a:xfrm>
          <a:prstGeom prst="rect">
            <a:avLst/>
          </a:prstGeom>
        </p:spPr>
      </p:pic>
      <p:sp>
        <p:nvSpPr>
          <p:cNvPr id="232" name="textbox 232"/>
          <p:cNvSpPr/>
          <p:nvPr/>
        </p:nvSpPr>
        <p:spPr>
          <a:xfrm>
            <a:off x="7924744" y="1524005"/>
            <a:ext cx="1960879" cy="374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260350" algn="l" rtl="0" eaLnBrk="0">
              <a:lnSpc>
                <a:spcPct val="98000"/>
              </a:lnSpc>
              <a:spcBef>
                <a:spcPts val="3"/>
              </a:spcBef>
              <a:tabLst>
                <a:tab pos="339090" algn="l"/>
              </a:tabLst>
            </a:pPr>
            <a:r>
              <a:rPr sz="1700" kern="0" spc="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700" b="1" kern="0" spc="-3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5.8地下工程场所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234" name="picture 2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937444" y="1536705"/>
            <a:ext cx="247656" cy="317462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939797" y="1530372"/>
            <a:ext cx="1999614" cy="367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8000"/>
              </a:lnSpc>
              <a:spcBef>
                <a:spcPts val="1"/>
              </a:spcBef>
              <a:tabLst/>
            </a:pPr>
            <a:r>
              <a:rPr sz="1700" kern="0" spc="-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</a:t>
            </a:r>
            <a:r>
              <a:rPr sz="1700" b="1" kern="0" spc="-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6滑动开门标志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238" name="picture 2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52497" y="1543072"/>
            <a:ext cx="298454" cy="298428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5175210" y="3390872"/>
            <a:ext cx="1174812" cy="428094"/>
            <a:chOff x="0" y="0"/>
            <a:chExt cx="1174812" cy="428094"/>
          </a:xfrm>
        </p:grpSpPr>
        <p:pic>
          <p:nvPicPr>
            <p:cNvPr id="240" name="picture 24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174812" cy="419125"/>
            </a:xfrm>
            <a:prstGeom prst="rect">
              <a:avLst/>
            </a:prstGeom>
          </p:spPr>
        </p:pic>
        <p:sp>
          <p:nvSpPr>
            <p:cNvPr id="242" name="textbox 242"/>
            <p:cNvSpPr/>
            <p:nvPr/>
          </p:nvSpPr>
          <p:spPr>
            <a:xfrm>
              <a:off x="-12700" y="-12700"/>
              <a:ext cx="1200785" cy="4540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  <a:tabLst/>
              </a:pPr>
              <a:endParaRPr sz="300" dirty="0">
                <a:latin typeface="Arial"/>
                <a:ea typeface="Arial"/>
                <a:cs typeface="Arial"/>
              </a:endParaRPr>
            </a:p>
            <a:p>
              <a:pPr algn="r" rtl="0" eaLnBrk="0">
                <a:lnSpc>
                  <a:spcPts val="2922"/>
                </a:lnSpc>
                <a:spcBef>
                  <a:spcPts val="3"/>
                </a:spcBef>
                <a:tabLst/>
              </a:pPr>
              <a:r>
                <a:rPr sz="1500" kern="0" spc="0" baseline="-34303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</a:t>
              </a:r>
              <a:r>
                <a:rPr sz="9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</a:t>
              </a:r>
              <a:r>
                <a:rPr sz="1500" kern="0" spc="0" baseline="-34303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</a:t>
              </a:r>
              <a:r>
                <a:rPr sz="2900" kern="0" spc="-250" baseline="16383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火</a:t>
              </a:r>
              <a:endParaRPr sz="2900" baseline="16383" dirty="0">
                <a:latin typeface="SimHei"/>
                <a:ea typeface="SimHei"/>
                <a:cs typeface="SimHei"/>
              </a:endParaRPr>
            </a:p>
          </p:txBody>
        </p:sp>
        <p:pic>
          <p:nvPicPr>
            <p:cNvPr id="244" name="picture 24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640789" y="41651"/>
              <a:ext cx="243136" cy="343237"/>
            </a:xfrm>
            <a:prstGeom prst="rect">
              <a:avLst/>
            </a:prstGeom>
          </p:spPr>
        </p:pic>
        <p:sp>
          <p:nvSpPr>
            <p:cNvPr id="246" name="textbox 246"/>
            <p:cNvSpPr/>
            <p:nvPr/>
          </p:nvSpPr>
          <p:spPr>
            <a:xfrm>
              <a:off x="300159" y="233638"/>
              <a:ext cx="297179" cy="2362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31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ct val="138000"/>
                </a:lnSpc>
                <a:tabLst/>
              </a:pPr>
              <a:r>
                <a:rPr sz="1000" kern="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    b</a:t>
              </a:r>
              <a:endParaRPr sz="10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248" name="textbox 248"/>
            <p:cNvSpPr/>
            <p:nvPr/>
          </p:nvSpPr>
          <p:spPr>
            <a:xfrm>
              <a:off x="330617" y="28951"/>
              <a:ext cx="260984" cy="3263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341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2700" algn="l" rtl="0" eaLnBrk="0">
                <a:lnSpc>
                  <a:spcPts val="2368"/>
                </a:lnSpc>
                <a:tabLst/>
              </a:pPr>
              <a:r>
                <a:rPr sz="19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止</a:t>
              </a:r>
              <a:endParaRPr sz="1900" dirty="0">
                <a:latin typeface="SimHei"/>
                <a:ea typeface="SimHei"/>
                <a:cs typeface="SimHei"/>
              </a:endParaRPr>
            </a:p>
          </p:txBody>
        </p:sp>
        <p:pic>
          <p:nvPicPr>
            <p:cNvPr id="250" name="picture 25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50798" y="41651"/>
              <a:ext cx="257660" cy="3432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254" name="textbox 254"/>
          <p:cNvSpPr/>
          <p:nvPr/>
        </p:nvSpPr>
        <p:spPr>
          <a:xfrm>
            <a:off x="716686" y="511621"/>
            <a:ext cx="6424295" cy="5168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1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设置部位：施工现场与特殊区域(一)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81659" algn="l" rtl="0" eaLnBrk="0">
              <a:lnSpc>
                <a:spcPct val="97000"/>
              </a:lnSpc>
              <a:spcBef>
                <a:spcPts val="570"/>
              </a:spcBef>
              <a:tabLst/>
            </a:pP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5.9建设工程施工</a:t>
            </a:r>
            <a:r>
              <a:rPr sz="1900" b="1" kern="0" spc="-3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现场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6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69875" algn="l" rtl="0" eaLnBrk="0">
              <a:lnSpc>
                <a:spcPct val="98000"/>
              </a:lnSpc>
              <a:spcBef>
                <a:spcPts val="452"/>
              </a:spcBef>
              <a:tabLst/>
            </a:pPr>
            <a:r>
              <a:rPr sz="1500" b="1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·设置要求：</a:t>
            </a:r>
            <a:r>
              <a:rPr sz="15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必须根据施工进度，同步设置消</a:t>
            </a:r>
            <a:r>
              <a:rPr sz="1500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防安全标志，做到边施工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400684" algn="l" rtl="0" eaLnBrk="0">
              <a:lnSpc>
                <a:spcPts val="1742"/>
              </a:lnSpc>
              <a:spcBef>
                <a:spcPts val="553"/>
              </a:spcBef>
              <a:tabLst/>
            </a:pPr>
            <a:r>
              <a:rPr sz="14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、边完善。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400050" indent="-170814" algn="l" rtl="0" eaLnBrk="0">
              <a:lnSpc>
                <a:spcPct val="126000"/>
              </a:lnSpc>
              <a:spcBef>
                <a:spcPts val="505"/>
              </a:spcBef>
              <a:tabLst/>
            </a:pPr>
            <a:r>
              <a:rPr sz="1400" kern="0" spc="-8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400" kern="0" spc="-37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b="1" kern="0" spc="-8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应设标志：</a:t>
            </a:r>
            <a:r>
              <a:rPr sz="1400" kern="0" spc="-8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包括“安全出口”、“灭火器”、“消防软管卷盘”、“当心易燃</a:t>
            </a:r>
            <a:r>
              <a:rPr sz="14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</a:t>
            </a:r>
            <a:r>
              <a:rPr sz="1300" kern="0" spc="-3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物”、“禁止烟火”、“禁止吸烟”等。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84834" algn="l" rtl="0" eaLnBrk="0">
              <a:lnSpc>
                <a:spcPct val="96000"/>
              </a:lnSpc>
              <a:spcBef>
                <a:spcPts val="574"/>
              </a:spcBef>
              <a:tabLst/>
            </a:pPr>
            <a:r>
              <a:rPr sz="1900" kern="0" spc="-3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5.I</a:t>
            </a:r>
            <a:r>
              <a:rPr sz="1900" kern="0" spc="-16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kern="0" spc="-3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r>
              <a:rPr sz="1900" kern="0" spc="-38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b="1" kern="0" spc="-3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易燃易爆危险区域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9234" algn="l" rtl="0" eaLnBrk="0">
              <a:lnSpc>
                <a:spcPct val="98000"/>
              </a:lnSpc>
              <a:spcBef>
                <a:spcPts val="452"/>
              </a:spcBef>
              <a:tabLst/>
            </a:pPr>
            <a:r>
              <a:rPr sz="1500" kern="0" spc="-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500" kern="0" spc="-46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生产/储存区：</a:t>
            </a:r>
            <a:r>
              <a:rPr sz="1500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在可燃液体、气体生产</a:t>
            </a:r>
            <a:r>
              <a:rPr sz="1500" kern="0" spc="-3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储存区及堆场入口，应设置“禁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400684" algn="l" rtl="0" eaLnBrk="0">
              <a:lnSpc>
                <a:spcPts val="1731"/>
              </a:lnSpc>
              <a:spcBef>
                <a:spcPts val="583"/>
              </a:spcBef>
              <a:tabLst/>
            </a:pPr>
            <a:r>
              <a:rPr sz="1400" kern="0" spc="-10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止烟火”、“当心易燃物”、“当心爆炸物</a:t>
            </a:r>
            <a:r>
              <a:rPr sz="1400" kern="0" spc="-1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”等标志。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229234" algn="l" rtl="0" eaLnBrk="0">
              <a:lnSpc>
                <a:spcPct val="98000"/>
              </a:lnSpc>
              <a:spcBef>
                <a:spcPts val="512"/>
              </a:spcBef>
              <a:tabLst/>
            </a:pPr>
            <a:r>
              <a:rPr sz="1500" kern="0" spc="-1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500" kern="0" spc="-44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b="1" kern="0" spc="-1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加油加气站：</a:t>
            </a:r>
            <a:r>
              <a:rPr sz="1500" kern="0" spc="-1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显著位置必须</a:t>
            </a:r>
            <a:r>
              <a:rPr sz="1500" kern="0" spc="-13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设置“禁止烟火”、“禁止吸烟”、“当心易燃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400684" algn="l" rtl="0" eaLnBrk="0">
              <a:lnSpc>
                <a:spcPts val="1718"/>
              </a:lnSpc>
              <a:spcBef>
                <a:spcPts val="1"/>
              </a:spcBef>
              <a:tabLst/>
            </a:pPr>
            <a:r>
              <a:rPr sz="13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物”、“当心爆炸物”标志。</a:t>
            </a:r>
            <a:endParaRPr sz="1300" dirty="0">
              <a:latin typeface="SimSun"/>
              <a:ea typeface="SimSun"/>
              <a:cs typeface="SimSun"/>
            </a:endParaRPr>
          </a:p>
        </p:txBody>
      </p:sp>
      <p:pic>
        <p:nvPicPr>
          <p:cNvPr id="256" name="picture 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52497" y="3898929"/>
            <a:ext cx="298454" cy="304794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58833" y="1352542"/>
            <a:ext cx="292119" cy="323827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461508" y="3790964"/>
            <a:ext cx="1498608" cy="1498573"/>
          </a:xfrm>
          <a:prstGeom prst="rect">
            <a:avLst/>
          </a:prstGeom>
        </p:spPr>
      </p:pic>
      <p:pic>
        <p:nvPicPr>
          <p:cNvPr id="262" name="picture 2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550177" y="3803632"/>
            <a:ext cx="1492274" cy="1498638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429718" y="1276343"/>
            <a:ext cx="1555742" cy="1333509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518386" y="1295377"/>
            <a:ext cx="1555742" cy="1327142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7575520" y="2774917"/>
            <a:ext cx="1447810" cy="520723"/>
            <a:chOff x="0" y="0"/>
            <a:chExt cx="1447810" cy="520723"/>
          </a:xfrm>
        </p:grpSpPr>
        <p:pic>
          <p:nvPicPr>
            <p:cNvPr id="268" name="picture 26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447810" cy="520723"/>
            </a:xfrm>
            <a:prstGeom prst="rect">
              <a:avLst/>
            </a:prstGeom>
          </p:spPr>
        </p:pic>
        <p:sp>
          <p:nvSpPr>
            <p:cNvPr id="270" name="textbox 270"/>
            <p:cNvSpPr/>
            <p:nvPr/>
          </p:nvSpPr>
          <p:spPr>
            <a:xfrm>
              <a:off x="-12700" y="-12700"/>
              <a:ext cx="1473835" cy="546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3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82550" algn="l" rtl="0" eaLnBrk="0">
                <a:lnSpc>
                  <a:spcPts val="3556"/>
                </a:lnSpc>
                <a:spcBef>
                  <a:spcPts val="1"/>
                </a:spcBef>
                <a:tabLst/>
              </a:pPr>
              <a:r>
                <a:rPr sz="2400" kern="0" spc="60" baseline="38546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当</a:t>
              </a:r>
              <a:r>
                <a:rPr sz="1400" b="1" kern="0" spc="0" baseline="-23215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</a:t>
              </a:r>
              <a:r>
                <a:rPr sz="800" b="1" kern="0" spc="6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</a:t>
              </a:r>
              <a:r>
                <a:rPr sz="1400" b="1" kern="0" spc="0" baseline="32593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</a:t>
              </a:r>
              <a:r>
                <a:rPr sz="1500" kern="0" spc="6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火</a:t>
              </a:r>
              <a:r>
                <a:rPr sz="1400" b="1" kern="0" spc="-270" baseline="32593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gfi</a:t>
              </a:r>
              <a:r>
                <a:rPr sz="8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endParaRPr sz="800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272" name="picture 27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1068292" y="31015"/>
              <a:ext cx="286946" cy="416436"/>
            </a:xfrm>
            <a:prstGeom prst="rect">
              <a:avLst/>
            </a:prstGeom>
          </p:spPr>
        </p:pic>
        <p:pic>
          <p:nvPicPr>
            <p:cNvPr id="274" name="picture 27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391834" y="31015"/>
              <a:ext cx="315340" cy="416436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rot="21600000">
            <a:off x="9480515" y="2762250"/>
            <a:ext cx="1447810" cy="507991"/>
            <a:chOff x="0" y="0"/>
            <a:chExt cx="1447810" cy="507991"/>
          </a:xfrm>
        </p:grpSpPr>
        <p:pic>
          <p:nvPicPr>
            <p:cNvPr id="276" name="picture 27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447810" cy="507991"/>
            </a:xfrm>
            <a:prstGeom prst="rect">
              <a:avLst/>
            </a:prstGeom>
          </p:spPr>
        </p:pic>
        <p:sp>
          <p:nvSpPr>
            <p:cNvPr id="278" name="textbox 278"/>
            <p:cNvSpPr/>
            <p:nvPr/>
          </p:nvSpPr>
          <p:spPr>
            <a:xfrm>
              <a:off x="-12700" y="-12700"/>
              <a:ext cx="1473835" cy="533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6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69214" algn="l" rtl="0" eaLnBrk="0">
                <a:lnSpc>
                  <a:spcPct val="86000"/>
                </a:lnSpc>
                <a:spcBef>
                  <a:spcPts val="1"/>
                </a:spcBef>
                <a:tabLst/>
              </a:pPr>
              <a:r>
                <a:rPr sz="2300" kern="0" spc="34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当心爆炸</a:t>
              </a:r>
              <a:endParaRPr sz="2300" dirty="0">
                <a:latin typeface="SimHei"/>
                <a:ea typeface="SimHei"/>
                <a:cs typeface="SimHei"/>
              </a:endParaRPr>
            </a:p>
            <a:p>
              <a:pPr marL="57150" algn="l" rtl="0" eaLnBrk="0">
                <a:lnSpc>
                  <a:spcPts val="1148"/>
                </a:lnSpc>
                <a:tabLst/>
              </a:pPr>
              <a:r>
                <a:rPr sz="900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Warning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explosive mate</a:t>
              </a:r>
              <a:r>
                <a:rPr sz="900" b="1" kern="0" spc="-3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rial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9512307" y="5378469"/>
            <a:ext cx="1384341" cy="507944"/>
            <a:chOff x="0" y="0"/>
            <a:chExt cx="1384341" cy="507944"/>
          </a:xfrm>
        </p:grpSpPr>
        <p:pic>
          <p:nvPicPr>
            <p:cNvPr id="280" name="picture 28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384341" cy="495258"/>
            </a:xfrm>
            <a:prstGeom prst="rect">
              <a:avLst/>
            </a:prstGeom>
          </p:spPr>
        </p:pic>
        <p:sp>
          <p:nvSpPr>
            <p:cNvPr id="282" name="textbox 282"/>
            <p:cNvSpPr/>
            <p:nvPr/>
          </p:nvSpPr>
          <p:spPr>
            <a:xfrm>
              <a:off x="-12700" y="-12700"/>
              <a:ext cx="1410335" cy="533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69214" algn="l" rtl="0" eaLnBrk="0">
                <a:lnSpc>
                  <a:spcPct val="79000"/>
                </a:lnSpc>
                <a:spcBef>
                  <a:spcPts val="1"/>
                </a:spcBef>
                <a:tabLst/>
              </a:pPr>
              <a:r>
                <a:rPr sz="2100" kern="0" spc="360" dirty="0">
                  <a:solidFill>
                    <a:srgbClr val="90E0E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禁止吸烟</a:t>
              </a:r>
              <a:endParaRPr sz="2100" dirty="0">
                <a:latin typeface="SimHei"/>
                <a:ea typeface="SimHei"/>
                <a:cs typeface="SimHei"/>
              </a:endParaRPr>
            </a:p>
            <a:p>
              <a:pPr marL="240665" algn="l" rtl="0" eaLnBrk="0">
                <a:lnSpc>
                  <a:spcPts val="1579"/>
                </a:lnSpc>
                <a:tabLst/>
              </a:pPr>
              <a:r>
                <a:rPr sz="1300" kern="0" spc="-20" dirty="0">
                  <a:solidFill>
                    <a:srgbClr val="20D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</a:t>
              </a:r>
              <a:r>
                <a:rPr sz="1300" kern="0" spc="150" dirty="0">
                  <a:solidFill>
                    <a:srgbClr val="20D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300" kern="0" spc="-20" dirty="0">
                  <a:solidFill>
                    <a:srgbClr val="20D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smoking</a:t>
              </a:r>
              <a:endParaRPr sz="13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7600976" y="5391136"/>
            <a:ext cx="1390677" cy="476290"/>
            <a:chOff x="0" y="0"/>
            <a:chExt cx="1390677" cy="476290"/>
          </a:xfrm>
        </p:grpSpPr>
        <p:pic>
          <p:nvPicPr>
            <p:cNvPr id="284" name="picture 28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390677" cy="476290"/>
            </a:xfrm>
            <a:prstGeom prst="rect">
              <a:avLst/>
            </a:prstGeom>
          </p:spPr>
        </p:pic>
        <p:sp>
          <p:nvSpPr>
            <p:cNvPr id="286" name="textbox 286"/>
            <p:cNvSpPr/>
            <p:nvPr/>
          </p:nvSpPr>
          <p:spPr>
            <a:xfrm>
              <a:off x="-12700" y="-12700"/>
              <a:ext cx="1416685" cy="5391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  <a:tabLst/>
              </a:pPr>
              <a:endParaRPr sz="7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6208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75564" algn="l" rtl="0" eaLnBrk="0">
                <a:lnSpc>
                  <a:spcPct val="98000"/>
                </a:lnSpc>
                <a:tabLst/>
              </a:pPr>
              <a:r>
                <a:rPr sz="2100" kern="0" spc="4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禁止烟火</a:t>
              </a:r>
              <a:endParaRPr sz="2100" dirty="0">
                <a:latin typeface="SimHei"/>
                <a:ea typeface="SimHei"/>
                <a:cs typeface="SimHe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6076996" y="2006101"/>
            <a:ext cx="4464684" cy="3209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2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3690" algn="l" rtl="0" eaLnBrk="0">
              <a:lnSpc>
                <a:spcPct val="82000"/>
              </a:lnSpc>
              <a:tabLst/>
            </a:pPr>
            <a:r>
              <a:rPr sz="1800" b="1" kern="0" spc="-8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景区/游乐场/广场</a:t>
            </a:r>
            <a:endParaRPr sz="1800" dirty="0">
              <a:latin typeface="SimSun"/>
              <a:ea typeface="SimSun"/>
              <a:cs typeface="SimSun"/>
            </a:endParaRPr>
          </a:p>
          <a:p>
            <a:pPr marL="311150" algn="l" rtl="0" eaLnBrk="0">
              <a:lnSpc>
                <a:spcPct val="112000"/>
              </a:lnSpc>
              <a:spcBef>
                <a:spcPts val="13"/>
              </a:spcBef>
              <a:tabLst/>
            </a:pPr>
            <a:r>
              <a:rPr sz="15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在禁止携带火种和易燃易爆品</a:t>
            </a:r>
            <a:r>
              <a:rPr sz="1500" kern="0" spc="-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的场所入口，设置“</a:t>
            </a:r>
            <a:r>
              <a:rPr sz="15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1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禁止烟火”标志。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4325" algn="l" rtl="0" eaLnBrk="0">
              <a:lnSpc>
                <a:spcPct val="89000"/>
              </a:lnSpc>
              <a:spcBef>
                <a:spcPts val="518"/>
              </a:spcBef>
              <a:tabLst/>
            </a:pPr>
            <a:r>
              <a:rPr sz="1700" b="1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露天集市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311150" algn="l" rtl="0" eaLnBrk="0">
              <a:lnSpc>
                <a:spcPct val="115000"/>
              </a:lnSpc>
              <a:spcBef>
                <a:spcPts val="29"/>
              </a:spcBef>
              <a:tabLst/>
            </a:pPr>
            <a:r>
              <a:rPr sz="1500" kern="0" spc="-10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在易燃易爆物品的存放区，设置“禁止烟火”、“当</a:t>
            </a:r>
            <a:r>
              <a:rPr sz="15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心易燃物”、“当心爆炸</a:t>
            </a:r>
            <a:r>
              <a:rPr sz="14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物”标志。</a:t>
            </a:r>
            <a:endParaRPr sz="1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4325" algn="l" rtl="0" eaLnBrk="0">
              <a:lnSpc>
                <a:spcPct val="89000"/>
              </a:lnSpc>
              <a:spcBef>
                <a:spcPts val="515"/>
              </a:spcBef>
              <a:tabLst/>
            </a:pPr>
            <a:r>
              <a:rPr sz="1700" b="1" kern="0" spc="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大型活动场所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311150" algn="l" rtl="0" eaLnBrk="0">
              <a:lnSpc>
                <a:spcPct val="113000"/>
              </a:lnSpc>
              <a:spcBef>
                <a:spcPts val="22"/>
              </a:spcBef>
              <a:tabLst/>
            </a:pPr>
            <a:r>
              <a:rPr sz="1500" kern="0" spc="-10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在安全出口和疏散通道，</a:t>
            </a:r>
            <a:r>
              <a:rPr sz="1500" kern="0" spc="-100" dirty="0">
                <a:solidFill>
                  <a:srgbClr val="5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设置“安全出口</a:t>
            </a:r>
            <a:r>
              <a:rPr sz="1500" kern="0" spc="-110" dirty="0">
                <a:solidFill>
                  <a:srgbClr val="5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”和“禁止</a:t>
            </a:r>
            <a:r>
              <a:rPr sz="1500" kern="0" spc="-10" dirty="0">
                <a:solidFill>
                  <a:srgbClr val="5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阻塞”标志。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89696" y="4413221"/>
            <a:ext cx="272998" cy="273093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96032" y="3117844"/>
            <a:ext cx="260327" cy="266727"/>
          </a:xfrm>
          <a:prstGeom prst="rect">
            <a:avLst/>
          </a:prstGeom>
        </p:spPr>
      </p:pic>
      <p:sp>
        <p:nvSpPr>
          <p:cNvPr id="296" name="textbox 296"/>
          <p:cNvSpPr/>
          <p:nvPr/>
        </p:nvSpPr>
        <p:spPr>
          <a:xfrm>
            <a:off x="933462" y="2005987"/>
            <a:ext cx="4631690" cy="1989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4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7465" algn="l" rtl="0" eaLnBrk="0">
              <a:lnSpc>
                <a:spcPct val="97000"/>
              </a:lnSpc>
              <a:tabLst/>
            </a:pP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典</a:t>
            </a:r>
            <a:r>
              <a:rPr sz="1700" kern="0" spc="-36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b="1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运输工具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316865" algn="l" rtl="0" eaLnBrk="0">
              <a:lnSpc>
                <a:spcPct val="131000"/>
              </a:lnSpc>
              <a:spcBef>
                <a:spcPts val="231"/>
              </a:spcBef>
              <a:tabLst/>
            </a:pPr>
            <a:r>
              <a:rPr sz="14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应设置“禁止烟火”、“当心易燃物”、“当心爆炸物”</a:t>
            </a:r>
            <a:r>
              <a:rPr sz="1400" kern="0" spc="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标志，警示运输途中的安全。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20040" algn="l" rtl="0" eaLnBrk="0">
              <a:lnSpc>
                <a:spcPct val="94000"/>
              </a:lnSpc>
              <a:spcBef>
                <a:spcPts val="515"/>
              </a:spcBef>
              <a:tabLst/>
            </a:pPr>
            <a:r>
              <a:rPr sz="1700" b="1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公共交通工具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316865" algn="l" rtl="0" eaLnBrk="0">
              <a:lnSpc>
                <a:spcPct val="86000"/>
              </a:lnSpc>
              <a:spcBef>
                <a:spcPts val="4"/>
              </a:spcBef>
              <a:tabLst/>
            </a:pPr>
            <a:r>
              <a:rPr sz="1400" kern="0" spc="1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在公交车、地铁、火车等公共交通工具内的显著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316865" algn="l" rtl="0" eaLnBrk="0">
              <a:lnSpc>
                <a:spcPts val="2300"/>
              </a:lnSpc>
              <a:tabLst/>
            </a:pPr>
            <a:r>
              <a:rPr sz="14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位置，应设置“禁止吸</a:t>
            </a:r>
            <a:r>
              <a:rPr sz="1400" kern="0" spc="-7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烟”标志。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46162" y="3206775"/>
            <a:ext cx="272997" cy="266662"/>
          </a:xfrm>
          <a:prstGeom prst="rect">
            <a:avLst/>
          </a:prstGeom>
        </p:spPr>
      </p:pic>
      <p:sp>
        <p:nvSpPr>
          <p:cNvPr id="300" name="textbox 300"/>
          <p:cNvSpPr/>
          <p:nvPr/>
        </p:nvSpPr>
        <p:spPr>
          <a:xfrm>
            <a:off x="716686" y="511621"/>
            <a:ext cx="6424295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12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设置部位：施工现场与特殊区域(二)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4521167" y="4076726"/>
            <a:ext cx="1066880" cy="1385450"/>
            <a:chOff x="0" y="0"/>
            <a:chExt cx="1066880" cy="1385450"/>
          </a:xfrm>
        </p:grpSpPr>
        <p:pic>
          <p:nvPicPr>
            <p:cNvPr id="302" name="picture 30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066880" cy="1358843"/>
            </a:xfrm>
            <a:prstGeom prst="rect">
              <a:avLst/>
            </a:prstGeom>
          </p:spPr>
        </p:pic>
        <p:sp>
          <p:nvSpPr>
            <p:cNvPr id="304" name="textbox 304"/>
            <p:cNvSpPr/>
            <p:nvPr/>
          </p:nvSpPr>
          <p:spPr>
            <a:xfrm>
              <a:off x="-12700" y="-12700"/>
              <a:ext cx="1092835" cy="14147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5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8237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113664" indent="146050" algn="l" rtl="0" eaLnBrk="0">
                <a:lnSpc>
                  <a:spcPct val="89000"/>
                </a:lnSpc>
                <a:tabLst/>
              </a:pPr>
              <a:r>
                <a:rPr sz="1200" kern="0" spc="-3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安全出口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   </a:t>
              </a:r>
              <a:r>
                <a:rPr sz="900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Emergency</a:t>
              </a:r>
              <a:r>
                <a:rPr sz="900" kern="0" spc="1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900" kern="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exit</a:t>
              </a:r>
              <a:endParaRPr sz="9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306" name="picture 3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390934" y="4127525"/>
            <a:ext cx="920705" cy="920750"/>
          </a:xfrm>
          <a:prstGeom prst="rect">
            <a:avLst/>
          </a:prstGeom>
        </p:spPr>
      </p:pic>
      <p:pic>
        <p:nvPicPr>
          <p:cNvPr id="308" name="picture 30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127195" y="4127525"/>
            <a:ext cx="914485" cy="914384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25444" y="4133826"/>
            <a:ext cx="952612" cy="812850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1276380" y="1446051"/>
            <a:ext cx="3092450" cy="304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1900" b="1" kern="0" spc="90" dirty="0">
                <a:solidFill>
                  <a:srgbClr val="F01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5.I0 </a:t>
            </a:r>
            <a:r>
              <a:rPr sz="1900" b="1" kern="0" spc="9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易燃易爆危险区域</a:t>
            </a:r>
            <a:r>
              <a:rPr sz="1900" b="1" kern="0" spc="8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(续)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6076996" y="1416040"/>
            <a:ext cx="1848485" cy="358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1900" b="1" kern="0" spc="-7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</a:t>
            </a:r>
            <a:r>
              <a:rPr sz="1900" b="1" kern="0" spc="-70" dirty="0">
                <a:solidFill>
                  <a:srgbClr val="F01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</a:t>
            </a:r>
            <a:r>
              <a:rPr sz="1900" b="1" kern="0" spc="340" dirty="0">
                <a:solidFill>
                  <a:srgbClr val="F01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kern="0" spc="-7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露天场所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316" name="picture 3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089696" y="1428740"/>
            <a:ext cx="336467" cy="298428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863571" y="5035543"/>
            <a:ext cx="882693" cy="298428"/>
            <a:chOff x="0" y="0"/>
            <a:chExt cx="882693" cy="298428"/>
          </a:xfrm>
        </p:grpSpPr>
        <p:pic>
          <p:nvPicPr>
            <p:cNvPr id="318" name="picture 3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882693" cy="292127"/>
            </a:xfrm>
            <a:prstGeom prst="rect">
              <a:avLst/>
            </a:prstGeom>
          </p:spPr>
        </p:pic>
        <p:sp>
          <p:nvSpPr>
            <p:cNvPr id="320" name="textbox 320"/>
            <p:cNvSpPr/>
            <p:nvPr/>
          </p:nvSpPr>
          <p:spPr>
            <a:xfrm>
              <a:off x="-12700" y="-12700"/>
              <a:ext cx="908685" cy="323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3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50800" algn="l" rtl="0" eaLnBrk="0">
                <a:lnSpc>
                  <a:spcPct val="90000"/>
                </a:lnSpc>
                <a:spcBef>
                  <a:spcPts val="1"/>
                </a:spcBef>
                <a:tabLst/>
              </a:pPr>
              <a:r>
                <a:rPr sz="1300" kern="0" spc="-7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当</a:t>
              </a:r>
              <a:r>
                <a:rPr sz="1300" kern="0" spc="-13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1300" kern="0" spc="-7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心</a:t>
              </a:r>
              <a:r>
                <a:rPr sz="1300" kern="0" spc="-12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1300" kern="0" spc="-7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爆</a:t>
              </a:r>
              <a:r>
                <a:rPr sz="1300" kern="0" spc="-14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1300" kern="0" spc="-70" dirty="0">
                  <a:solidFill>
                    <a:srgbClr val="00000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炸</a:t>
              </a:r>
              <a:endParaRPr sz="1300" dirty="0">
                <a:latin typeface="SimHei"/>
                <a:ea typeface="SimHei"/>
                <a:cs typeface="SimHei"/>
              </a:endParaRPr>
            </a:p>
            <a:p>
              <a:pPr marL="24765" algn="l" rtl="0" eaLnBrk="0">
                <a:lnSpc>
                  <a:spcPts val="701"/>
                </a:lnSpc>
                <a:tabLst/>
              </a:pPr>
              <a:r>
                <a:rPr sz="500" b="1" kern="0" spc="1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Warning explosiv</a:t>
              </a:r>
              <a:r>
                <a:rPr sz="500" b="1" kern="0" spc="0" dirty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 material</a:t>
              </a:r>
              <a:endParaRPr sz="5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2165322" y="5086342"/>
            <a:ext cx="838230" cy="298428"/>
            <a:chOff x="0" y="0"/>
            <a:chExt cx="838230" cy="298428"/>
          </a:xfrm>
        </p:grpSpPr>
        <p:pic>
          <p:nvPicPr>
            <p:cNvPr id="322" name="picture 3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838230" cy="285761"/>
            </a:xfrm>
            <a:prstGeom prst="rect">
              <a:avLst/>
            </a:prstGeom>
          </p:spPr>
        </p:pic>
        <p:sp>
          <p:nvSpPr>
            <p:cNvPr id="324" name="textbox 324"/>
            <p:cNvSpPr/>
            <p:nvPr/>
          </p:nvSpPr>
          <p:spPr>
            <a:xfrm>
              <a:off x="-12700" y="-12700"/>
              <a:ext cx="864235" cy="3486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1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marL="220345" algn="l" rtl="0" eaLnBrk="0">
                <a:lnSpc>
                  <a:spcPts val="659"/>
                </a:lnSpc>
                <a:spcBef>
                  <a:spcPts val="3"/>
                </a:spcBef>
                <a:tabLst/>
              </a:pPr>
              <a:r>
                <a:rPr sz="1300" b="1" kern="0" spc="-40" baseline="-45776" dirty="0">
                  <a:solidFill>
                    <a:srgbClr val="10D0E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</a:t>
              </a:r>
              <a:r>
                <a:rPr sz="800" b="1" kern="0" spc="40" dirty="0">
                  <a:solidFill>
                    <a:srgbClr val="10D0E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1300" b="1" kern="0" spc="-40" baseline="-45776" dirty="0">
                  <a:solidFill>
                    <a:srgbClr val="10D0E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</a:t>
              </a:r>
              <a:endParaRPr sz="1300" baseline="-45776" dirty="0">
                <a:latin typeface="Arial"/>
                <a:ea typeface="Arial"/>
                <a:cs typeface="Arial"/>
              </a:endParaRPr>
            </a:p>
          </p:txBody>
        </p:sp>
        <p:pic>
          <p:nvPicPr>
            <p:cNvPr id="326" name="picture 32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643688" y="25608"/>
              <a:ext cx="192447" cy="272819"/>
            </a:xfrm>
            <a:prstGeom prst="rect">
              <a:avLst/>
            </a:prstGeom>
          </p:spPr>
        </p:pic>
        <p:pic>
          <p:nvPicPr>
            <p:cNvPr id="328" name="picture 32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458070" y="25608"/>
              <a:ext cx="181559" cy="250258"/>
            </a:xfrm>
            <a:prstGeom prst="rect">
              <a:avLst/>
            </a:prstGeom>
          </p:spPr>
        </p:pic>
        <p:pic>
          <p:nvPicPr>
            <p:cNvPr id="330" name="picture 33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238570" y="25608"/>
              <a:ext cx="200081" cy="251445"/>
            </a:xfrm>
            <a:prstGeom prst="rect">
              <a:avLst/>
            </a:prstGeom>
          </p:spPr>
        </p:pic>
        <p:pic>
          <p:nvPicPr>
            <p:cNvPr id="332" name="picture 33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19121" y="25608"/>
              <a:ext cx="184758" cy="250258"/>
            </a:xfrm>
            <a:prstGeom prst="rect">
              <a:avLst/>
            </a:prstGeom>
          </p:spPr>
        </p:pic>
      </p:grpSp>
      <p:grpSp>
        <p:nvGrpSpPr>
          <p:cNvPr id="22" name="group 22"/>
          <p:cNvGrpSpPr/>
          <p:nvPr/>
        </p:nvGrpSpPr>
        <p:grpSpPr>
          <a:xfrm rot="21600000">
            <a:off x="3435396" y="5092708"/>
            <a:ext cx="831779" cy="292062"/>
            <a:chOff x="0" y="0"/>
            <a:chExt cx="831779" cy="292062"/>
          </a:xfrm>
        </p:grpSpPr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831779" cy="292062"/>
            </a:xfrm>
            <a:prstGeom prst="rect">
              <a:avLst/>
            </a:prstGeom>
          </p:spPr>
        </p:pic>
        <p:sp>
          <p:nvSpPr>
            <p:cNvPr id="336" name="textbox 336"/>
            <p:cNvSpPr/>
            <p:nvPr/>
          </p:nvSpPr>
          <p:spPr>
            <a:xfrm>
              <a:off x="-12700" y="-12700"/>
              <a:ext cx="857250" cy="3403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56514" algn="l" rtl="0" eaLnBrk="0">
                <a:lnSpc>
                  <a:spcPct val="96000"/>
                </a:lnSpc>
                <a:spcBef>
                  <a:spcPts val="1"/>
                </a:spcBef>
                <a:tabLst/>
              </a:pPr>
              <a:r>
                <a:rPr sz="1300" kern="0" spc="220" dirty="0">
                  <a:solidFill>
                    <a:srgbClr val="00E0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禁止阻塞</a:t>
              </a:r>
              <a:endParaRPr sz="1300" dirty="0">
                <a:latin typeface="SimHei"/>
                <a:ea typeface="SimHei"/>
                <a:cs typeface="SimHe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picture 3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340" name="textbox 340"/>
          <p:cNvSpPr/>
          <p:nvPr/>
        </p:nvSpPr>
        <p:spPr>
          <a:xfrm>
            <a:off x="6096003" y="2223629"/>
            <a:ext cx="4436109" cy="866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240" algn="l" rtl="0" eaLnBrk="0">
              <a:lnSpc>
                <a:spcPct val="98000"/>
              </a:lnSpc>
              <a:tabLst/>
            </a:pPr>
            <a:r>
              <a:rPr sz="1700" b="1" kern="0" spc="1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设置要求：</a:t>
            </a: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除了以上明确列举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的部位外，其他所有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8000"/>
              </a:lnSpc>
              <a:spcBef>
                <a:spcPts val="499"/>
              </a:spcBef>
              <a:tabLst/>
            </a:pPr>
            <a:r>
              <a:rPr sz="1500" kern="0" spc="1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国家标准规定应设置消防安全标志的部位，均应</a:t>
            </a:r>
            <a:r>
              <a:rPr sz="15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按要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753"/>
              </a:lnSpc>
              <a:tabLst/>
            </a:pPr>
            <a:r>
              <a:rPr sz="1400" kern="0" spc="-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求设置。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342" name="textbox 342"/>
          <p:cNvSpPr/>
          <p:nvPr/>
        </p:nvSpPr>
        <p:spPr>
          <a:xfrm>
            <a:off x="841373" y="2243047"/>
            <a:ext cx="4514215" cy="8439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8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0489" algn="l" rtl="0" eaLnBrk="0">
              <a:lnSpc>
                <a:spcPct val="86000"/>
              </a:lnSpc>
              <a:tabLst/>
            </a:pPr>
            <a:r>
              <a:rPr sz="1500" kern="0" spc="2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设置要求： </a:t>
            </a:r>
            <a:r>
              <a:rPr sz="1500" kern="0" spc="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在矿区、油气田、草原、</a:t>
            </a:r>
            <a:r>
              <a:rPr sz="1500" kern="0" spc="2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林区等防火重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10489" algn="l" rtl="0" eaLnBrk="0">
              <a:lnSpc>
                <a:spcPct val="140000"/>
              </a:lnSpc>
              <a:spcBef>
                <a:spcPts val="22"/>
              </a:spcBef>
              <a:tabLst/>
            </a:pPr>
            <a:r>
              <a:rPr sz="1500" kern="0" spc="-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点区域的入口处和区域内部，必须设置“禁止烟火”</a:t>
            </a:r>
            <a:r>
              <a:rPr sz="1500" kern="0" spc="-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和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-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“禁止吸烟”标志。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sp>
        <p:nvSpPr>
          <p:cNvPr id="344" name="textbox 344"/>
          <p:cNvSpPr/>
          <p:nvPr/>
        </p:nvSpPr>
        <p:spPr>
          <a:xfrm>
            <a:off x="6096002" y="3573741"/>
            <a:ext cx="4438015" cy="829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83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240" algn="l" rtl="0" eaLnBrk="0">
              <a:lnSpc>
                <a:spcPct val="86000"/>
              </a:lnSpc>
              <a:tabLst/>
            </a:pPr>
            <a:r>
              <a:rPr sz="1500" b="1" kern="0" spc="1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条款说明：</a:t>
            </a:r>
            <a:r>
              <a:rPr sz="1500" kern="0" spc="1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此条款为兜底条款，</a:t>
            </a:r>
            <a:r>
              <a:rPr sz="1500" kern="0" spc="1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确保</a:t>
            </a:r>
            <a:r>
              <a:rPr sz="15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了消防安全标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32000"/>
              </a:lnSpc>
              <a:spcBef>
                <a:spcPts val="29"/>
              </a:spcBef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志设置要求的全面性和覆盖性，任何有消防需求的场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所都不应遗漏。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pic>
        <p:nvPicPr>
          <p:cNvPr id="346" name="picture 3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41732" y="3575036"/>
            <a:ext cx="1504944" cy="1498638"/>
          </a:xfrm>
          <a:prstGeom prst="rect">
            <a:avLst/>
          </a:prstGeom>
        </p:spPr>
      </p:pic>
      <p:pic>
        <p:nvPicPr>
          <p:cNvPr id="348" name="picture 3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49407" y="3587768"/>
            <a:ext cx="1485938" cy="1498573"/>
          </a:xfrm>
          <a:prstGeom prst="rect">
            <a:avLst/>
          </a:prstGeom>
        </p:spPr>
      </p:pic>
      <p:sp>
        <p:nvSpPr>
          <p:cNvPr id="350" name="textbox 350"/>
          <p:cNvSpPr/>
          <p:nvPr/>
        </p:nvSpPr>
        <p:spPr>
          <a:xfrm>
            <a:off x="716660" y="568786"/>
            <a:ext cx="5401945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1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设置部位：自然区域与其</a:t>
            </a:r>
            <a:r>
              <a:rPr sz="3000" b="1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他部位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958803" y="1517639"/>
            <a:ext cx="2280920" cy="4019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273050" algn="l" rtl="0" eaLnBrk="0">
              <a:lnSpc>
                <a:spcPct val="97000"/>
              </a:lnSpc>
              <a:spcBef>
                <a:spcPts val="2"/>
              </a:spcBef>
              <a:tabLst>
                <a:tab pos="352425" algn="l"/>
              </a:tabLst>
            </a:pPr>
            <a:r>
              <a:rPr sz="1900" kern="0" spc="0" dirty="0">
                <a:solidFill>
                  <a:srgbClr val="3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900" b="1" kern="0" spc="-10" dirty="0">
                <a:solidFill>
                  <a:srgbClr val="3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</a:t>
            </a:r>
            <a:r>
              <a:rPr sz="1900" b="1" kern="0" spc="-10" dirty="0">
                <a:solidFill>
                  <a:srgbClr val="3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I2</a:t>
            </a:r>
            <a:r>
              <a:rPr sz="1900" b="1" kern="0" spc="-10" dirty="0">
                <a:solidFill>
                  <a:srgbClr val="3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自然防火区域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354" name="picture 3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71503" y="1530339"/>
            <a:ext cx="260442" cy="317526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1606540" y="5175273"/>
            <a:ext cx="1378005" cy="518420"/>
            <a:chOff x="0" y="0"/>
            <a:chExt cx="1378005" cy="518420"/>
          </a:xfrm>
        </p:grpSpPr>
        <p:pic>
          <p:nvPicPr>
            <p:cNvPr id="356" name="picture 35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378005" cy="501624"/>
            </a:xfrm>
            <a:prstGeom prst="rect">
              <a:avLst/>
            </a:prstGeom>
          </p:spPr>
        </p:pic>
        <p:sp>
          <p:nvSpPr>
            <p:cNvPr id="358" name="textbox 358"/>
            <p:cNvSpPr/>
            <p:nvPr/>
          </p:nvSpPr>
          <p:spPr>
            <a:xfrm>
              <a:off x="-12700" y="-12700"/>
              <a:ext cx="1403985" cy="5480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  <a:tabLst/>
              </a:pPr>
              <a:endParaRPr sz="400" dirty="0">
                <a:latin typeface="Arial"/>
                <a:ea typeface="Arial"/>
                <a:cs typeface="Arial"/>
              </a:endParaRPr>
            </a:p>
            <a:p>
              <a:pPr marL="253365" indent="-184150" algn="l" rtl="0" eaLnBrk="0">
                <a:lnSpc>
                  <a:spcPct val="95000"/>
                </a:lnSpc>
                <a:spcBef>
                  <a:spcPts val="1"/>
                </a:spcBef>
                <a:tabLst/>
              </a:pPr>
              <a:r>
                <a:rPr sz="2100" kern="0" spc="36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禁止烟火</a:t>
              </a:r>
              <a:r>
                <a:rPr sz="2100" kern="0" spc="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 </a:t>
              </a:r>
              <a:r>
                <a:rPr sz="11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</a:t>
              </a:r>
              <a:r>
                <a:rPr sz="1100" kern="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1100" kern="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burning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3498866" y="5162540"/>
            <a:ext cx="1384341" cy="512119"/>
            <a:chOff x="0" y="0"/>
            <a:chExt cx="1384341" cy="512119"/>
          </a:xfrm>
        </p:grpSpPr>
        <p:pic>
          <p:nvPicPr>
            <p:cNvPr id="360" name="picture 36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384341" cy="495323"/>
            </a:xfrm>
            <a:prstGeom prst="rect">
              <a:avLst/>
            </a:prstGeom>
          </p:spPr>
        </p:pic>
        <p:sp>
          <p:nvSpPr>
            <p:cNvPr id="362" name="textbox 362"/>
            <p:cNvSpPr/>
            <p:nvPr/>
          </p:nvSpPr>
          <p:spPr>
            <a:xfrm>
              <a:off x="-12700" y="-12700"/>
              <a:ext cx="1410335" cy="5378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5000"/>
                </a:lnSpc>
                <a:tabLst/>
              </a:pPr>
              <a:endParaRPr sz="200" dirty="0">
                <a:latin typeface="Arial"/>
                <a:ea typeface="Arial"/>
                <a:cs typeface="Arial"/>
              </a:endParaRPr>
            </a:p>
            <a:p>
              <a:pPr marL="75564" algn="l" rtl="0" eaLnBrk="0">
                <a:lnSpc>
                  <a:spcPct val="84000"/>
                </a:lnSpc>
                <a:spcBef>
                  <a:spcPts val="2"/>
                </a:spcBef>
                <a:tabLst/>
              </a:pPr>
              <a:r>
                <a:rPr sz="2300" kern="0" spc="220" dirty="0">
                  <a:solidFill>
                    <a:srgbClr val="60E0F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禁止吸烟</a:t>
              </a:r>
              <a:endParaRPr sz="2300" dirty="0">
                <a:latin typeface="SimHei"/>
                <a:ea typeface="SimHei"/>
                <a:cs typeface="SimHei"/>
              </a:endParaRPr>
            </a:p>
            <a:p>
              <a:pPr marL="240665" algn="l" rtl="0" eaLnBrk="0">
                <a:lnSpc>
                  <a:spcPts val="1488"/>
                </a:lnSpc>
                <a:tabLst/>
              </a:pPr>
              <a:r>
                <a:rPr sz="1100" kern="0" spc="10" dirty="0">
                  <a:solidFill>
                    <a:srgbClr val="10E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</a:t>
              </a:r>
              <a:r>
                <a:rPr sz="1100" kern="0" spc="30" dirty="0">
                  <a:solidFill>
                    <a:srgbClr val="10E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</a:t>
              </a:r>
              <a:r>
                <a:rPr sz="1100" kern="0" spc="10" dirty="0">
                  <a:solidFill>
                    <a:srgbClr val="10E0F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smoking</a:t>
              </a: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64" name="textbox 364"/>
          <p:cNvSpPr/>
          <p:nvPr/>
        </p:nvSpPr>
        <p:spPr>
          <a:xfrm>
            <a:off x="6115009" y="1536672"/>
            <a:ext cx="1796414" cy="382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7000"/>
              </a:lnSpc>
              <a:spcBef>
                <a:spcPts val="4"/>
              </a:spcBef>
              <a:tabLst/>
            </a:pPr>
            <a:r>
              <a:rPr sz="1900" kern="0" spc="-50" dirty="0">
                <a:solidFill>
                  <a:srgbClr val="3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5.</a:t>
            </a:r>
            <a:r>
              <a:rPr sz="1900" b="1" kern="0" spc="-50" dirty="0">
                <a:solidFill>
                  <a:srgbClr val="3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I3 </a:t>
            </a:r>
            <a:r>
              <a:rPr sz="1900" b="1" kern="0" spc="-50" dirty="0">
                <a:solidFill>
                  <a:srgbClr val="3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其他部位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366" name="picture 3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127709" y="1549372"/>
            <a:ext cx="273113" cy="30479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370" name="textbox 370"/>
          <p:cNvSpPr/>
          <p:nvPr/>
        </p:nvSpPr>
        <p:spPr>
          <a:xfrm>
            <a:off x="4972103" y="3028514"/>
            <a:ext cx="1553844" cy="468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1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kern="0" spc="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设置要求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pic>
        <p:nvPicPr>
          <p:cNvPr id="372" name="picture 3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59398" y="2171694"/>
            <a:ext cx="819109" cy="520723"/>
          </a:xfrm>
          <a:prstGeom prst="rect">
            <a:avLst/>
          </a:prstGeom>
        </p:spPr>
      </p:pic>
      <p:pic>
        <p:nvPicPr>
          <p:cNvPr id="374" name="picture 3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219674" y="3600435"/>
            <a:ext cx="1085886" cy="1968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picture 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pic>
        <p:nvPicPr>
          <p:cNvPr id="378" name="picture 3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52960" y="4667281"/>
            <a:ext cx="6235641" cy="984216"/>
          </a:xfrm>
          <a:prstGeom prst="rect">
            <a:avLst/>
          </a:prstGeom>
        </p:spPr>
      </p:pic>
      <p:sp>
        <p:nvSpPr>
          <p:cNvPr id="380" name="textbox 380"/>
          <p:cNvSpPr/>
          <p:nvPr/>
        </p:nvSpPr>
        <p:spPr>
          <a:xfrm>
            <a:off x="4552960" y="1301743"/>
            <a:ext cx="6249034" cy="3201035"/>
          </a:xfrm>
          <a:prstGeom prst="rect">
            <a:avLst/>
          </a:prstGeom>
          <a:solidFill>
            <a:srgbClr val="FEFEF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91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93725" algn="l" rtl="0" eaLnBrk="0">
              <a:lnSpc>
                <a:spcPct val="97000"/>
              </a:lnSpc>
              <a:tabLst/>
            </a:pPr>
            <a:r>
              <a:rPr sz="1700" b="1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条款要求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27965" algn="l" rtl="0" eaLnBrk="0">
              <a:lnSpc>
                <a:spcPct val="124000"/>
              </a:lnSpc>
              <a:spcBef>
                <a:spcPts val="128"/>
              </a:spcBef>
              <a:tabLst/>
            </a:pPr>
            <a:r>
              <a:rPr sz="1700" kern="0" spc="-20" dirty="0">
                <a:solidFill>
                  <a:srgbClr val="8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产品必须符合</a:t>
            </a:r>
            <a:r>
              <a:rPr sz="1700" kern="0" spc="-2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 I3495.2</a:t>
            </a:r>
            <a:r>
              <a:rPr sz="1700" kern="0" spc="-20" dirty="0">
                <a:solidFill>
                  <a:srgbClr val="7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(通用要求)和</a:t>
            </a:r>
            <a:r>
              <a:rPr sz="1700" kern="0" spc="-2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 I7945</a:t>
            </a:r>
            <a:r>
              <a:rPr sz="1700" kern="0" spc="-20" dirty="0">
                <a:solidFill>
                  <a:srgbClr val="7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(应急照明系</a:t>
            </a:r>
            <a:r>
              <a:rPr sz="1700" kern="0" spc="-10" dirty="0">
                <a:solidFill>
                  <a:srgbClr val="7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700" kern="0" spc="-20" dirty="0">
                <a:solidFill>
                  <a:srgbClr val="7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统)标准。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94359" algn="l" rtl="0" eaLnBrk="0">
              <a:lnSpc>
                <a:spcPct val="97000"/>
              </a:lnSpc>
              <a:spcBef>
                <a:spcPts val="721"/>
              </a:spcBef>
              <a:tabLst/>
            </a:pPr>
            <a:r>
              <a:rPr sz="2400" b="1" kern="0" spc="-1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标准解读</a:t>
            </a:r>
            <a:endParaRPr sz="2400" dirty="0">
              <a:latin typeface="SimSun"/>
              <a:ea typeface="SimSun"/>
              <a:cs typeface="SimSun"/>
            </a:endParaRPr>
          </a:p>
          <a:p>
            <a:pPr marL="405765" indent="-177800" algn="l" rtl="0" eaLnBrk="0">
              <a:lnSpc>
                <a:spcPct val="101000"/>
              </a:lnSpc>
              <a:spcBef>
                <a:spcPts val="140"/>
              </a:spcBef>
              <a:tabLst/>
            </a:pPr>
            <a:r>
              <a:rPr sz="1700" kern="0" spc="1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</a:t>
            </a:r>
            <a:r>
              <a:rPr sz="1700" kern="0" spc="1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700" kern="0" spc="1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3495.2:</a:t>
            </a:r>
            <a:r>
              <a:rPr sz="1700" kern="0" spc="28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700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规定型号、亮度、耐候性等，确保产品本身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质    </a:t>
            </a:r>
            <a:r>
              <a:rPr sz="1700" kern="0" spc="-4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量合格。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412115" indent="-184150" algn="l" rtl="0" eaLnBrk="0">
              <a:lnSpc>
                <a:spcPct val="104000"/>
              </a:lnSpc>
              <a:spcBef>
                <a:spcPts val="1"/>
              </a:spcBef>
              <a:tabLst/>
            </a:pPr>
            <a:r>
              <a:rPr sz="1700" kern="0" spc="1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·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</a:t>
            </a:r>
            <a:r>
              <a:rPr sz="1700" kern="0" spc="1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700" kern="0" spc="10" dirty="0">
                <a:solidFill>
                  <a:srgbClr val="404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7945:  </a:t>
            </a:r>
            <a:r>
              <a:rPr sz="1700" kern="0" spc="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针对应急照明标志，规定应急转换时间、照度</a:t>
            </a: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700" kern="0" spc="-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等，确保紧急时有效。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1295415" y="1612904"/>
            <a:ext cx="2431984" cy="3107527"/>
            <a:chOff x="0" y="0"/>
            <a:chExt cx="2431984" cy="3107527"/>
          </a:xfrm>
        </p:grpSpPr>
        <p:pic>
          <p:nvPicPr>
            <p:cNvPr id="382" name="picture 38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31984" cy="3086078"/>
            </a:xfrm>
            <a:prstGeom prst="rect">
              <a:avLst/>
            </a:prstGeom>
          </p:spPr>
        </p:pic>
        <p:sp>
          <p:nvSpPr>
            <p:cNvPr id="384" name="textbox 384"/>
            <p:cNvSpPr/>
            <p:nvPr/>
          </p:nvSpPr>
          <p:spPr>
            <a:xfrm>
              <a:off x="-12700" y="-12700"/>
              <a:ext cx="2457450" cy="31330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3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104000"/>
                </a:lnSpc>
                <a:tabLst/>
              </a:pPr>
              <a:endParaRPr sz="1000" dirty="0">
                <a:latin typeface="Arial"/>
                <a:ea typeface="Arial"/>
                <a:cs typeface="Arial"/>
              </a:endParaRPr>
            </a:p>
            <a:p>
              <a:pPr algn="l" rtl="0" eaLnBrk="0">
                <a:lnSpc>
                  <a:spcPct val="7742"/>
                </a:lnSpc>
                <a:tabLst/>
              </a:pPr>
              <a:endParaRPr sz="100" dirty="0">
                <a:latin typeface="Arial"/>
                <a:ea typeface="Arial"/>
                <a:cs typeface="Arial"/>
              </a:endParaRPr>
            </a:p>
            <a:p>
              <a:pPr marL="424815" algn="l" rtl="0" eaLnBrk="0">
                <a:lnSpc>
                  <a:spcPct val="77000"/>
                </a:lnSpc>
                <a:tabLst/>
              </a:pPr>
              <a:r>
                <a:rPr sz="2600" kern="0" spc="-40" dirty="0">
                  <a:solidFill>
                    <a:srgbClr val="F040D0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紧急集合点</a:t>
              </a:r>
              <a:endParaRPr sz="2600" dirty="0">
                <a:latin typeface="SimHei"/>
                <a:ea typeface="SimHei"/>
                <a:cs typeface="SimHei"/>
              </a:endParaRPr>
            </a:p>
            <a:p>
              <a:pPr marL="240665" algn="l" rtl="0" eaLnBrk="0">
                <a:lnSpc>
                  <a:spcPts val="2347"/>
                </a:lnSpc>
                <a:tabLst/>
              </a:pPr>
              <a:r>
                <a:rPr sz="1400" kern="0" spc="-40" dirty="0">
                  <a:solidFill>
                    <a:srgbClr val="F020C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Evacuation asseimoly point</a:t>
              </a:r>
              <a:endParaRPr sz="1400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86" name="textbox 386"/>
          <p:cNvSpPr/>
          <p:nvPr/>
        </p:nvSpPr>
        <p:spPr>
          <a:xfrm>
            <a:off x="4768795" y="4879697"/>
            <a:ext cx="5648959" cy="624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6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7150" algn="l" rtl="0" eaLnBrk="0">
              <a:lnSpc>
                <a:spcPct val="95000"/>
              </a:lnSpc>
              <a:tabLst/>
            </a:pPr>
            <a:r>
              <a:rPr sz="2400" kern="0" spc="-80" dirty="0">
                <a:solidFill>
                  <a:srgbClr val="C0202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●</a:t>
            </a:r>
            <a:r>
              <a:rPr sz="2400" b="1" kern="0" spc="-8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核心目的</a:t>
            </a:r>
            <a:endParaRPr sz="24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6000"/>
              </a:lnSpc>
              <a:spcBef>
                <a:spcPts val="19"/>
              </a:spcBef>
              <a:tabLst/>
            </a:pPr>
            <a:r>
              <a:rPr sz="1700" kern="0" spc="0" dirty="0">
                <a:solidFill>
                  <a:srgbClr val="7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从源头保证产品合格，确保在各种环境下可靠传递安全信息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388" name="textbox 388"/>
          <p:cNvSpPr/>
          <p:nvPr/>
        </p:nvSpPr>
        <p:spPr>
          <a:xfrm>
            <a:off x="704812" y="568786"/>
            <a:ext cx="3149600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kern="0" spc="2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6.I.I</a:t>
            </a:r>
            <a:r>
              <a:rPr sz="3000" kern="0" spc="54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000" b="1" kern="0" spc="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产品质量</a:t>
            </a:r>
            <a:r>
              <a:rPr sz="3000" b="1" kern="0" spc="1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要求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sp>
        <p:nvSpPr>
          <p:cNvPr id="390" name="textbox 390"/>
          <p:cNvSpPr/>
          <p:nvPr/>
        </p:nvSpPr>
        <p:spPr>
          <a:xfrm>
            <a:off x="1244587" y="4959579"/>
            <a:ext cx="2547620" cy="213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5000"/>
              </a:lnSpc>
              <a:tabLst/>
            </a:pPr>
            <a:r>
              <a:rPr sz="1300" kern="0" spc="20" dirty="0">
                <a:solidFill>
                  <a:srgbClr val="7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符合国家标准的消防应急标志示例</a:t>
            </a:r>
            <a:endParaRPr sz="13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3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394" name="textbox 394"/>
          <p:cNvSpPr/>
          <p:nvPr/>
        </p:nvSpPr>
        <p:spPr>
          <a:xfrm>
            <a:off x="698476" y="567624"/>
            <a:ext cx="6925309" cy="944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" algn="l" rtl="0" eaLnBrk="0">
              <a:lnSpc>
                <a:spcPct val="96000"/>
              </a:lnSpc>
              <a:tabLst/>
            </a:pPr>
            <a:r>
              <a:rPr sz="3000" kern="0" spc="20" dirty="0">
                <a:solidFill>
                  <a:srgbClr val="F00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6.I.2 </a:t>
            </a:r>
            <a:r>
              <a:rPr sz="3000" b="1" kern="0" spc="20" dirty="0">
                <a:solidFill>
                  <a:srgbClr val="F00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产品基材要求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1500" kern="0" spc="-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条款要求：标志基材应根据设置部位的照明、</a:t>
            </a:r>
            <a:r>
              <a:rPr sz="1500" kern="0" spc="-1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湿度、危险性和腐蚀</a:t>
            </a:r>
            <a:r>
              <a:rPr sz="1500" kern="0" spc="-2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性等条件选取。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pic>
        <p:nvPicPr>
          <p:cNvPr id="396" name="picture 3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51003" y="2679686"/>
            <a:ext cx="2870164" cy="1847866"/>
          </a:xfrm>
          <a:prstGeom prst="rect">
            <a:avLst/>
          </a:prstGeom>
        </p:spPr>
      </p:pic>
      <p:sp>
        <p:nvSpPr>
          <p:cNvPr id="398" name="textbox 398"/>
          <p:cNvSpPr/>
          <p:nvPr/>
        </p:nvSpPr>
        <p:spPr>
          <a:xfrm>
            <a:off x="933462" y="4535787"/>
            <a:ext cx="4348479" cy="924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5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tabLst/>
            </a:pPr>
            <a:r>
              <a:rPr sz="17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除内光源和地面标志外，推荐使用金属板或有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549"/>
              </a:lnSpc>
              <a:tabLst/>
            </a:pPr>
            <a:r>
              <a:rPr sz="1700" kern="0" spc="9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机板(亚克力)。这类材质</a:t>
            </a:r>
            <a:r>
              <a:rPr sz="1700" kern="0" spc="8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坚固耐用，适合室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1"/>
              </a:spcBef>
              <a:tabLst/>
            </a:pPr>
            <a:r>
              <a:rPr sz="1700" kern="0" spc="-16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内干燥环境。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400" name="textbox 400"/>
          <p:cNvSpPr/>
          <p:nvPr/>
        </p:nvSpPr>
        <p:spPr>
          <a:xfrm>
            <a:off x="6096003" y="4541039"/>
            <a:ext cx="4336415" cy="920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7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tabLst/>
            </a:pPr>
            <a:r>
              <a:rPr sz="17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对于火灾报警、灭火设备及警</a:t>
            </a:r>
            <a:r>
              <a:rPr sz="1700" kern="0" spc="-1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告类标志，必须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31000"/>
              </a:lnSpc>
              <a:spcBef>
                <a:spcPts val="3"/>
              </a:spcBef>
              <a:tabLst/>
            </a:pPr>
            <a:r>
              <a:rPr sz="17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使用金属板。其具备优异</a:t>
            </a:r>
            <a:r>
              <a:rPr sz="1700" kern="0" spc="-1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的抗风、防雨、防晒</a:t>
            </a:r>
            <a:r>
              <a:rPr sz="17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和抗腐蚀能力，适应室外恶劣环境。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402" name="textbox 402"/>
          <p:cNvSpPr/>
          <p:nvPr/>
        </p:nvSpPr>
        <p:spPr>
          <a:xfrm>
            <a:off x="933462" y="2025630"/>
            <a:ext cx="3837304" cy="4140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7000"/>
              </a:lnSpc>
              <a:spcBef>
                <a:spcPts val="4"/>
              </a:spcBef>
              <a:tabLst/>
            </a:pPr>
            <a:r>
              <a:rPr sz="1900" b="1" kern="0" spc="-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室内标志：推荐金属板或有机板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404" name="picture 4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6162" y="2038330"/>
            <a:ext cx="361923" cy="355593"/>
          </a:xfrm>
          <a:prstGeom prst="rect">
            <a:avLst/>
          </a:prstGeom>
        </p:spPr>
      </p:pic>
      <p:pic>
        <p:nvPicPr>
          <p:cNvPr id="406" name="picture 4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261355" y="2806683"/>
            <a:ext cx="1162025" cy="1143044"/>
          </a:xfrm>
          <a:prstGeom prst="rect">
            <a:avLst/>
          </a:prstGeom>
        </p:spPr>
      </p:pic>
      <p:pic>
        <p:nvPicPr>
          <p:cNvPr id="408" name="picture 4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991396" y="2806683"/>
            <a:ext cx="1142905" cy="1149346"/>
          </a:xfrm>
          <a:prstGeom prst="rect">
            <a:avLst/>
          </a:prstGeom>
        </p:spPr>
      </p:pic>
      <p:sp>
        <p:nvSpPr>
          <p:cNvPr id="410" name="textbox 410"/>
          <p:cNvSpPr/>
          <p:nvPr/>
        </p:nvSpPr>
        <p:spPr>
          <a:xfrm>
            <a:off x="6096003" y="2012963"/>
            <a:ext cx="3361054" cy="407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367665" algn="l" rtl="0" eaLnBrk="0">
              <a:lnSpc>
                <a:spcPct val="97000"/>
              </a:lnSpc>
              <a:spcBef>
                <a:spcPts val="2"/>
              </a:spcBef>
              <a:tabLst>
                <a:tab pos="447675" algn="l"/>
              </a:tabLst>
            </a:pPr>
            <a:r>
              <a:rPr sz="19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900" b="1" kern="0" spc="-1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室外标志：必须使用金属</a:t>
            </a:r>
            <a:r>
              <a:rPr sz="1900" b="1" kern="0" spc="-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板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412" name="picture 4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108703" y="2025663"/>
            <a:ext cx="355588" cy="349227"/>
          </a:xfrm>
          <a:prstGeom prst="rect">
            <a:avLst/>
          </a:prstGeom>
        </p:spPr>
      </p:pic>
      <p:sp>
        <p:nvSpPr>
          <p:cNvPr id="414" name="textbox 414"/>
          <p:cNvSpPr/>
          <p:nvPr/>
        </p:nvSpPr>
        <p:spPr>
          <a:xfrm>
            <a:off x="7061171" y="3955789"/>
            <a:ext cx="985519" cy="3213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8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69850" algn="l" rtl="0" eaLnBrk="0">
              <a:lnSpc>
                <a:spcPct val="92000"/>
              </a:lnSpc>
              <a:tabLst/>
            </a:pP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地下消火栓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Flush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Hydra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416" name="textbox 416"/>
          <p:cNvSpPr/>
          <p:nvPr/>
        </p:nvSpPr>
        <p:spPr>
          <a:xfrm>
            <a:off x="8331244" y="3973755"/>
            <a:ext cx="991869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1115" algn="l" rtl="0" eaLnBrk="0">
              <a:lnSpc>
                <a:spcPts val="1361"/>
              </a:lnSpc>
              <a:tabLst/>
            </a:pPr>
            <a:r>
              <a:rPr sz="1100" kern="0" spc="-5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消防水泵接合器</a:t>
            </a:r>
            <a:endParaRPr sz="1100" dirty="0">
              <a:latin typeface="SimHei"/>
              <a:ea typeface="SimHei"/>
              <a:cs typeface="SimHei"/>
            </a:endParaRPr>
          </a:p>
          <a:p>
            <a:pPr algn="r" rtl="0" eaLnBrk="0">
              <a:lnSpc>
                <a:spcPct val="92000"/>
              </a:lnSpc>
              <a:spcBef>
                <a:spcPts val="110"/>
              </a:spcBef>
              <a:tabLst/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Siamese C</a:t>
            </a:r>
            <a:r>
              <a:rPr sz="9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omention</a:t>
            </a:r>
            <a:endParaRPr sz="9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picture 4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420" name="textbox 420"/>
          <p:cNvSpPr/>
          <p:nvPr/>
        </p:nvSpPr>
        <p:spPr>
          <a:xfrm>
            <a:off x="710351" y="506804"/>
            <a:ext cx="4549775" cy="5786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5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b="1" kern="0" spc="-6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</a:t>
            </a:r>
            <a:r>
              <a:rPr sz="3000" b="1" kern="0" spc="-6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I.3 </a:t>
            </a:r>
            <a:r>
              <a:rPr sz="3000" b="1" kern="0" spc="-6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组合标志要求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00709" algn="l" rtl="0" eaLnBrk="0">
              <a:lnSpc>
                <a:spcPct val="97000"/>
              </a:lnSpc>
              <a:spcBef>
                <a:spcPts val="580"/>
              </a:spcBef>
              <a:tabLst/>
            </a:pPr>
            <a:r>
              <a:rPr sz="1900" b="1" kern="0" spc="-3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条款核心要求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235584" algn="l" rtl="0" eaLnBrk="0">
              <a:lnSpc>
                <a:spcPct val="97000"/>
              </a:lnSpc>
              <a:spcBef>
                <a:spcPts val="764"/>
              </a:spcBef>
              <a:tabLst/>
            </a:pPr>
            <a:r>
              <a:rPr sz="1700" kern="0" spc="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组合使用的消防安全标志应符合</a:t>
            </a:r>
            <a:r>
              <a:rPr sz="1700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 I3495.I</a:t>
            </a:r>
            <a:r>
              <a:rPr sz="1700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《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54634" algn="l" rtl="0" eaLnBrk="0">
              <a:lnSpc>
                <a:spcPct val="97000"/>
              </a:lnSpc>
              <a:spcBef>
                <a:spcPts val="572"/>
              </a:spcBef>
              <a:tabLst/>
            </a:pPr>
            <a:r>
              <a:rPr sz="1700" kern="0" spc="-2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消防安全标志第</a:t>
            </a:r>
            <a:r>
              <a:rPr sz="1700" kern="0" spc="-20" dirty="0">
                <a:solidFill>
                  <a:srgbClr val="40507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700" kern="0" spc="-2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部分：标志》的规定。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94359" algn="l" rtl="0" eaLnBrk="0">
              <a:lnSpc>
                <a:spcPct val="97000"/>
              </a:lnSpc>
              <a:spcBef>
                <a:spcPts val="571"/>
              </a:spcBef>
              <a:tabLst/>
            </a:pPr>
            <a:r>
              <a:rPr sz="1900" b="1" kern="0" spc="2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什么是组合标志?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5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44500" indent="-208915" algn="l" rtl="0" eaLnBrk="0">
              <a:lnSpc>
                <a:spcPct val="114000"/>
              </a:lnSpc>
              <a:spcBef>
                <a:spcPts val="487"/>
              </a:spcBef>
              <a:tabLst/>
            </a:pPr>
            <a:r>
              <a:rPr sz="1600" kern="0" spc="10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600" kern="0" spc="-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10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由一个主标志和一个或多个辅助标志(如方</a:t>
            </a:r>
            <a:r>
              <a:rPr sz="1600" kern="0" spc="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11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向、文字)</a:t>
            </a:r>
            <a:r>
              <a:rPr sz="1600" kern="0" spc="-42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1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组合而成。</a:t>
            </a:r>
            <a:endParaRPr sz="1600" dirty="0">
              <a:latin typeface="SimSun"/>
              <a:ea typeface="SimSun"/>
              <a:cs typeface="SimSun"/>
            </a:endParaRPr>
          </a:p>
          <a:p>
            <a:pPr marL="235584" algn="l" rtl="0" eaLnBrk="0">
              <a:lnSpc>
                <a:spcPct val="98000"/>
              </a:lnSpc>
              <a:spcBef>
                <a:spcPts val="582"/>
              </a:spcBef>
              <a:tabLst/>
            </a:pPr>
            <a:r>
              <a:rPr sz="1700" kern="0" spc="-1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48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例如：“安全出口”标志下方加</a:t>
            </a:r>
            <a:r>
              <a:rPr sz="1700" kern="0" spc="-12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上指向左方的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438784" algn="l" rtl="0" eaLnBrk="0">
              <a:lnSpc>
                <a:spcPct val="97000"/>
              </a:lnSpc>
              <a:spcBef>
                <a:spcPts val="558"/>
              </a:spcBef>
              <a:tabLst/>
            </a:pPr>
            <a:r>
              <a:rPr sz="1700" kern="0" spc="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箭头。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3825240" algn="l" rtl="0" eaLnBrk="0">
              <a:lnSpc>
                <a:spcPct val="81000"/>
              </a:lnSpc>
              <a:spcBef>
                <a:spcPts val="1"/>
              </a:spcBef>
              <a:tabLst/>
            </a:pPr>
            <a:r>
              <a:rPr sz="1100" b="1" kern="0" spc="-20" dirty="0">
                <a:solidFill>
                  <a:srgbClr val="D02010">
                    <a:alpha val="100000"/>
                  </a:srgbClr>
                </a:solidFill>
                <a:latin typeface="KaiTi"/>
                <a:ea typeface="KaiTi"/>
                <a:cs typeface="KaiTi"/>
              </a:rPr>
              <a:t>山</a:t>
            </a:r>
            <a:endParaRPr sz="1100" dirty="0">
              <a:latin typeface="KaiTi"/>
              <a:ea typeface="KaiTi"/>
              <a:cs typeface="KaiTi"/>
            </a:endParaRPr>
          </a:p>
        </p:txBody>
      </p:sp>
      <p:pic>
        <p:nvPicPr>
          <p:cNvPr id="422" name="picture 4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7954" y="2984480"/>
            <a:ext cx="266662" cy="317526"/>
          </a:xfrm>
          <a:prstGeom prst="rect">
            <a:avLst/>
          </a:prstGeom>
        </p:spPr>
      </p:pic>
      <p:pic>
        <p:nvPicPr>
          <p:cNvPr id="424" name="picture 4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52497" y="1543071"/>
            <a:ext cx="298454" cy="311095"/>
          </a:xfrm>
          <a:prstGeom prst="rect">
            <a:avLst/>
          </a:prstGeom>
        </p:spPr>
      </p:pic>
      <p:sp>
        <p:nvSpPr>
          <p:cNvPr id="426" name="textbox 426"/>
          <p:cNvSpPr/>
          <p:nvPr/>
        </p:nvSpPr>
        <p:spPr>
          <a:xfrm>
            <a:off x="6089667" y="1530372"/>
            <a:ext cx="4339590" cy="17722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367665" algn="l" rtl="0" eaLnBrk="0">
              <a:lnSpc>
                <a:spcPct val="97000"/>
              </a:lnSpc>
              <a:spcBef>
                <a:spcPts val="2"/>
              </a:spcBef>
              <a:tabLst/>
            </a:pPr>
            <a:r>
              <a:rPr sz="1900" b="1" kern="0" spc="-10" dirty="0">
                <a:solidFill>
                  <a:srgbClr val="4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 I3495.I</a:t>
            </a:r>
            <a:r>
              <a:rPr sz="1900" b="1" kern="0" spc="-90" dirty="0">
                <a:solidFill>
                  <a:srgbClr val="4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kern="0" spc="-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详细规</a:t>
            </a:r>
            <a:r>
              <a:rPr sz="1900" b="1" kern="0" spc="-2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8415" algn="l" rtl="0" eaLnBrk="0">
              <a:lnSpc>
                <a:spcPct val="94000"/>
              </a:lnSpc>
              <a:spcBef>
                <a:spcPts val="1246"/>
              </a:spcBef>
              <a:tabLst/>
            </a:pPr>
            <a:r>
              <a:rPr sz="1700" kern="0" spc="-3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30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3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明确了组合标志的构成、尺寸比</a:t>
            </a:r>
            <a:r>
              <a:rPr sz="1700" kern="0" spc="-4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例、颜色搭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09550" algn="l" rtl="0" eaLnBrk="0">
              <a:lnSpc>
                <a:spcPct val="95000"/>
              </a:lnSpc>
              <a:spcBef>
                <a:spcPts val="651"/>
              </a:spcBef>
              <a:tabLst/>
            </a:pPr>
            <a:r>
              <a:rPr sz="1700" kern="0" spc="-12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配和排列方式。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21615" indent="-208915" algn="l" rtl="0" eaLnBrk="0">
              <a:lnSpc>
                <a:spcPct val="123000"/>
              </a:lnSpc>
              <a:spcBef>
                <a:spcPts val="107"/>
              </a:spcBef>
              <a:tabLst/>
            </a:pPr>
            <a:r>
              <a:rPr sz="1700" kern="0" spc="-3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37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3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方向辅助标志应设置在主标志的正上方或正</a:t>
            </a:r>
            <a:r>
              <a:rPr sz="1700" kern="0" spc="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30" dirty="0">
                <a:solidFill>
                  <a:srgbClr val="4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下方，</a:t>
            </a:r>
            <a:r>
              <a:rPr sz="1700" kern="0" spc="-3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而非左右两侧。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428" name="picture 4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15038" y="1543072"/>
            <a:ext cx="298454" cy="298428"/>
          </a:xfrm>
          <a:prstGeom prst="rect">
            <a:avLst/>
          </a:prstGeom>
        </p:spPr>
      </p:pic>
      <p:pic>
        <p:nvPicPr>
          <p:cNvPr id="430" name="picture 4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413493" y="3695667"/>
            <a:ext cx="1784392" cy="1809799"/>
          </a:xfrm>
          <a:prstGeom prst="rect">
            <a:avLst/>
          </a:prstGeom>
        </p:spPr>
      </p:pic>
      <p:pic>
        <p:nvPicPr>
          <p:cNvPr id="432" name="picture 4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96340" y="3695667"/>
            <a:ext cx="1784277" cy="17907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picture 4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436" name="textbox 436"/>
          <p:cNvSpPr/>
          <p:nvPr/>
        </p:nvSpPr>
        <p:spPr>
          <a:xfrm>
            <a:off x="933462" y="1608032"/>
            <a:ext cx="4357370" cy="3976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92759" algn="l" rtl="0" eaLnBrk="0">
              <a:lnSpc>
                <a:spcPct val="95000"/>
              </a:lnSpc>
              <a:tabLst/>
            </a:pPr>
            <a:r>
              <a:rPr sz="2400" b="1" kern="0" spc="-13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</a:t>
            </a:r>
            <a:r>
              <a:rPr sz="2400" b="1" kern="0" spc="-130" dirty="0">
                <a:solidFill>
                  <a:srgbClr val="2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I.4 </a:t>
            </a:r>
            <a:r>
              <a:rPr sz="2400" b="1" kern="0" spc="-13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显著性与对</a:t>
            </a:r>
            <a:r>
              <a:rPr sz="2400" b="1" kern="0" spc="-14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比度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3000"/>
              </a:lnSpc>
              <a:spcBef>
                <a:spcPts val="519"/>
              </a:spcBef>
              <a:tabLst/>
            </a:pPr>
            <a:r>
              <a:rPr sz="17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标志必须设置在显著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位置，与背景有明显对比 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 确保清晰可见，且不应与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其他分散注意力的 </a:t>
            </a:r>
            <a:r>
              <a:rPr sz="1700" kern="0" spc="-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图形相邻。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88315" algn="l" rtl="0" eaLnBrk="0">
              <a:lnSpc>
                <a:spcPct val="97000"/>
              </a:lnSpc>
              <a:spcBef>
                <a:spcPts val="699"/>
              </a:spcBef>
              <a:tabLst/>
            </a:pP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6.I.</a:t>
            </a:r>
            <a:r>
              <a:rPr sz="23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</a:t>
            </a:r>
            <a:r>
              <a:rPr sz="2300" kern="0" spc="-6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23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颜色稳定性</a:t>
            </a:r>
            <a:endParaRPr sz="2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24000"/>
              </a:lnSpc>
              <a:spcBef>
                <a:spcPts val="2"/>
              </a:spcBef>
              <a:tabLst/>
            </a:pPr>
            <a:r>
              <a:rPr sz="1700" kern="0" spc="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在所有可能的照明条件</a:t>
            </a:r>
            <a:r>
              <a:rPr sz="1700" kern="0" spc="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下(如日光、灯光、应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1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急灯),标志的安全色(红、绿、黄</a:t>
            </a:r>
            <a:r>
              <a:rPr sz="1700" kern="0" spc="1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、蓝)都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不应发生色变，保证识别的</a:t>
            </a:r>
            <a:r>
              <a:rPr sz="1700" kern="0" spc="-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准确性。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438" name="textbox 438"/>
          <p:cNvSpPr/>
          <p:nvPr/>
        </p:nvSpPr>
        <p:spPr>
          <a:xfrm>
            <a:off x="6102337" y="1608032"/>
            <a:ext cx="4342129" cy="39744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69265" algn="l" rtl="0" eaLnBrk="0">
              <a:lnSpc>
                <a:spcPct val="95000"/>
              </a:lnSpc>
              <a:tabLst/>
            </a:pPr>
            <a:r>
              <a:rPr sz="2400" kern="0" spc="-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6.I.5</a:t>
            </a:r>
            <a:r>
              <a:rPr sz="2400" kern="0" spc="-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信息一致性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6000"/>
              </a:lnSpc>
              <a:spcBef>
                <a:spcPts val="487"/>
              </a:spcBef>
              <a:tabLst/>
            </a:pPr>
            <a:r>
              <a:rPr sz="1600" kern="0" spc="10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同一区域内设置的多个标志，其传递的</a:t>
            </a:r>
            <a:r>
              <a:rPr sz="1600" kern="0" spc="9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信息必</a:t>
            </a:r>
            <a:endParaRPr sz="16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549"/>
              </a:lnSpc>
              <a:tabLst/>
            </a:pPr>
            <a:r>
              <a:rPr sz="1600" kern="0" spc="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须一致，不能相互矛盾，避免误导人员。</a:t>
            </a:r>
            <a:endParaRPr sz="16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481965" algn="l" rtl="0" eaLnBrk="0">
              <a:lnSpc>
                <a:spcPct val="95000"/>
              </a:lnSpc>
              <a:spcBef>
                <a:spcPts val="723"/>
              </a:spcBef>
              <a:tabLst/>
            </a:pPr>
            <a:r>
              <a:rPr sz="2400" kern="0" spc="-80" dirty="0">
                <a:solidFill>
                  <a:srgbClr val="2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</a:t>
            </a:r>
            <a:r>
              <a:rPr sz="2400" kern="0" spc="-8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.7</a:t>
            </a:r>
            <a:r>
              <a:rPr sz="2400" b="1" kern="0" spc="-8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不可移动与</a:t>
            </a:r>
            <a:r>
              <a:rPr sz="2400" b="1" kern="0" spc="-9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遮挡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6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1000"/>
              </a:lnSpc>
              <a:spcBef>
                <a:spcPts val="486"/>
              </a:spcBef>
              <a:tabLst/>
            </a:pPr>
            <a:r>
              <a:rPr sz="1600" kern="0" spc="-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除“滑动开门”、“禁止锁闭”等</a:t>
            </a:r>
            <a:r>
              <a:rPr sz="1600" kern="0" spc="-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少数标志外，大</a:t>
            </a:r>
            <a:endParaRPr sz="16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30000"/>
              </a:lnSpc>
              <a:spcBef>
                <a:spcPts val="32"/>
              </a:spcBef>
              <a:tabLst/>
            </a:pP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部分标志不应设置在门、窗等可移动物体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上，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也不应设置在易被遮挡的位置。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440" name="textbox 440"/>
          <p:cNvSpPr/>
          <p:nvPr/>
        </p:nvSpPr>
        <p:spPr>
          <a:xfrm>
            <a:off x="704812" y="567624"/>
            <a:ext cx="4751704" cy="464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kern="0" spc="20" dirty="0">
                <a:solidFill>
                  <a:srgbClr val="E01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6.I.4-6.I</a:t>
            </a:r>
            <a:r>
              <a:rPr sz="3000" kern="0" spc="20" dirty="0">
                <a:solidFill>
                  <a:srgbClr val="FF0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.7</a:t>
            </a:r>
            <a:r>
              <a:rPr sz="3000" b="1" kern="0" spc="2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标志设</a:t>
            </a:r>
            <a:r>
              <a:rPr sz="3000" b="1" kern="0" spc="1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置基本原则</a:t>
            </a:r>
            <a:endParaRPr sz="3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picture 4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graphicFrame>
        <p:nvGraphicFramePr>
          <p:cNvPr id="444" name="table 444"/>
          <p:cNvGraphicFramePr>
            <a:graphicFrameLocks noGrp="1"/>
          </p:cNvGraphicFramePr>
          <p:nvPr/>
        </p:nvGraphicFramePr>
        <p:xfrm>
          <a:off x="6276929" y="3482995"/>
          <a:ext cx="4743450" cy="1314450"/>
        </p:xfrm>
        <a:graphic>
          <a:graphicData uri="http://schemas.openxmlformats.org/drawingml/2006/table">
            <a:tbl>
              <a:tblPr/>
              <a:tblGrid>
                <a:gridCol w="930275"/>
                <a:gridCol w="711200"/>
                <a:gridCol w="1606550"/>
                <a:gridCol w="1495425"/>
              </a:tblGrid>
              <a:tr h="193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1475" algn="l" rtl="0" eaLnBrk="0">
                        <a:lnSpc>
                          <a:spcPts val="8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场所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58850" algn="l" rtl="0" eaLnBrk="0">
                        <a:lnSpc>
                          <a:spcPts val="8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典型部位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22250" algn="l" rtl="0" eaLnBrk="0">
                        <a:lnSpc>
                          <a:spcPts val="8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设置的消防安全标志型号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35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74625" algn="l" rtl="0" eaLnBrk="0">
                        <a:lnSpc>
                          <a:spcPts val="846"/>
                        </a:lnSpc>
                        <a:tabLst>
                          <a:tab pos="276225" algn="l"/>
                        </a:tabLst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	</a:t>
                      </a: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室内场所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" algn="l" rtl="0" eaLnBrk="0">
                        <a:lnSpc>
                          <a:spcPts val="8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20403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室内高度小于3.5m场所的安全出口、大厅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0" algn="l" rtl="0" eaLnBrk="0">
                        <a:lnSpc>
                          <a:spcPts val="914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</a:t>
                      </a:r>
                      <a:r>
                        <a:rPr sz="700" kern="0" spc="-10" dirty="0">
                          <a:solidFill>
                            <a:srgbClr val="407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" algn="l" rtl="0" eaLnBrk="0">
                        <a:lnSpc>
                          <a:spcPts val="8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室内高度为3.5m~4.5m场所的安全出口、大厅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0" algn="l" rtl="0" eaLnBrk="0">
                        <a:lnSpc>
                          <a:spcPts val="91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40607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" algn="l" rtl="0" eaLnBrk="0">
                        <a:lnSpc>
                          <a:spcPts val="84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室内高度大于4.5m场所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的安全出</a:t>
                      </a:r>
                      <a:r>
                        <a:rPr sz="700" kern="0" spc="40" dirty="0">
                          <a:solidFill>
                            <a:srgbClr val="406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口、大厅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0" algn="l" rtl="0" eaLnBrk="0">
                        <a:lnSpc>
                          <a:spcPts val="914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30404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≥6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1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" algn="l" rtl="0" eaLnBrk="0">
                        <a:lnSpc>
                          <a:spcPts val="8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疏散通道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0" algn="l" rtl="0" eaLnBrk="0">
                        <a:lnSpc>
                          <a:spcPts val="91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50706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</a:t>
                      </a:r>
                      <a:r>
                        <a:rPr sz="700" kern="0" spc="-10" dirty="0">
                          <a:solidFill>
                            <a:srgbClr val="30605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4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76225" algn="l" rtl="0" eaLnBrk="0">
                        <a:lnSpc>
                          <a:spcPts val="84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室外场所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" algn="l" rtl="0" eaLnBrk="0">
                        <a:lnSpc>
                          <a:spcPts val="8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入口处和防火区内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0" algn="l" rtl="0" eaLnBrk="0">
                        <a:lnSpc>
                          <a:spcPts val="914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60808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775" algn="l" rtl="0" eaLnBrk="0">
                        <a:lnSpc>
                          <a:spcPts val="84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标志的型号规定见</a:t>
                      </a: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GB</a:t>
                      </a:r>
                      <a:r>
                        <a:rPr sz="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13495.1.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46" name="picture 4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99225" y="3936996"/>
            <a:ext cx="152394" cy="196830"/>
          </a:xfrm>
          <a:prstGeom prst="rect">
            <a:avLst/>
          </a:prstGeom>
        </p:spPr>
      </p:pic>
      <p:sp>
        <p:nvSpPr>
          <p:cNvPr id="448" name="textbox 448"/>
          <p:cNvSpPr/>
          <p:nvPr/>
        </p:nvSpPr>
        <p:spPr>
          <a:xfrm>
            <a:off x="1854168" y="3692697"/>
            <a:ext cx="2601595" cy="2233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535"/>
              </a:lnSpc>
              <a:tabLst/>
            </a:pPr>
            <a:r>
              <a:rPr sz="800" kern="0" spc="3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0&lt;</a:t>
            </a:r>
            <a:r>
              <a:rPr sz="8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Dmax</a:t>
            </a:r>
            <a:r>
              <a:rPr sz="800" kern="0" spc="3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≤2.5</a:t>
            </a:r>
            <a:r>
              <a:rPr sz="800" kern="0" spc="1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</a:t>
            </a:r>
            <a:r>
              <a:rPr sz="8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</a:t>
            </a:r>
            <a:r>
              <a:rPr sz="1900" kern="0" spc="30" baseline="-585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</a:t>
            </a:r>
            <a:endParaRPr sz="1900" baseline="-5850" dirty="0">
              <a:latin typeface="SimSun"/>
              <a:ea typeface="SimSun"/>
              <a:cs typeface="SimSun"/>
            </a:endParaRPr>
          </a:p>
          <a:p>
            <a:pPr algn="r" rtl="0" eaLnBrk="0">
              <a:lnSpc>
                <a:spcPts val="1535"/>
              </a:lnSpc>
              <a:spcBef>
                <a:spcPts val="1264"/>
              </a:spcBef>
              <a:tabLst/>
            </a:pPr>
            <a:r>
              <a:rPr sz="800" kern="0" spc="20" dirty="0">
                <a:solidFill>
                  <a:srgbClr val="3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2.5&lt;</a:t>
            </a:r>
            <a:r>
              <a:rPr sz="800" kern="0" spc="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Dma</a:t>
            </a:r>
            <a:r>
              <a:rPr sz="8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x</a:t>
            </a:r>
            <a:r>
              <a:rPr sz="800" kern="0" spc="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≤4.</a:t>
            </a:r>
            <a:r>
              <a:rPr sz="800" kern="0" spc="20" dirty="0">
                <a:solidFill>
                  <a:srgbClr val="5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                                 </a:t>
            </a:r>
            <a:r>
              <a:rPr sz="1900" kern="0" spc="10" baseline="-6115" dirty="0">
                <a:solidFill>
                  <a:srgbClr val="102030">
                    <a:alpha val="100000"/>
                  </a:srgbClr>
                </a:solidFill>
                <a:latin typeface="SimSun"/>
                <a:ea typeface="SimSun"/>
                <a:cs typeface="SimSun"/>
                <a:hlinkClick r:id="rId4" tooltip="" action="ppaction://hlinksldjump">
                  <a:extLst>
                    <a:ext uri="{DAF060AB-1E55-43B9-8AAB-6FB025537F2F}">
                      <wpsdc:hlinkClr xmlns:wpsdc="http://www.wps.cn/officeDocument/2017/drawingmlCustomData" val="102030"/>
                      <wpsdc:folHlinkClr xmlns:wpsdc="http://www.wps.cn/officeDocument/2017/drawingmlCustomData" val="102030"/>
                      <wpsdc:hlinkUnderline xmlns:wpsdc="http://www.wps.cn/officeDocument/2017/drawingmlCustomData" val="0"/>
                    </a:ext>
                  </a:extLst>
                </a:hlinkClick>
              </a:rPr>
              <a:t>2</a:t>
            </a:r>
            <a:endParaRPr sz="1900" baseline="-6115" dirty="0">
              <a:latin typeface="SimSun"/>
              <a:ea typeface="SimSun"/>
              <a:cs typeface="SimSun"/>
            </a:endParaRPr>
          </a:p>
          <a:p>
            <a:pPr algn="r" rtl="0" eaLnBrk="0">
              <a:lnSpc>
                <a:spcPts val="1535"/>
              </a:lnSpc>
              <a:spcBef>
                <a:spcPts val="1114"/>
              </a:spcBef>
              <a:tabLst/>
            </a:pPr>
            <a:r>
              <a:rPr sz="800" kern="0" spc="10" dirty="0">
                <a:solidFill>
                  <a:srgbClr val="203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4</a:t>
            </a:r>
            <a:r>
              <a:rPr sz="800" kern="0" spc="1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.0&lt;</a:t>
            </a:r>
            <a:r>
              <a:rPr sz="800" kern="0" spc="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Dmax</a:t>
            </a:r>
            <a:r>
              <a:rPr sz="800" kern="0" spc="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≤6.3                                  </a:t>
            </a:r>
            <a:r>
              <a:rPr sz="1900" kern="0" spc="10" baseline="-6115" dirty="0">
                <a:solidFill>
                  <a:srgbClr val="104040">
                    <a:alpha val="100000"/>
                  </a:srgbClr>
                </a:solidFill>
                <a:latin typeface="SimSun"/>
                <a:ea typeface="SimSun"/>
                <a:cs typeface="SimSun"/>
                <a:hlinkClick r:id="rId5" tooltip="" action="ppaction://hlinksldjump">
                  <a:extLst>
                    <a:ext uri="{DAF060AB-1E55-43B9-8AAB-6FB025537F2F}">
                      <wpsdc:hlinkClr xmlns:wpsdc="http://www.wps.cn/officeDocument/2017/drawingmlCustomData" val="104040"/>
                      <wpsdc:folHlinkClr xmlns:wpsdc="http://www.wps.cn/officeDocument/2017/drawingmlCustomData" val="104040"/>
                      <wpsdc:hlinkUnderline xmlns:wpsdc="http://www.wps.cn/officeDocument/2017/drawingmlCustomData" val="0"/>
                    </a:ext>
                  </a:extLst>
                </a:hlinkClick>
              </a:rPr>
              <a:t>3</a:t>
            </a:r>
            <a:endParaRPr sz="1900" baseline="-6115" dirty="0">
              <a:latin typeface="SimSun"/>
              <a:ea typeface="SimSun"/>
              <a:cs typeface="SimSun"/>
            </a:endParaRPr>
          </a:p>
          <a:p>
            <a:pPr marL="44450" algn="l" rtl="0" eaLnBrk="0">
              <a:lnSpc>
                <a:spcPts val="1535"/>
              </a:lnSpc>
              <a:spcBef>
                <a:spcPts val="1164"/>
              </a:spcBef>
              <a:tabLst/>
            </a:pPr>
            <a:r>
              <a:rPr sz="800" kern="0" spc="30" dirty="0">
                <a:solidFill>
                  <a:srgbClr val="2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6.3&lt;</a:t>
            </a:r>
            <a:r>
              <a:rPr sz="800" kern="0" spc="0" dirty="0">
                <a:solidFill>
                  <a:srgbClr val="2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Dma</a:t>
            </a:r>
            <a:r>
              <a:rPr sz="8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x</a:t>
            </a:r>
            <a:r>
              <a:rPr sz="800" kern="0" spc="3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≤10.0          </a:t>
            </a:r>
            <a:r>
              <a:rPr sz="800" kern="0" spc="2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</a:t>
            </a:r>
            <a:r>
              <a:rPr sz="1900" kern="0" spc="20" baseline="-6115" dirty="0">
                <a:solidFill>
                  <a:srgbClr val="406060">
                    <a:alpha val="100000"/>
                  </a:srgbClr>
                </a:solidFill>
                <a:latin typeface="SimSun"/>
                <a:ea typeface="SimSun"/>
                <a:cs typeface="SimSun"/>
                <a:hlinkClick r:id="rId6" tooltip="" action="ppaction://hlinksldjump">
                  <a:extLst>
                    <a:ext uri="{DAF060AB-1E55-43B9-8AAB-6FB025537F2F}">
                      <wpsdc:hlinkClr xmlns:wpsdc="http://www.wps.cn/officeDocument/2017/drawingmlCustomData" val="406060"/>
                      <wpsdc:folHlinkClr xmlns:wpsdc="http://www.wps.cn/officeDocument/2017/drawingmlCustomData" val="406060"/>
                      <wpsdc:hlinkUnderline xmlns:wpsdc="http://www.wps.cn/officeDocument/2017/drawingmlCustomData" val="0"/>
                    </a:ext>
                  </a:extLst>
                </a:hlinkClick>
              </a:rPr>
              <a:t>4</a:t>
            </a:r>
            <a:endParaRPr sz="1900" baseline="-6115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535"/>
              </a:lnSpc>
              <a:spcBef>
                <a:spcPts val="1164"/>
              </a:spcBef>
              <a:tabLst/>
            </a:pPr>
            <a:r>
              <a:rPr sz="800" kern="0" spc="3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I0.0&lt;</a:t>
            </a:r>
            <a:r>
              <a:rPr sz="8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Dmax</a:t>
            </a:r>
            <a:r>
              <a:rPr sz="800" kern="0" spc="3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≤I6.0</a:t>
            </a:r>
            <a:r>
              <a:rPr sz="800" kern="0" spc="1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</a:t>
            </a:r>
            <a:r>
              <a:rPr sz="800" kern="0" spc="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</a:t>
            </a:r>
            <a:r>
              <a:rPr sz="1900" kern="0" spc="20" baseline="-585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  <a:hlinkClick r:id="rId7" tooltip="" action="ppaction://hlinksldjump">
                  <a:extLst>
                    <a:ext uri="{DAF060AB-1E55-43B9-8AAB-6FB025537F2F}">
                      <wpsdc:hlinkClr xmlns:wpsdc="http://www.wps.cn/officeDocument/2017/drawingmlCustomData" val="405070"/>
                      <wpsdc:folHlinkClr xmlns:wpsdc="http://www.wps.cn/officeDocument/2017/drawingmlCustomData" val="405070"/>
                      <wpsdc:hlinkUnderline xmlns:wpsdc="http://www.wps.cn/officeDocument/2017/drawingmlCustomData" val="0"/>
                    </a:ext>
                  </a:extLst>
                </a:hlinkClick>
              </a:rPr>
              <a:t>5</a:t>
            </a:r>
            <a:endParaRPr sz="1900" baseline="-585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1535"/>
              </a:lnSpc>
              <a:spcBef>
                <a:spcPts val="1164"/>
              </a:spcBef>
              <a:tabLst/>
            </a:pP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I6.0&lt;</a:t>
            </a:r>
            <a:r>
              <a:rPr sz="800" kern="0" spc="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Dmax</a:t>
            </a:r>
            <a:r>
              <a:rPr sz="800" kern="0" spc="20" dirty="0">
                <a:solidFill>
                  <a:srgbClr val="5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≤25.0                                </a:t>
            </a:r>
            <a:r>
              <a:rPr sz="1900" kern="0" spc="20" baseline="-6115" dirty="0">
                <a:solidFill>
                  <a:srgbClr val="203040">
                    <a:alpha val="100000"/>
                  </a:srgbClr>
                </a:solidFill>
                <a:latin typeface="SimSun"/>
                <a:ea typeface="SimSun"/>
                <a:cs typeface="SimSun"/>
                <a:hlinkClick r:id="rId8" tooltip="" action="ppaction://hlinksldjump">
                  <a:extLst>
                    <a:ext uri="{DAF060AB-1E55-43B9-8AAB-6FB025537F2F}">
                      <wpsdc:hlinkClr xmlns:wpsdc="http://www.wps.cn/officeDocument/2017/drawingmlCustomData" val="203040"/>
                      <wpsdc:folHlinkClr xmlns:wpsdc="http://www.wps.cn/officeDocument/2017/drawingmlCustomData" val="203040"/>
                      <wpsdc:hlinkUnderline xmlns:wpsdc="http://www.wps.cn/officeDocument/2017/drawingmlCustomData" val="0"/>
                    </a:ext>
                  </a:extLst>
                </a:hlinkClick>
              </a:rPr>
              <a:t>6</a:t>
            </a:r>
            <a:endParaRPr sz="1900" baseline="-6115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38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77800" algn="l" rtl="0" eaLnBrk="0">
              <a:lnSpc>
                <a:spcPts val="1044"/>
              </a:lnSpc>
              <a:tabLst/>
            </a:pPr>
            <a:r>
              <a:rPr sz="800" kern="0" spc="0" dirty="0">
                <a:solidFill>
                  <a:srgbClr val="4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Dmax</a:t>
            </a:r>
            <a:r>
              <a:rPr sz="800" kern="0" spc="20" dirty="0">
                <a:solidFill>
                  <a:srgbClr val="405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&gt;25.</a:t>
            </a:r>
            <a:r>
              <a:rPr sz="800" kern="0" spc="2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0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graphicFrame>
        <p:nvGraphicFramePr>
          <p:cNvPr id="450" name="table 450"/>
          <p:cNvGraphicFramePr>
            <a:graphicFrameLocks noGrp="1"/>
          </p:cNvGraphicFramePr>
          <p:nvPr/>
        </p:nvGraphicFramePr>
        <p:xfrm>
          <a:off x="1009632" y="3229000"/>
          <a:ext cx="4266565" cy="354964"/>
        </p:xfrm>
        <a:graphic>
          <a:graphicData uri="http://schemas.openxmlformats.org/drawingml/2006/table">
            <a:tbl>
              <a:tblPr/>
              <a:tblGrid>
                <a:gridCol w="2513329"/>
                <a:gridCol w="1753235"/>
              </a:tblGrid>
              <a:tr h="354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0990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b="1" kern="0" spc="7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最大观察距离</a:t>
                      </a:r>
                      <a:r>
                        <a:rPr sz="1200" b="1" kern="0" spc="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Dmax</a:t>
                      </a:r>
                      <a:r>
                        <a:rPr sz="1200" b="1" kern="0" spc="7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(m)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8325" algn="l" rtl="0" eaLnBrk="0">
                        <a:lnSpc>
                          <a:spcPct val="99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200" b="1" kern="0" spc="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标志型号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2" name="textbox 452"/>
          <p:cNvSpPr/>
          <p:nvPr/>
        </p:nvSpPr>
        <p:spPr>
          <a:xfrm>
            <a:off x="933462" y="2190760"/>
            <a:ext cx="4587240" cy="1083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370840" algn="l" rtl="0" eaLnBrk="0">
              <a:lnSpc>
                <a:spcPct val="89000"/>
              </a:lnSpc>
              <a:spcBef>
                <a:spcPts val="4"/>
              </a:spcBef>
              <a:tabLst/>
            </a:pPr>
            <a:r>
              <a:rPr sz="1700" b="1" kern="0" spc="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基于最大观察距离</a:t>
            </a:r>
            <a:r>
              <a:rPr sz="1700" b="1" kern="0" spc="1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sz="1700" b="1" kern="0" spc="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Dmax</a:t>
            </a:r>
            <a:r>
              <a:rPr sz="1700" b="1" kern="0" spc="1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algn="r" rtl="0" eaLnBrk="0">
              <a:lnSpc>
                <a:spcPct val="95000"/>
              </a:lnSpc>
              <a:spcBef>
                <a:spcPts val="51"/>
              </a:spcBef>
              <a:tabLst/>
            </a:pPr>
            <a:r>
              <a:rPr sz="1500" kern="0" spc="10" dirty="0">
                <a:solidFill>
                  <a:srgbClr val="7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标志型号必须根据最远观察距离确定。例如，距离超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39064" indent="6350" algn="l" rtl="0" eaLnBrk="0">
              <a:lnSpc>
                <a:spcPct val="112000"/>
              </a:lnSpc>
              <a:spcBef>
                <a:spcPts val="278"/>
              </a:spcBef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过25米时，需选用最大的7号标志。具体对应关系见</a:t>
            </a:r>
            <a:r>
              <a:rPr sz="1500" kern="0" spc="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标准表I。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pic>
        <p:nvPicPr>
          <p:cNvPr id="454" name="picture 4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46162" y="2203460"/>
            <a:ext cx="323796" cy="292838"/>
          </a:xfrm>
          <a:prstGeom prst="rect">
            <a:avLst/>
          </a:prstGeom>
        </p:spPr>
      </p:pic>
      <p:sp>
        <p:nvSpPr>
          <p:cNvPr id="456" name="textbox 456"/>
          <p:cNvSpPr/>
          <p:nvPr/>
        </p:nvSpPr>
        <p:spPr>
          <a:xfrm>
            <a:off x="6400793" y="2216159"/>
            <a:ext cx="4478654" cy="1012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85750" algn="l" rtl="0" eaLnBrk="0">
              <a:lnSpc>
                <a:spcPct val="97000"/>
              </a:lnSpc>
              <a:spcBef>
                <a:spcPts val="5"/>
              </a:spcBef>
              <a:tabLst>
                <a:tab pos="364490" algn="l"/>
              </a:tabLst>
            </a:pPr>
            <a:r>
              <a:rPr sz="17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7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典型部位型号参考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45414" indent="-12700" algn="l" rtl="0" eaLnBrk="0">
              <a:lnSpc>
                <a:spcPct val="128000"/>
              </a:lnSpc>
              <a:spcBef>
                <a:spcPts val="4"/>
              </a:spcBef>
              <a:tabLst/>
            </a:pPr>
            <a:r>
              <a:rPr sz="1500" kern="0" spc="1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标准提供了典型安装部位的参考(表2),例如室内</a:t>
            </a:r>
            <a:r>
              <a:rPr sz="1500" kern="0" spc="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大厅等开阔区域，标志型号一般不应小于5号。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pic>
        <p:nvPicPr>
          <p:cNvPr id="458" name="picture 4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413493" y="2228859"/>
            <a:ext cx="273113" cy="311160"/>
          </a:xfrm>
          <a:prstGeom prst="rect">
            <a:avLst/>
          </a:prstGeom>
        </p:spPr>
      </p:pic>
      <p:sp>
        <p:nvSpPr>
          <p:cNvPr id="460" name="textbox 460"/>
          <p:cNvSpPr/>
          <p:nvPr/>
        </p:nvSpPr>
        <p:spPr>
          <a:xfrm>
            <a:off x="710351" y="501988"/>
            <a:ext cx="2628264" cy="142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0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b="1" kern="0" spc="-100" dirty="0">
                <a:solidFill>
                  <a:srgbClr val="F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</a:t>
            </a:r>
            <a:r>
              <a:rPr sz="3000" b="1" kern="0" spc="-100" dirty="0">
                <a:solidFill>
                  <a:srgbClr val="F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I.8</a:t>
            </a:r>
            <a:r>
              <a:rPr sz="3000" b="1" kern="0" spc="-100" dirty="0">
                <a:solidFill>
                  <a:srgbClr val="F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型号选择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578484" algn="l" rtl="0" eaLnBrk="0">
              <a:lnSpc>
                <a:spcPct val="97000"/>
              </a:lnSpc>
              <a:spcBef>
                <a:spcPts val="2"/>
              </a:spcBef>
              <a:tabLst>
                <a:tab pos="657859" algn="l"/>
              </a:tabLst>
            </a:pPr>
            <a:r>
              <a:rPr sz="19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</a:t>
            </a: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I.8</a:t>
            </a: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型号选择依据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462" name="picture 46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58833" y="1543072"/>
            <a:ext cx="330246" cy="336560"/>
          </a:xfrm>
          <a:prstGeom prst="rect">
            <a:avLst/>
          </a:prstGeom>
        </p:spPr>
      </p:pic>
      <p:sp>
        <p:nvSpPr>
          <p:cNvPr id="464" name="textbox 464"/>
          <p:cNvSpPr/>
          <p:nvPr/>
        </p:nvSpPr>
        <p:spPr>
          <a:xfrm>
            <a:off x="4356073" y="5769160"/>
            <a:ext cx="95250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546"/>
              </a:lnSpc>
              <a:tabLst/>
            </a:pPr>
            <a:r>
              <a:rPr sz="1200" kern="0" spc="-10" dirty="0">
                <a:solidFill>
                  <a:srgbClr val="305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7</a:t>
            </a:r>
            <a:endParaRPr sz="12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picture 4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468" name="textbox 468"/>
          <p:cNvSpPr/>
          <p:nvPr/>
        </p:nvSpPr>
        <p:spPr>
          <a:xfrm>
            <a:off x="704812" y="504093"/>
            <a:ext cx="4250054" cy="5893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kern="0" spc="-7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</a:t>
            </a:r>
            <a:r>
              <a:rPr sz="3000" b="1" kern="0" spc="-7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I.9 </a:t>
            </a:r>
            <a:r>
              <a:rPr sz="3000" b="1" kern="0" spc="-7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观察角度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844550" algn="l" rtl="0" eaLnBrk="0">
              <a:lnSpc>
                <a:spcPct val="94000"/>
              </a:lnSpc>
              <a:spcBef>
                <a:spcPts val="729"/>
              </a:spcBef>
              <a:tabLst/>
            </a:pPr>
            <a:r>
              <a:rPr sz="2400" kern="0" spc="-150" dirty="0">
                <a:solidFill>
                  <a:srgbClr val="70303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◎ </a:t>
            </a:r>
            <a:r>
              <a:rPr sz="2400" b="1" kern="0" spc="-15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</a:t>
            </a:r>
            <a:r>
              <a:rPr sz="2400" b="1" kern="0" spc="-150" dirty="0">
                <a:solidFill>
                  <a:srgbClr val="4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I.9</a:t>
            </a:r>
            <a:r>
              <a:rPr sz="2400" b="1" kern="0" spc="-15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观察角度要求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7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58239" algn="l" rtl="0" eaLnBrk="0">
              <a:lnSpc>
                <a:spcPct val="97000"/>
              </a:lnSpc>
              <a:spcBef>
                <a:spcPts val="513"/>
              </a:spcBef>
              <a:tabLst/>
            </a:pPr>
            <a:r>
              <a:rPr sz="1700" b="1" kern="0" spc="-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正面观察原则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155700" algn="l" rtl="0" eaLnBrk="0">
              <a:lnSpc>
                <a:spcPct val="120000"/>
              </a:lnSpc>
              <a:spcBef>
                <a:spcPts val="1159"/>
              </a:spcBef>
              <a:tabLst/>
            </a:pPr>
            <a:r>
              <a:rPr sz="1500" kern="0" spc="6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安装位置应确保大多数人能正面(观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察角接近90°)清晰看到标志。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58239" algn="l" rtl="0" eaLnBrk="0">
              <a:lnSpc>
                <a:spcPct val="97000"/>
              </a:lnSpc>
              <a:spcBef>
                <a:spcPts val="513"/>
              </a:spcBef>
              <a:tabLst/>
            </a:pPr>
            <a:r>
              <a:rPr sz="1700" b="1" kern="0" spc="-2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偏移角限制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55700" algn="l" rtl="0" eaLnBrk="0">
              <a:lnSpc>
                <a:spcPct val="132000"/>
              </a:lnSpc>
              <a:spcBef>
                <a:spcPts val="424"/>
              </a:spcBef>
              <a:tabLst/>
            </a:pPr>
            <a:r>
              <a:rPr sz="1400" kern="0" spc="1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最远观察距离处，视</a:t>
            </a:r>
            <a:r>
              <a:rPr sz="1400" kern="0" spc="1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线与标志中心的</a:t>
            </a:r>
            <a:r>
              <a:rPr sz="14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偏移角不应大于</a:t>
            </a:r>
            <a:r>
              <a:rPr sz="1400" kern="0" spc="80" dirty="0">
                <a:solidFill>
                  <a:srgbClr val="606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I5</a:t>
            </a:r>
            <a:r>
              <a:rPr sz="1400" kern="0" spc="70" dirty="0">
                <a:solidFill>
                  <a:srgbClr val="606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°</a:t>
            </a:r>
            <a:r>
              <a:rPr sz="1400" kern="0" spc="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sz="1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3644900" algn="l" rtl="0" eaLnBrk="0">
              <a:lnSpc>
                <a:spcPct val="77000"/>
              </a:lnSpc>
              <a:spcBef>
                <a:spcPts val="5"/>
              </a:spcBef>
              <a:tabLst/>
            </a:pPr>
            <a:r>
              <a:rPr sz="2600" b="1" kern="0" spc="-20" dirty="0">
                <a:solidFill>
                  <a:srgbClr val="F05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</a:t>
            </a:r>
            <a:endParaRPr sz="26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470" name="picture 4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85938" y="3924328"/>
            <a:ext cx="311125" cy="317462"/>
          </a:xfrm>
          <a:prstGeom prst="rect">
            <a:avLst/>
          </a:prstGeom>
        </p:spPr>
      </p:pic>
      <p:pic>
        <p:nvPicPr>
          <p:cNvPr id="472" name="picture 4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98608" y="2349491"/>
            <a:ext cx="311125" cy="311160"/>
          </a:xfrm>
          <a:prstGeom prst="rect">
            <a:avLst/>
          </a:prstGeom>
        </p:spPr>
      </p:pic>
      <p:pic>
        <p:nvPicPr>
          <p:cNvPr id="474" name="picture 4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797577" y="1981230"/>
            <a:ext cx="4292518" cy="367663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picture 4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478" name="textbox 478"/>
          <p:cNvSpPr/>
          <p:nvPr/>
        </p:nvSpPr>
        <p:spPr>
          <a:xfrm>
            <a:off x="5880052" y="1301743"/>
            <a:ext cx="4908550" cy="2241550"/>
          </a:xfrm>
          <a:prstGeom prst="rect">
            <a:avLst/>
          </a:prstGeom>
          <a:solidFill>
            <a:srgbClr val="FEFEF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33400" algn="l" rtl="0" eaLnBrk="0">
              <a:lnSpc>
                <a:spcPct val="95000"/>
              </a:lnSpc>
              <a:spcBef>
                <a:spcPts val="5"/>
              </a:spcBef>
              <a:tabLst/>
            </a:pPr>
            <a:r>
              <a:rPr sz="2100" b="1" kern="0" spc="8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6.I.</a:t>
            </a:r>
            <a:r>
              <a:rPr sz="2100" b="1" kern="0" spc="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II</a:t>
            </a:r>
            <a:r>
              <a:rPr sz="2100" b="1" kern="0" spc="8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2100" b="1" kern="0" spc="8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蓄光标志要求</a:t>
            </a:r>
            <a:endParaRPr sz="21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7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2250" algn="l" rtl="0" eaLnBrk="0">
              <a:lnSpc>
                <a:spcPct val="96000"/>
              </a:lnSpc>
              <a:spcBef>
                <a:spcPts val="514"/>
              </a:spcBef>
              <a:tabLst/>
            </a:pPr>
            <a:r>
              <a:rPr sz="1700" kern="0" spc="-7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·日常环境需保证足够照度以“吸光”,应急发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406400" algn="l" rtl="0" eaLnBrk="0">
              <a:lnSpc>
                <a:spcPct val="97000"/>
              </a:lnSpc>
              <a:spcBef>
                <a:spcPts val="574"/>
              </a:spcBef>
              <a:tabLst/>
            </a:pPr>
            <a:r>
              <a:rPr sz="1700" kern="0" spc="-90" dirty="0">
                <a:solidFill>
                  <a:srgbClr val="6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光时间需满足疏散要求。</a:t>
            </a:r>
            <a:endParaRPr sz="17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22250" algn="l" rtl="0" eaLnBrk="0">
              <a:lnSpc>
                <a:spcPct val="97000"/>
              </a:lnSpc>
              <a:spcBef>
                <a:spcPts val="3"/>
              </a:spcBef>
              <a:tabLst/>
            </a:pPr>
            <a:r>
              <a:rPr sz="1700" kern="0" spc="-110" dirty="0">
                <a:solidFill>
                  <a:srgbClr val="6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330" dirty="0">
                <a:solidFill>
                  <a:srgbClr val="6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10" dirty="0">
                <a:solidFill>
                  <a:srgbClr val="6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日常光照不足时，</a:t>
            </a:r>
            <a:r>
              <a:rPr sz="1700" kern="0" spc="-1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火灾</a:t>
            </a:r>
            <a:r>
              <a:rPr sz="1700" kern="0" spc="-1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时照度需≥5勒克斯。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480" name="textbox 480"/>
          <p:cNvSpPr/>
          <p:nvPr/>
        </p:nvSpPr>
        <p:spPr>
          <a:xfrm>
            <a:off x="717512" y="1314475"/>
            <a:ext cx="4896484" cy="2222500"/>
          </a:xfrm>
          <a:prstGeom prst="rect">
            <a:avLst/>
          </a:prstGeom>
          <a:solidFill>
            <a:srgbClr val="FDFDF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88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35000" algn="l" rtl="0" eaLnBrk="0">
              <a:lnSpc>
                <a:spcPct val="95000"/>
              </a:lnSpc>
              <a:tabLst/>
            </a:pPr>
            <a:r>
              <a:rPr sz="2400" b="1" kern="0" spc="-60" dirty="0">
                <a:solidFill>
                  <a:srgbClr val="2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6.I.I0 </a:t>
            </a:r>
            <a:r>
              <a:rPr sz="2400" b="1" kern="0" spc="-6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普通标志照度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8600" algn="l" rtl="0" eaLnBrk="0">
              <a:lnSpc>
                <a:spcPct val="83000"/>
              </a:lnSpc>
              <a:spcBef>
                <a:spcPts val="518"/>
              </a:spcBef>
              <a:tabLst/>
            </a:pP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无发光功能的标志，火灾时所在位置的平均照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28600" algn="l" rtl="0" eaLnBrk="0">
              <a:lnSpc>
                <a:spcPts val="2570"/>
              </a:lnSpc>
              <a:tabLst/>
            </a:pPr>
            <a:r>
              <a:rPr sz="1700" kern="0" spc="-60" dirty="0">
                <a:solidFill>
                  <a:srgbClr val="6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度应不低于</a:t>
            </a:r>
            <a:r>
              <a:rPr sz="1700" b="1" kern="0" spc="-60" dirty="0">
                <a:solidFill>
                  <a:srgbClr val="F00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5勒克斯，</a:t>
            </a:r>
            <a:r>
              <a:rPr sz="17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且照度要均匀。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482" name="textbox 482"/>
          <p:cNvSpPr/>
          <p:nvPr/>
        </p:nvSpPr>
        <p:spPr>
          <a:xfrm>
            <a:off x="933462" y="4046454"/>
            <a:ext cx="4354829" cy="1431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8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18465" algn="l" rtl="0" eaLnBrk="0">
              <a:lnSpc>
                <a:spcPct val="95000"/>
              </a:lnSpc>
              <a:tabLst/>
            </a:pPr>
            <a:r>
              <a:rPr sz="2400" b="1" kern="0" spc="-80" dirty="0">
                <a:solidFill>
                  <a:srgbClr val="2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6.I.I2</a:t>
            </a:r>
            <a:r>
              <a:rPr sz="2400" b="1" kern="0" spc="150" dirty="0">
                <a:solidFill>
                  <a:srgbClr val="203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kern="0" spc="-8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内光源标志</a:t>
            </a:r>
            <a:r>
              <a:rPr sz="2400" b="1" kern="0" spc="-90" dirty="0">
                <a:solidFill>
                  <a:srgbClr val="203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应急时间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indent="31750" algn="l" rtl="0" eaLnBrk="0">
              <a:lnSpc>
                <a:spcPct val="120000"/>
              </a:lnSpc>
              <a:spcBef>
                <a:spcPts val="2"/>
              </a:spcBef>
              <a:tabLst/>
            </a:pPr>
            <a:r>
              <a:rPr sz="1700" kern="0" spc="-10" dirty="0">
                <a:solidFill>
                  <a:srgbClr val="6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自带电源的内光源标志，应急发光时间不应小</a:t>
            </a:r>
            <a:r>
              <a:rPr sz="1700" kern="0" spc="20" dirty="0">
                <a:solidFill>
                  <a:srgbClr val="6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 dirty="0">
                <a:solidFill>
                  <a:srgbClr val="6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于</a:t>
            </a:r>
            <a:r>
              <a:rPr sz="1700" b="1" kern="0" spc="-10" dirty="0">
                <a:solidFill>
                  <a:srgbClr val="F01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30分钟，</a:t>
            </a:r>
            <a:r>
              <a:rPr sz="17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确保断电后仍能长</a:t>
            </a:r>
            <a:r>
              <a:rPr sz="1700" kern="0" spc="-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时间引导疏散。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484" name="textbox 484"/>
          <p:cNvSpPr/>
          <p:nvPr/>
        </p:nvSpPr>
        <p:spPr>
          <a:xfrm>
            <a:off x="6089668" y="4000494"/>
            <a:ext cx="4352925" cy="1297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441959" algn="l" rtl="0" eaLnBrk="0">
              <a:lnSpc>
                <a:spcPct val="95000"/>
              </a:lnSpc>
              <a:spcBef>
                <a:spcPts val="2"/>
              </a:spcBef>
              <a:tabLst/>
            </a:pPr>
            <a:r>
              <a:rPr sz="2400" b="1" kern="0" spc="-1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</a:t>
            </a:r>
            <a:r>
              <a:rPr sz="2400" b="1" kern="0" spc="-120" dirty="0">
                <a:solidFill>
                  <a:srgbClr val="30405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I.I3 </a:t>
            </a:r>
            <a:r>
              <a:rPr sz="2400" b="1" kern="0" spc="-1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安全出口标志类型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7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240" algn="l" rtl="0" eaLnBrk="0">
              <a:lnSpc>
                <a:spcPct val="83000"/>
              </a:lnSpc>
              <a:spcBef>
                <a:spcPts val="512"/>
              </a:spcBef>
              <a:tabLst/>
            </a:pPr>
            <a:r>
              <a:rPr sz="1700" b="1" kern="0" spc="-90" dirty="0">
                <a:solidFill>
                  <a:srgbClr val="F01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强制要求：</a:t>
            </a:r>
            <a:r>
              <a:rPr sz="1700" kern="0" spc="-9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所有“安全出口”标志牌都必</a:t>
            </a:r>
            <a:r>
              <a:rPr sz="1700" kern="0" spc="-10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须是内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667"/>
              </a:lnSpc>
              <a:tabLst/>
            </a:pP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光源型的，以确保在任何情况下都能高亮显示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486" name="picture 4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15038" y="4013194"/>
            <a:ext cx="336582" cy="361959"/>
          </a:xfrm>
          <a:prstGeom prst="rect">
            <a:avLst/>
          </a:prstGeom>
        </p:spPr>
      </p:pic>
      <p:sp>
        <p:nvSpPr>
          <p:cNvPr id="488" name="textbox 488"/>
          <p:cNvSpPr/>
          <p:nvPr/>
        </p:nvSpPr>
        <p:spPr>
          <a:xfrm>
            <a:off x="710351" y="537020"/>
            <a:ext cx="4751070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-30" dirty="0">
                <a:solidFill>
                  <a:srgbClr val="F01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</a:t>
            </a:r>
            <a:r>
              <a:rPr sz="3000" b="1" kern="0" spc="-30" dirty="0">
                <a:solidFill>
                  <a:srgbClr val="F01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I.I0-6.I.I3</a:t>
            </a:r>
            <a:r>
              <a:rPr sz="3000" b="1" kern="0" spc="490" dirty="0">
                <a:solidFill>
                  <a:srgbClr val="F01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000" b="1" kern="0" spc="-30" dirty="0">
                <a:solidFill>
                  <a:srgbClr val="F01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照度与发光要求</a:t>
            </a:r>
            <a:endParaRPr sz="3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picture 4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pic>
        <p:nvPicPr>
          <p:cNvPr id="492" name="picture 4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08446" y="2203460"/>
            <a:ext cx="6096032" cy="3835397"/>
          </a:xfrm>
          <a:prstGeom prst="rect">
            <a:avLst/>
          </a:prstGeom>
        </p:spPr>
      </p:pic>
      <p:sp>
        <p:nvSpPr>
          <p:cNvPr id="494" name="textbox 494"/>
          <p:cNvSpPr/>
          <p:nvPr/>
        </p:nvSpPr>
        <p:spPr>
          <a:xfrm>
            <a:off x="698476" y="492523"/>
            <a:ext cx="5548629" cy="1406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kern="0" spc="10" dirty="0">
                <a:solidFill>
                  <a:srgbClr val="F01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6.2.I.I</a:t>
            </a:r>
            <a:r>
              <a:rPr sz="3000" kern="0" spc="600" dirty="0">
                <a:solidFill>
                  <a:srgbClr val="F01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000" b="1" kern="0" spc="1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门上方/两侧安装的标志牌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33350" algn="l" rtl="0" eaLnBrk="0">
              <a:lnSpc>
                <a:spcPct val="94000"/>
              </a:lnSpc>
              <a:spcBef>
                <a:spcPts val="574"/>
              </a:spcBef>
              <a:tabLst/>
            </a:pPr>
            <a:r>
              <a:rPr sz="1900" kern="0" spc="-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900" kern="0" spc="-7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kern="0" spc="-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上边缘距天花板≥0.5</a:t>
            </a:r>
            <a:r>
              <a:rPr sz="1900" kern="0" spc="-80" dirty="0">
                <a:solidFill>
                  <a:srgbClr val="606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m,</a:t>
            </a:r>
            <a:r>
              <a:rPr sz="1900" kern="0" spc="100" dirty="0">
                <a:solidFill>
                  <a:srgbClr val="606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1900" kern="0" spc="-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下边缘距地面</a:t>
            </a:r>
            <a:r>
              <a:rPr sz="1900" kern="0" spc="-80" dirty="0">
                <a:solidFill>
                  <a:srgbClr val="606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≥2.0m</a:t>
            </a:r>
            <a:endParaRPr sz="19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126364" algn="l" rtl="0" eaLnBrk="0">
              <a:lnSpc>
                <a:spcPct val="95000"/>
              </a:lnSpc>
              <a:spcBef>
                <a:spcPts val="6"/>
              </a:spcBef>
              <a:tabLst/>
            </a:pPr>
            <a:r>
              <a:rPr sz="1900" kern="0" spc="-4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·或中心点距地面</a:t>
            </a:r>
            <a:r>
              <a:rPr sz="1900" kern="0" spc="-40" dirty="0">
                <a:solidFill>
                  <a:srgbClr val="4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</a:t>
            </a:r>
            <a:r>
              <a:rPr sz="1900" kern="0" spc="-40" dirty="0">
                <a:solidFill>
                  <a:srgbClr val="606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3m-I.5m</a:t>
            </a:r>
            <a:endParaRPr sz="19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picture 4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498" name="textbox 498"/>
          <p:cNvSpPr/>
          <p:nvPr/>
        </p:nvSpPr>
        <p:spPr>
          <a:xfrm>
            <a:off x="704812" y="568786"/>
            <a:ext cx="5908675" cy="4311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kern="0" spc="1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6.2.I.2 </a:t>
            </a:r>
            <a:r>
              <a:rPr sz="3000" b="1" kern="0" spc="1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室内安全出口标志的间距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06425" algn="l" rtl="0" eaLnBrk="0">
              <a:lnSpc>
                <a:spcPct val="97000"/>
              </a:lnSpc>
              <a:spcBef>
                <a:spcPts val="575"/>
              </a:spcBef>
              <a:tabLst/>
            </a:pPr>
            <a:r>
              <a:rPr sz="1900" b="1" kern="0" spc="-2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设置核心原则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241300" algn="l" rtl="0" eaLnBrk="0">
              <a:lnSpc>
                <a:spcPct val="98000"/>
              </a:lnSpc>
              <a:spcBef>
                <a:spcPts val="78"/>
              </a:spcBef>
              <a:tabLst/>
            </a:pPr>
            <a:r>
              <a:rPr sz="1500" kern="0" spc="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在疏散通道中，标志及其方向辅助标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247650" algn="l" rtl="0" eaLnBrk="0">
              <a:lnSpc>
                <a:spcPct val="98000"/>
              </a:lnSpc>
              <a:spcBef>
                <a:spcPts val="470"/>
              </a:spcBef>
              <a:tabLst/>
            </a:pPr>
            <a:r>
              <a:rPr sz="1500" kern="0" spc="-40" dirty="0">
                <a:solidFill>
                  <a:srgbClr val="6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志的设置必须保持</a:t>
            </a:r>
            <a:r>
              <a:rPr sz="1500" b="1" kern="0" spc="-40" dirty="0">
                <a:solidFill>
                  <a:srgbClr val="6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视觉连续性</a:t>
            </a:r>
            <a:r>
              <a:rPr sz="1500" b="1" kern="0" spc="-50" dirty="0">
                <a:solidFill>
                  <a:srgbClr val="6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527050" algn="l" rtl="0" eaLnBrk="0">
              <a:lnSpc>
                <a:spcPct val="97000"/>
              </a:lnSpc>
              <a:spcBef>
                <a:spcPts val="573"/>
              </a:spcBef>
              <a:tabLst>
                <a:tab pos="606425" algn="l"/>
              </a:tabLst>
            </a:pPr>
            <a:r>
              <a:rPr sz="19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900" b="1" kern="0" spc="-3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详细间距规定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r" rtl="0" eaLnBrk="0">
              <a:lnSpc>
                <a:spcPts val="1834"/>
              </a:lnSpc>
              <a:spcBef>
                <a:spcPts val="600"/>
              </a:spcBef>
              <a:tabLst/>
            </a:pPr>
            <a:r>
              <a:rPr sz="2300" kern="0" spc="-70" baseline="-4065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普</a:t>
            </a:r>
            <a:r>
              <a:rPr sz="2300" kern="0" spc="-60" baseline="-4065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通疏散通道：</a:t>
            </a:r>
            <a:r>
              <a:rPr sz="2300" kern="0" spc="-60" baseline="-4065" dirty="0">
                <a:solidFill>
                  <a:srgbClr val="2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间距≤</a:t>
            </a:r>
            <a:r>
              <a:rPr sz="2300" kern="0" spc="-60" baseline="-4065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20米</a:t>
            </a:r>
            <a:r>
              <a:rPr sz="1400" kern="0" spc="-6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                 </a:t>
            </a:r>
            <a:r>
              <a:rPr sz="1500" b="1" kern="0" spc="-60" baseline="42381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ABCD</a:t>
            </a:r>
            <a:r>
              <a:rPr sz="1500" b="1" kern="0" spc="-60" baseline="42381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皆为标志</a:t>
            </a:r>
            <a:r>
              <a:rPr sz="1500" b="1" kern="0" spc="-50" baseline="42381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牌</a:t>
            </a:r>
            <a:endParaRPr sz="1500" baseline="42381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603250" algn="l" rtl="0" eaLnBrk="0">
              <a:lnSpc>
                <a:spcPct val="98000"/>
              </a:lnSpc>
              <a:spcBef>
                <a:spcPts val="462"/>
              </a:spcBef>
              <a:tabLst/>
            </a:pPr>
            <a:r>
              <a:rPr sz="1500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袋形走道：间距≤</a:t>
            </a:r>
            <a:r>
              <a:rPr sz="1500" kern="0" spc="-1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I0</a:t>
            </a:r>
            <a:r>
              <a:rPr sz="1500" kern="0" spc="-2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-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米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603250" algn="l" rtl="0" eaLnBrk="0">
              <a:lnSpc>
                <a:spcPct val="97000"/>
              </a:lnSpc>
              <a:spcBef>
                <a:spcPts val="1544"/>
              </a:spcBef>
              <a:tabLst/>
            </a:pPr>
            <a:r>
              <a:rPr sz="1500" kern="0" spc="-10" dirty="0">
                <a:solidFill>
                  <a:srgbClr val="2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通道转角处：</a:t>
            </a:r>
            <a:r>
              <a:rPr sz="1500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距转角≤</a:t>
            </a:r>
            <a:r>
              <a:rPr sz="1500" kern="0" spc="-1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500" kern="0" spc="-7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-1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米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508000" algn="l" rtl="0" eaLnBrk="0">
              <a:lnSpc>
                <a:spcPct val="98000"/>
              </a:lnSpc>
              <a:spcBef>
                <a:spcPts val="1624"/>
              </a:spcBef>
              <a:tabLst>
                <a:tab pos="603250" algn="l"/>
              </a:tabLst>
            </a:pPr>
            <a:r>
              <a:rPr sz="15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500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墙面安装高度：上边缘距地≤</a:t>
            </a:r>
            <a:r>
              <a:rPr sz="1500" b="1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I.0</a:t>
            </a:r>
            <a:r>
              <a:rPr sz="1500" b="1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米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5309870" algn="l" rtl="0" eaLnBrk="0">
              <a:lnSpc>
                <a:spcPts val="998"/>
              </a:lnSpc>
              <a:spcBef>
                <a:spcPts val="3"/>
              </a:spcBef>
              <a:tabLst/>
            </a:pPr>
            <a:r>
              <a:rPr sz="8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疏散通道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500" name="picture 5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52497" y="4330721"/>
            <a:ext cx="260327" cy="241263"/>
          </a:xfrm>
          <a:prstGeom prst="rect">
            <a:avLst/>
          </a:prstGeom>
        </p:spPr>
      </p:pic>
      <p:pic>
        <p:nvPicPr>
          <p:cNvPr id="502" name="picture 5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58833" y="2628886"/>
            <a:ext cx="273113" cy="292127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52497" y="1543071"/>
            <a:ext cx="298454" cy="311095"/>
          </a:xfrm>
          <a:prstGeom prst="rect">
            <a:avLst/>
          </a:prstGeom>
        </p:spPr>
      </p:pic>
      <p:sp>
        <p:nvSpPr>
          <p:cNvPr id="506" name="textbox 506"/>
          <p:cNvSpPr/>
          <p:nvPr/>
        </p:nvSpPr>
        <p:spPr>
          <a:xfrm>
            <a:off x="6872299" y="2259232"/>
            <a:ext cx="433069" cy="2616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21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1300" b="1" kern="0" spc="-2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地</a:t>
            </a:r>
            <a:endParaRPr sz="1300" dirty="0">
              <a:latin typeface="FangSong"/>
              <a:ea typeface="FangSong"/>
              <a:cs typeface="FangSong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412"/>
              </a:lnSpc>
              <a:spcBef>
                <a:spcPts val="612"/>
              </a:spcBef>
              <a:tabLst/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endParaRPr sz="2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309245" algn="l" rtl="0" eaLnBrk="0">
              <a:lnSpc>
                <a:spcPct val="84000"/>
              </a:lnSpc>
              <a:tabLst/>
            </a:pP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endParaRPr sz="800" dirty="0">
              <a:latin typeface="Arial"/>
              <a:ea typeface="Arial"/>
              <a:cs typeface="Arial"/>
            </a:endParaRPr>
          </a:p>
        </p:txBody>
      </p:sp>
      <p:sp>
        <p:nvSpPr>
          <p:cNvPr id="508" name="textbox 508"/>
          <p:cNvSpPr/>
          <p:nvPr/>
        </p:nvSpPr>
        <p:spPr>
          <a:xfrm rot="16200000">
            <a:off x="7291730" y="3806498"/>
            <a:ext cx="540384" cy="229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49"/>
              </a:lnSpc>
              <a:spcBef>
                <a:spcPts val="1"/>
              </a:spcBef>
              <a:tabLst/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≤20</a:t>
            </a:r>
            <a:r>
              <a:rPr sz="1100" kern="0" spc="1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</a:t>
            </a:r>
            <a:endParaRPr sz="1100" dirty="0">
              <a:latin typeface="SimSun"/>
              <a:ea typeface="SimSun"/>
              <a:cs typeface="SimSun"/>
            </a:endParaRPr>
          </a:p>
        </p:txBody>
      </p:sp>
      <p:sp>
        <p:nvSpPr>
          <p:cNvPr id="510" name="textbox 510"/>
          <p:cNvSpPr/>
          <p:nvPr/>
        </p:nvSpPr>
        <p:spPr>
          <a:xfrm rot="16200000">
            <a:off x="10117519" y="3139744"/>
            <a:ext cx="476884" cy="229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49"/>
              </a:lnSpc>
              <a:spcBef>
                <a:spcPts val="1"/>
              </a:spcBef>
              <a:tabLst/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≤20</a:t>
            </a:r>
            <a:r>
              <a:rPr sz="1100" kern="0" spc="4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m</a:t>
            </a:r>
            <a:endParaRPr sz="1100" dirty="0">
              <a:latin typeface="SimSun"/>
              <a:ea typeface="SimSun"/>
              <a:cs typeface="SimSun"/>
            </a:endParaRPr>
          </a:p>
        </p:txBody>
      </p:sp>
      <p:sp>
        <p:nvSpPr>
          <p:cNvPr id="512" name="textbox 512"/>
          <p:cNvSpPr/>
          <p:nvPr/>
        </p:nvSpPr>
        <p:spPr>
          <a:xfrm>
            <a:off x="8971124" y="3175348"/>
            <a:ext cx="133985" cy="526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7802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tabLst/>
            </a:pP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疏</a:t>
            </a:r>
            <a:r>
              <a:rPr sz="800" kern="0" spc="-1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散</a:t>
            </a:r>
            <a:r>
              <a:rPr sz="800" kern="0" spc="-16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通</a:t>
            </a:r>
            <a:r>
              <a:rPr sz="800" kern="0" spc="-15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道</a:t>
            </a:r>
            <a:endParaRPr sz="8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picture 5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pic>
        <p:nvPicPr>
          <p:cNvPr id="516" name="picture 5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46830" y="1327142"/>
            <a:ext cx="3613133" cy="4337087"/>
          </a:xfrm>
          <a:prstGeom prst="rect">
            <a:avLst/>
          </a:prstGeom>
        </p:spPr>
      </p:pic>
      <p:sp>
        <p:nvSpPr>
          <p:cNvPr id="518" name="textbox 518"/>
          <p:cNvSpPr/>
          <p:nvPr/>
        </p:nvSpPr>
        <p:spPr>
          <a:xfrm>
            <a:off x="876328" y="1509254"/>
            <a:ext cx="3445509" cy="676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53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1700" kern="0" spc="10" dirty="0">
                <a:solidFill>
                  <a:srgbClr val="5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590" dirty="0">
                <a:solidFill>
                  <a:srgbClr val="5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10" dirty="0">
                <a:solidFill>
                  <a:srgbClr val="5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下边缘距地面≥</a:t>
            </a:r>
            <a:r>
              <a:rPr sz="1700" kern="0" spc="10" dirty="0">
                <a:solidFill>
                  <a:srgbClr val="5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2.0m</a:t>
            </a:r>
            <a:endParaRPr sz="17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2190"/>
              </a:lnSpc>
              <a:spcBef>
                <a:spcPts val="1"/>
              </a:spcBef>
              <a:tabLst/>
            </a:pPr>
            <a:r>
              <a:rPr sz="1800" kern="0" spc="-7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800" kern="0" spc="-68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800" kern="0" spc="-7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上边缘距天花板(或顶板)≥0.5米</a:t>
            </a:r>
            <a:endParaRPr sz="1800" dirty="0">
              <a:latin typeface="SimSun"/>
              <a:ea typeface="SimSun"/>
              <a:cs typeface="SimSun"/>
            </a:endParaRPr>
          </a:p>
        </p:txBody>
      </p:sp>
      <p:sp>
        <p:nvSpPr>
          <p:cNvPr id="520" name="textbox 520"/>
          <p:cNvSpPr/>
          <p:nvPr/>
        </p:nvSpPr>
        <p:spPr>
          <a:xfrm>
            <a:off x="702947" y="473489"/>
            <a:ext cx="5328284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-9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6.2.</a:t>
            </a:r>
            <a:r>
              <a:rPr sz="3000" b="1" kern="0" spc="-90" dirty="0">
                <a:solidFill>
                  <a:srgbClr val="E01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I.3 </a:t>
            </a:r>
            <a:r>
              <a:rPr sz="3000" b="1" kern="0" spc="-9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悬挂安装在室内的标志牌</a:t>
            </a:r>
            <a:endParaRPr sz="3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picture 5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pic>
        <p:nvPicPr>
          <p:cNvPr id="524" name="picture 5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5168" y="3587768"/>
            <a:ext cx="241321" cy="285761"/>
          </a:xfrm>
          <a:prstGeom prst="rect">
            <a:avLst/>
          </a:prstGeom>
        </p:spPr>
      </p:pic>
      <p:sp>
        <p:nvSpPr>
          <p:cNvPr id="526" name="textbox 526"/>
          <p:cNvSpPr/>
          <p:nvPr/>
        </p:nvSpPr>
        <p:spPr>
          <a:xfrm>
            <a:off x="933462" y="1544500"/>
            <a:ext cx="3635375" cy="3326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3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6509" algn="l" rtl="0" eaLnBrk="0">
              <a:lnSpc>
                <a:spcPct val="95000"/>
              </a:lnSpc>
              <a:tabLst/>
            </a:pPr>
            <a:r>
              <a:rPr sz="2400" b="1" kern="0" spc="-80" dirty="0">
                <a:solidFill>
                  <a:srgbClr val="C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立核心原则：</a:t>
            </a:r>
            <a:r>
              <a:rPr sz="2400" b="1" kern="0" spc="-80" dirty="0">
                <a:solidFill>
                  <a:srgbClr val="F00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优先悬挂安</a:t>
            </a:r>
            <a:r>
              <a:rPr sz="2400" b="1" kern="0" spc="-90" dirty="0">
                <a:solidFill>
                  <a:srgbClr val="F00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装</a:t>
            </a:r>
            <a:endParaRPr sz="2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85115" algn="l" rtl="0" eaLnBrk="0">
              <a:lnSpc>
                <a:spcPct val="95000"/>
              </a:lnSpc>
              <a:spcBef>
                <a:spcPts val="611"/>
              </a:spcBef>
              <a:tabLst>
                <a:tab pos="384175" algn="l"/>
              </a:tabLst>
            </a:pPr>
            <a:r>
              <a:rPr sz="2000" kern="0" spc="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2000" b="1" kern="0" spc="-1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悬挂安装规定</a:t>
            </a:r>
            <a:endParaRPr sz="20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8000"/>
              </a:lnSpc>
              <a:spcBef>
                <a:spcPts val="1162"/>
              </a:spcBef>
              <a:tabLst/>
            </a:pPr>
            <a:r>
              <a:rPr sz="1500" kern="0" spc="-7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500" kern="0" spc="-41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7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标志牌平面应与疏散方向</a:t>
            </a:r>
            <a:r>
              <a:rPr sz="1500" kern="0" spc="-70" dirty="0">
                <a:solidFill>
                  <a:srgbClr val="F00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垂直，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89864" algn="l" rtl="0" eaLnBrk="0">
              <a:lnSpc>
                <a:spcPct val="98000"/>
              </a:lnSpc>
              <a:spcBef>
                <a:spcPts val="536"/>
              </a:spcBef>
              <a:tabLst/>
            </a:pPr>
            <a:r>
              <a:rPr sz="1500" kern="0" spc="-7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便于行进中侧面可见。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8000"/>
              </a:lnSpc>
              <a:spcBef>
                <a:spcPts val="486"/>
              </a:spcBef>
              <a:tabLst/>
            </a:pPr>
            <a:r>
              <a:rPr sz="1500" kern="0" spc="-4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500" kern="0" spc="-33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4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下边缘距地高度不小于2.0米。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spcBef>
                <a:spcPts val="574"/>
              </a:spcBef>
              <a:tabLst/>
            </a:pPr>
            <a:r>
              <a:rPr sz="1900" kern="0" spc="100" dirty="0">
                <a:solidFill>
                  <a:srgbClr val="208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★</a:t>
            </a:r>
            <a:r>
              <a:rPr sz="1900" kern="0" spc="-170" dirty="0">
                <a:solidFill>
                  <a:srgbClr val="208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900" b="1" kern="0" spc="10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墙面附着安装(空间受限)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8000"/>
              </a:lnSpc>
              <a:spcBef>
                <a:spcPts val="856"/>
              </a:spcBef>
              <a:tabLst/>
            </a:pPr>
            <a:r>
              <a:rPr sz="1500" kern="0" spc="-6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500" kern="0" spc="-45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6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仅适用于无法满足悬挂高度要求的情况。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5000"/>
              </a:lnSpc>
              <a:spcBef>
                <a:spcPts val="519"/>
              </a:spcBef>
              <a:tabLst/>
            </a:pPr>
            <a:r>
              <a:rPr sz="1600" kern="0" spc="-8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600" kern="0" spc="-50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8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标志中心点距地面高度应在</a:t>
            </a:r>
            <a:r>
              <a:rPr sz="1600" b="1" kern="0" spc="-80" dirty="0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I.3</a:t>
            </a:r>
            <a:r>
              <a:rPr sz="1600" b="1" kern="0" spc="-90" dirty="0">
                <a:solidFill>
                  <a:srgbClr val="C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米至</a:t>
            </a:r>
            <a:r>
              <a:rPr sz="1600" b="1" kern="0" spc="-90" dirty="0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I.5</a:t>
            </a:r>
            <a:r>
              <a:rPr sz="1600" b="1" kern="0" spc="-90" dirty="0">
                <a:solidFill>
                  <a:srgbClr val="C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米</a:t>
            </a:r>
            <a:endParaRPr sz="16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300" dirty="0">
              <a:latin typeface="Arial"/>
              <a:ea typeface="Arial"/>
              <a:cs typeface="Arial"/>
            </a:endParaRPr>
          </a:p>
          <a:p>
            <a:pPr marL="189864" algn="l" rtl="0" eaLnBrk="0">
              <a:lnSpc>
                <a:spcPts val="1814"/>
              </a:lnSpc>
              <a:spcBef>
                <a:spcPts val="1"/>
              </a:spcBef>
              <a:tabLst/>
            </a:pPr>
            <a:r>
              <a:rPr sz="1400" kern="0" spc="-50" dirty="0">
                <a:solidFill>
                  <a:srgbClr val="50607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之间。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pic>
        <p:nvPicPr>
          <p:cNvPr id="528" name="picture 5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6162" y="2165328"/>
            <a:ext cx="272997" cy="253995"/>
          </a:xfrm>
          <a:prstGeom prst="rect">
            <a:avLst/>
          </a:prstGeom>
        </p:spPr>
      </p:pic>
      <p:pic>
        <p:nvPicPr>
          <p:cNvPr id="530" name="picture 5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092736" y="1339875"/>
            <a:ext cx="2514575" cy="3803632"/>
          </a:xfrm>
          <a:prstGeom prst="rect">
            <a:avLst/>
          </a:prstGeom>
        </p:spPr>
      </p:pic>
      <p:pic>
        <p:nvPicPr>
          <p:cNvPr id="532" name="picture 5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873975" y="1911332"/>
            <a:ext cx="2870279" cy="3213141"/>
          </a:xfrm>
          <a:prstGeom prst="rect">
            <a:avLst/>
          </a:prstGeom>
        </p:spPr>
      </p:pic>
      <p:sp>
        <p:nvSpPr>
          <p:cNvPr id="534" name="textbox 534"/>
          <p:cNvSpPr/>
          <p:nvPr/>
        </p:nvSpPr>
        <p:spPr>
          <a:xfrm>
            <a:off x="4654527" y="5473936"/>
            <a:ext cx="4380229" cy="971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65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5000"/>
              </a:lnSpc>
              <a:tabLst/>
            </a:pPr>
            <a:r>
              <a:rPr sz="1300" kern="0" spc="20" dirty="0">
                <a:solidFill>
                  <a:srgbClr val="808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图示：疏散通道内灭火设备标志的悬挂安装示意</a:t>
            </a:r>
            <a:endParaRPr sz="13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935"/>
              </a:lnSpc>
              <a:spcBef>
                <a:spcPts val="3"/>
              </a:spcBef>
              <a:tabLst/>
            </a:pPr>
            <a:r>
              <a:rPr sz="2700" b="1" kern="0" spc="-10" dirty="0">
                <a:solidFill>
                  <a:srgbClr val="F05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</a:t>
            </a:r>
            <a:endParaRPr sz="2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36" name="textbox 536"/>
          <p:cNvSpPr/>
          <p:nvPr/>
        </p:nvSpPr>
        <p:spPr>
          <a:xfrm>
            <a:off x="702735" y="568786"/>
            <a:ext cx="5339715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-410" dirty="0">
                <a:solidFill>
                  <a:srgbClr val="F00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6.2.2.</a:t>
            </a:r>
            <a:r>
              <a:rPr sz="3000" b="1" kern="0" spc="-410" dirty="0">
                <a:solidFill>
                  <a:srgbClr val="F00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3000" b="1" kern="0" spc="300" dirty="0">
                <a:solidFill>
                  <a:srgbClr val="F0001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000" b="1" kern="0" spc="20" dirty="0">
                <a:solidFill>
                  <a:srgbClr val="F00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室内灭火设备标志的安装</a:t>
            </a:r>
            <a:endParaRPr sz="3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picture 5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540" name="textbox 540"/>
          <p:cNvSpPr/>
          <p:nvPr/>
        </p:nvSpPr>
        <p:spPr>
          <a:xfrm>
            <a:off x="704812" y="1783602"/>
            <a:ext cx="3389629" cy="3639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69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79425" algn="l" rtl="0" eaLnBrk="0">
              <a:lnSpc>
                <a:spcPct val="91000"/>
              </a:lnSpc>
              <a:tabLst/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安装角度要求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476250" algn="l" rtl="0" eaLnBrk="0">
              <a:lnSpc>
                <a:spcPct val="86000"/>
              </a:lnSpc>
              <a:spcBef>
                <a:spcPts val="1"/>
              </a:spcBef>
              <a:tabLst/>
            </a:pPr>
            <a:r>
              <a:rPr sz="15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标志牌平面应与车辆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476250" algn="l" rtl="0" eaLnBrk="0">
              <a:lnSpc>
                <a:spcPts val="2250"/>
              </a:lnSpc>
              <a:tabLst/>
            </a:pPr>
            <a:r>
              <a:rPr sz="15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行驶方向成</a:t>
            </a:r>
            <a:r>
              <a:rPr sz="1500" b="1" kern="0" spc="-6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80°至90°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478790" algn="l" rtl="0" eaLnBrk="0">
              <a:lnSpc>
                <a:spcPts val="2271"/>
              </a:lnSpc>
              <a:tabLst/>
            </a:pPr>
            <a:r>
              <a:rPr sz="1500" b="1" kern="0" spc="-70" dirty="0">
                <a:solidFill>
                  <a:srgbClr val="FF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角</a:t>
            </a:r>
            <a:r>
              <a:rPr sz="1500" kern="0" spc="-70" dirty="0">
                <a:solidFill>
                  <a:srgbClr val="80404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</a:t>
            </a:r>
            <a:r>
              <a:rPr sz="1500" kern="0" spc="-7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确保清晰识别。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4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98450" algn="l" rtl="0" eaLnBrk="0">
              <a:lnSpc>
                <a:spcPct val="97000"/>
              </a:lnSpc>
              <a:spcBef>
                <a:spcPts val="580"/>
              </a:spcBef>
              <a:tabLst>
                <a:tab pos="479425" algn="l"/>
              </a:tabLst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侧向距离要求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476250" algn="l" rtl="0" eaLnBrk="0">
              <a:lnSpc>
                <a:spcPct val="120000"/>
              </a:lnSpc>
              <a:spcBef>
                <a:spcPts val="165"/>
              </a:spcBef>
              <a:tabLst/>
            </a:pPr>
            <a:r>
              <a:rPr sz="1500" kern="0" spc="1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标志牌内边缘距离路</a:t>
            </a:r>
            <a:r>
              <a:rPr sz="1500" kern="0" spc="1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面(路肩)边</a:t>
            </a:r>
            <a:r>
              <a:rPr sz="15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缘应</a:t>
            </a:r>
            <a:r>
              <a:rPr sz="1500" b="1" kern="0" spc="-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不小于0.25米</a:t>
            </a:r>
            <a:r>
              <a:rPr sz="1500" kern="0" spc="-2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，</a:t>
            </a:r>
            <a:r>
              <a:rPr sz="1500" kern="0" spc="-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保证通行</a:t>
            </a:r>
            <a:r>
              <a:rPr sz="1500" kern="0" spc="-3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安全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11150" algn="l" rtl="0" eaLnBrk="0">
              <a:lnSpc>
                <a:spcPct val="97000"/>
              </a:lnSpc>
              <a:spcBef>
                <a:spcPts val="576"/>
              </a:spcBef>
              <a:tabLst>
                <a:tab pos="479425" algn="l"/>
              </a:tabLst>
            </a:pP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	</a:t>
            </a: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安装高度要求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8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68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478790" indent="-2540" algn="l" rtl="0" eaLnBrk="0">
              <a:lnSpc>
                <a:spcPct val="120000"/>
              </a:lnSpc>
              <a:tabLst/>
            </a:pPr>
            <a:r>
              <a:rPr sz="15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标志牌下边缘距离路面高度应在</a:t>
            </a:r>
            <a:r>
              <a:rPr sz="1500" kern="0" spc="1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I.8</a:t>
            </a:r>
            <a:r>
              <a:rPr sz="1500" kern="0" spc="2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kern="0" spc="-4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米至2.</a:t>
            </a:r>
            <a:r>
              <a:rPr sz="1500" b="1" kern="0" spc="-4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5米</a:t>
            </a:r>
            <a:r>
              <a:rPr sz="15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之间，避免剐蹭。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pic>
        <p:nvPicPr>
          <p:cNvPr id="542" name="picture 5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3847" y="4387822"/>
            <a:ext cx="292119" cy="342926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17512" y="3041645"/>
            <a:ext cx="285783" cy="368326"/>
          </a:xfrm>
          <a:prstGeom prst="rect">
            <a:avLst/>
          </a:prstGeom>
        </p:spPr>
      </p:pic>
      <p:sp>
        <p:nvSpPr>
          <p:cNvPr id="546" name="textbox 546"/>
          <p:cNvSpPr/>
          <p:nvPr/>
        </p:nvSpPr>
        <p:spPr>
          <a:xfrm>
            <a:off x="7747006" y="2266685"/>
            <a:ext cx="3134360" cy="2410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ts val="1218"/>
              </a:lnSpc>
              <a:tabLst/>
            </a:pPr>
            <a:r>
              <a:rPr sz="900" kern="0" spc="-20" dirty="0">
                <a:solidFill>
                  <a:srgbClr val="D0FFF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地上</a:t>
            </a:r>
            <a:r>
              <a:rPr sz="900" kern="0" spc="-2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消</a:t>
            </a:r>
            <a:r>
              <a:rPr sz="900" kern="0" spc="-20" dirty="0">
                <a:solidFill>
                  <a:srgbClr val="D0FFF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火栓</a:t>
            </a:r>
            <a:endParaRPr sz="900" dirty="0">
              <a:latin typeface="SimHei"/>
              <a:ea typeface="SimHei"/>
              <a:cs typeface="SimHei"/>
            </a:endParaRPr>
          </a:p>
          <a:p>
            <a:pPr marL="1263650" algn="l" rtl="0" eaLnBrk="0">
              <a:lnSpc>
                <a:spcPts val="1499"/>
              </a:lnSpc>
              <a:spcBef>
                <a:spcPts val="1379"/>
              </a:spcBef>
              <a:tabLst/>
            </a:pP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≥0.25m</a:t>
            </a: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085"/>
              </a:lnSpc>
              <a:spcBef>
                <a:spcPts val="278"/>
              </a:spcBef>
              <a:tabLst/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路肩</a:t>
            </a:r>
            <a:endParaRPr sz="900" dirty="0">
              <a:latin typeface="FangSong"/>
              <a:ea typeface="FangSong"/>
              <a:cs typeface="FangSong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500" dirty="0">
              <a:latin typeface="Arial"/>
              <a:ea typeface="Arial"/>
              <a:cs typeface="Arial"/>
            </a:endParaRPr>
          </a:p>
          <a:p>
            <a:pPr marL="1390014" algn="l" rtl="0" eaLnBrk="0">
              <a:lnSpc>
                <a:spcPct val="95000"/>
              </a:lnSpc>
              <a:spcBef>
                <a:spcPts val="1"/>
              </a:spcBef>
              <a:tabLst/>
            </a:pPr>
            <a:r>
              <a:rPr sz="1000" kern="0" spc="-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路面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548" name="textbox 548"/>
          <p:cNvSpPr/>
          <p:nvPr/>
        </p:nvSpPr>
        <p:spPr>
          <a:xfrm>
            <a:off x="710151" y="568786"/>
            <a:ext cx="4301490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-7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6.3.3道路两侧标志的设置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sp>
        <p:nvSpPr>
          <p:cNvPr id="550" name="textbox 550"/>
          <p:cNvSpPr/>
          <p:nvPr/>
        </p:nvSpPr>
        <p:spPr>
          <a:xfrm>
            <a:off x="4889513" y="2621085"/>
            <a:ext cx="544830" cy="1974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323"/>
              </a:lnSpc>
              <a:tabLst/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≥0.25、</a:t>
            </a:r>
            <a:endParaRPr sz="1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6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13664" algn="l" rtl="0" eaLnBrk="0">
              <a:lnSpc>
                <a:spcPts val="1237"/>
              </a:lnSpc>
              <a:spcBef>
                <a:spcPts val="1"/>
              </a:spcBef>
              <a:tabLst/>
            </a:pPr>
            <a:r>
              <a:rPr sz="1000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路面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pic>
        <p:nvPicPr>
          <p:cNvPr id="552" name="picture 5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63879" y="1625571"/>
            <a:ext cx="806438" cy="1206511"/>
          </a:xfrm>
          <a:prstGeom prst="rect">
            <a:avLst/>
          </a:prstGeom>
        </p:spPr>
      </p:pic>
      <p:sp>
        <p:nvSpPr>
          <p:cNvPr id="554" name="textbox 554"/>
          <p:cNvSpPr/>
          <p:nvPr/>
        </p:nvSpPr>
        <p:spPr>
          <a:xfrm>
            <a:off x="6946903" y="2576763"/>
            <a:ext cx="498475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431"/>
              </a:lnSpc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≥0.25m|</a:t>
            </a:r>
            <a:endParaRPr sz="1000" dirty="0">
              <a:latin typeface="Arial"/>
              <a:ea typeface="Arial"/>
              <a:cs typeface="Arial"/>
            </a:endParaRPr>
          </a:p>
        </p:txBody>
      </p:sp>
      <p:sp>
        <p:nvSpPr>
          <p:cNvPr id="556" name="textbox 556"/>
          <p:cNvSpPr/>
          <p:nvPr/>
        </p:nvSpPr>
        <p:spPr>
          <a:xfrm rot="16200000">
            <a:off x="5457105" y="3616776"/>
            <a:ext cx="610869" cy="220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ts val="1292"/>
              </a:lnSpc>
              <a:spcBef>
                <a:spcPts val="1"/>
              </a:spcBef>
              <a:tabLst/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1.8m~2.5m</a:t>
            </a:r>
            <a:endParaRPr sz="1000" dirty="0">
              <a:latin typeface="SimSun"/>
              <a:ea typeface="SimSun"/>
              <a:cs typeface="SimSun"/>
            </a:endParaRPr>
          </a:p>
        </p:txBody>
      </p:sp>
      <p:sp>
        <p:nvSpPr>
          <p:cNvPr id="558" name="textbox 558"/>
          <p:cNvSpPr/>
          <p:nvPr/>
        </p:nvSpPr>
        <p:spPr>
          <a:xfrm>
            <a:off x="7061171" y="4526565"/>
            <a:ext cx="267970" cy="176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9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9000"/>
              </a:lnSpc>
              <a:tabLst/>
            </a:pPr>
            <a:r>
              <a:rPr sz="1000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路面</a:t>
            </a:r>
            <a:endParaRPr sz="1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picture 5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562" name="textbox 562"/>
          <p:cNvSpPr/>
          <p:nvPr/>
        </p:nvSpPr>
        <p:spPr>
          <a:xfrm>
            <a:off x="710351" y="570336"/>
            <a:ext cx="3103245" cy="3566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5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b="1" kern="0" spc="1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室外标志设置要求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308609" algn="l" rtl="0" eaLnBrk="0">
              <a:lnSpc>
                <a:spcPct val="97000"/>
              </a:lnSpc>
              <a:spcBef>
                <a:spcPts val="579"/>
              </a:spcBef>
              <a:tabLst/>
            </a:pPr>
            <a:r>
              <a:rPr sz="1900" b="1" kern="0" spc="13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附着安装(建筑物)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92734" algn="l" rtl="0" eaLnBrk="0">
              <a:lnSpc>
                <a:spcPct val="86000"/>
              </a:lnSpc>
              <a:spcBef>
                <a:spcPts val="519"/>
              </a:spcBef>
              <a:tabLst/>
            </a:pPr>
            <a:r>
              <a:rPr sz="17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30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标志牌中心点距地面高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508634" algn="l" rtl="0" eaLnBrk="0">
              <a:lnSpc>
                <a:spcPts val="2657"/>
              </a:lnSpc>
              <a:tabLst/>
            </a:pPr>
            <a:r>
              <a:rPr sz="1700" kern="0" spc="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度应不小于</a:t>
            </a:r>
            <a:r>
              <a:rPr sz="1700" kern="0" spc="1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I.3m</a:t>
            </a:r>
            <a:endParaRPr sz="17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64" name="textbox 564"/>
          <p:cNvSpPr/>
          <p:nvPr/>
        </p:nvSpPr>
        <p:spPr>
          <a:xfrm>
            <a:off x="7937529" y="2476499"/>
            <a:ext cx="2447925" cy="25044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14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道路两侧(标志杆)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8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21615" indent="-208915" algn="l" rtl="0" eaLnBrk="0">
              <a:lnSpc>
                <a:spcPct val="116000"/>
              </a:lnSpc>
              <a:spcBef>
                <a:spcPts val="488"/>
              </a:spcBef>
              <a:tabLst/>
            </a:pPr>
            <a:r>
              <a:rPr sz="16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600" kern="0" spc="-2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6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平面与行驶方向成80°-</a:t>
            </a:r>
            <a:r>
              <a:rPr sz="16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</a:t>
            </a:r>
            <a:r>
              <a:rPr sz="1600" kern="0" spc="-1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90°角</a:t>
            </a:r>
            <a:endParaRPr sz="1600" dirty="0">
              <a:latin typeface="SimSun"/>
              <a:ea typeface="SimSun"/>
              <a:cs typeface="SimSun"/>
            </a:endParaRPr>
          </a:p>
          <a:p>
            <a:pPr marL="221615" indent="-208915" algn="l" rtl="0" eaLnBrk="0">
              <a:lnSpc>
                <a:spcPct val="124000"/>
              </a:lnSpc>
              <a:spcBef>
                <a:spcPts val="606"/>
              </a:spcBef>
              <a:tabLst/>
            </a:pPr>
            <a:r>
              <a:rPr sz="17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内边缘距路面边缘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</a:t>
            </a:r>
            <a:r>
              <a:rPr sz="1500" kern="0" spc="-7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≥0.</a:t>
            </a:r>
            <a:r>
              <a:rPr sz="1500" kern="0" spc="-7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25m</a:t>
            </a:r>
            <a:endParaRPr sz="1500" dirty="0">
              <a:latin typeface="Times New Roman"/>
              <a:ea typeface="Times New Roman"/>
              <a:cs typeface="Times New Roman"/>
            </a:endParaRPr>
          </a:p>
          <a:p>
            <a:pPr marL="221615" indent="-208915" algn="l" rtl="0" eaLnBrk="0">
              <a:lnSpc>
                <a:spcPct val="120000"/>
              </a:lnSpc>
              <a:spcBef>
                <a:spcPts val="361"/>
              </a:spcBef>
              <a:tabLst/>
            </a:pPr>
            <a:r>
              <a:rPr sz="17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下边缘距路面高度</a:t>
            </a:r>
            <a:r>
              <a:rPr sz="1700" kern="0" spc="-4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I.8m</a:t>
            </a:r>
            <a:r>
              <a:rPr sz="1700" kern="0" spc="-5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10" dirty="0">
                <a:solidFill>
                  <a:srgbClr val="4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2.5</a:t>
            </a:r>
            <a:r>
              <a:rPr sz="1400" kern="0" spc="-90" dirty="0">
                <a:solidFill>
                  <a:srgbClr val="40506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kern="0" spc="1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</a:t>
            </a:r>
            <a:endParaRPr sz="1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66" name="textbox 566"/>
          <p:cNvSpPr/>
          <p:nvPr/>
        </p:nvSpPr>
        <p:spPr>
          <a:xfrm>
            <a:off x="4457669" y="2476499"/>
            <a:ext cx="2416175" cy="1853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4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34925" algn="l" rtl="0" eaLnBrk="0">
              <a:lnSpc>
                <a:spcPct val="97000"/>
              </a:lnSpc>
              <a:tabLst/>
            </a:pPr>
            <a:r>
              <a:rPr sz="1900" b="1" kern="0" spc="140" dirty="0">
                <a:solidFill>
                  <a:srgbClr val="405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空旷部位(标志杆)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3000"/>
              </a:lnSpc>
              <a:spcBef>
                <a:spcPts val="517"/>
              </a:spcBef>
              <a:tabLst/>
            </a:pPr>
            <a:r>
              <a:rPr sz="17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·</a:t>
            </a:r>
            <a:r>
              <a:rPr sz="1700" kern="0" spc="-2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使用标志杆固定，标志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240665" indent="-5714" algn="l" rtl="0" eaLnBrk="0">
              <a:lnSpc>
                <a:spcPct val="131000"/>
              </a:lnSpc>
              <a:spcBef>
                <a:spcPts val="31"/>
              </a:spcBef>
              <a:tabLst/>
            </a:pP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牌下边缘距地面高度应</a:t>
            </a:r>
            <a:r>
              <a:rPr sz="1700" kern="0" spc="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不小于</a:t>
            </a:r>
            <a:r>
              <a:rPr sz="1700" kern="0" spc="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I.2m</a:t>
            </a:r>
            <a:endParaRPr sz="17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568" name="picture 5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07362" y="1758935"/>
            <a:ext cx="507983" cy="52708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picture 5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572" name="textbox 572"/>
          <p:cNvSpPr/>
          <p:nvPr/>
        </p:nvSpPr>
        <p:spPr>
          <a:xfrm>
            <a:off x="4768795" y="2411823"/>
            <a:ext cx="1982470" cy="1707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22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84200" algn="l" rtl="0" eaLnBrk="0">
              <a:lnSpc>
                <a:spcPct val="78000"/>
              </a:lnSpc>
              <a:tabLst/>
            </a:pPr>
            <a:r>
              <a:rPr sz="5200" kern="0" spc="-4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05</a:t>
            </a:r>
            <a:endParaRPr sz="52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24129" algn="l" rtl="0" eaLnBrk="0">
              <a:lnSpc>
                <a:spcPct val="97000"/>
              </a:lnSpc>
              <a:spcBef>
                <a:spcPts val="902"/>
              </a:spcBef>
              <a:tabLst/>
            </a:pPr>
            <a:r>
              <a:rPr sz="3000" b="1" kern="0" spc="4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安装与排列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3000"/>
              </a:lnSpc>
              <a:tabLst/>
            </a:pPr>
            <a:endParaRPr sz="1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spcBef>
                <a:spcPts val="2"/>
              </a:spcBef>
              <a:tabLst/>
            </a:pPr>
            <a:r>
              <a:rPr sz="1300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Installation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sz="1300" kern="0" spc="-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&amp;Arrangement</a:t>
            </a:r>
            <a:endParaRPr sz="1300" dirty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picture 5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pic>
        <p:nvPicPr>
          <p:cNvPr id="576" name="picture 5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7512" y="1308109"/>
            <a:ext cx="4927670" cy="4337023"/>
          </a:xfrm>
          <a:prstGeom prst="rect">
            <a:avLst/>
          </a:prstGeom>
        </p:spPr>
      </p:pic>
      <p:sp>
        <p:nvSpPr>
          <p:cNvPr id="578" name="textbox 578"/>
          <p:cNvSpPr/>
          <p:nvPr/>
        </p:nvSpPr>
        <p:spPr>
          <a:xfrm>
            <a:off x="1416104" y="1624903"/>
            <a:ext cx="3876040" cy="38595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86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tabLst/>
            </a:pPr>
            <a:r>
              <a:rPr sz="19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附着安装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0000"/>
              </a:lnSpc>
              <a:spcBef>
                <a:spcPts val="12"/>
              </a:spcBef>
              <a:tabLst/>
            </a:pPr>
            <a:r>
              <a:rPr sz="1500" kern="0" spc="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直接固定在墙面、柱面</a:t>
            </a: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等平面上，是最常见的</a:t>
            </a:r>
            <a:r>
              <a:rPr sz="15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安装方式。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0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spcBef>
                <a:spcPts val="579"/>
              </a:spcBef>
              <a:tabLst/>
            </a:pPr>
            <a:r>
              <a:rPr sz="19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悬挂安装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0000"/>
              </a:lnSpc>
              <a:spcBef>
                <a:spcPts val="25"/>
              </a:spcBef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通过吊杆、吊链等方式悬挂在天花板或支架下</a:t>
            </a:r>
            <a:r>
              <a:rPr sz="1500" kern="0" spc="8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10" dirty="0">
                <a:solidFill>
                  <a:srgbClr val="505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</a:t>
            </a:r>
            <a:r>
              <a:rPr sz="1500" kern="0" spc="-110" dirty="0">
                <a:solidFill>
                  <a:srgbClr val="505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视野开阔。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3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spcBef>
                <a:spcPts val="580"/>
              </a:spcBef>
              <a:tabLst/>
            </a:pPr>
            <a:r>
              <a:rPr sz="1900" b="1" kern="0" spc="-4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柱式安装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19000"/>
              </a:lnSpc>
              <a:spcBef>
                <a:spcPts val="20"/>
              </a:spcBef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固定在独立的标志杆上，适用于室外或空旷区 </a:t>
            </a:r>
            <a:r>
              <a:rPr sz="1500" kern="0" spc="-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域</a:t>
            </a:r>
            <a:r>
              <a:rPr sz="1500" kern="0" spc="-20" dirty="0">
                <a:solidFill>
                  <a:srgbClr val="5070A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580" name="textbox 580"/>
          <p:cNvSpPr/>
          <p:nvPr/>
        </p:nvSpPr>
        <p:spPr>
          <a:xfrm>
            <a:off x="5867381" y="3771931"/>
            <a:ext cx="4921250" cy="1866900"/>
          </a:xfrm>
          <a:prstGeom prst="rect">
            <a:avLst/>
          </a:prstGeom>
          <a:solidFill>
            <a:srgbClr val="DAE7E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990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657225" algn="l" rtl="0" eaLnBrk="0">
              <a:lnSpc>
                <a:spcPct val="97000"/>
              </a:lnSpc>
              <a:tabLst/>
            </a:pPr>
            <a:r>
              <a:rPr sz="1900" b="1" kern="0" spc="-30" dirty="0">
                <a:solidFill>
                  <a:srgbClr val="20B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特殊安装要求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1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234950" algn="l" rtl="0" eaLnBrk="0">
              <a:lnSpc>
                <a:spcPct val="126000"/>
              </a:lnSpc>
              <a:spcBef>
                <a:spcPts val="4"/>
              </a:spcBef>
              <a:tabLst/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疏散通道内的灭火设备标志，应优先采用悬挂安装，   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且标志牌平面应与疏散方向垂直，方便人员在行进中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看到。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pic>
        <p:nvPicPr>
          <p:cNvPr id="582" name="picture 5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46881" y="1282710"/>
            <a:ext cx="3549664" cy="2279658"/>
          </a:xfrm>
          <a:prstGeom prst="rect">
            <a:avLst/>
          </a:prstGeom>
        </p:spPr>
      </p:pic>
      <p:sp>
        <p:nvSpPr>
          <p:cNvPr id="584" name="textbox 584"/>
          <p:cNvSpPr/>
          <p:nvPr/>
        </p:nvSpPr>
        <p:spPr>
          <a:xfrm>
            <a:off x="710334" y="511621"/>
            <a:ext cx="4636770" cy="465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77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3000" b="1" kern="0" spc="1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安装与排列：标志牌的安</a:t>
            </a:r>
            <a:r>
              <a:rPr sz="3000" b="1" kern="0" spc="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装</a:t>
            </a:r>
            <a:endParaRPr sz="30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picture 5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588" name="textbox 588"/>
          <p:cNvSpPr/>
          <p:nvPr/>
        </p:nvSpPr>
        <p:spPr>
          <a:xfrm>
            <a:off x="7334284" y="1611181"/>
            <a:ext cx="3870959" cy="4097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67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6000"/>
              </a:lnSpc>
              <a:tabLst/>
            </a:pPr>
            <a:r>
              <a:rPr sz="1900" b="1" kern="0" spc="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警告标志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6000"/>
              </a:lnSpc>
              <a:spcBef>
                <a:spcPts val="425"/>
              </a:spcBef>
              <a:tabLst/>
            </a:pPr>
            <a:r>
              <a:rPr sz="1400" kern="0" spc="1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应排列在最上方，位置最醒目，优先传递风险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253"/>
              </a:lnSpc>
              <a:tabLst/>
            </a:pPr>
            <a:r>
              <a:rPr sz="1400" kern="0" spc="-13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信息。</a:t>
            </a:r>
            <a:endParaRPr sz="14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spcBef>
                <a:spcPts val="577"/>
              </a:spcBef>
              <a:tabLst/>
            </a:pPr>
            <a:r>
              <a:rPr sz="1900" b="1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禁止标志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86000"/>
              </a:lnSpc>
              <a:spcBef>
                <a:spcPts val="141"/>
              </a:spcBef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应排列在警告标志的下方或左侧，明确禁止行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ts val="2373"/>
              </a:lnSpc>
              <a:tabLst/>
            </a:pPr>
            <a:r>
              <a:rPr sz="1500" kern="0" spc="-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为</a:t>
            </a:r>
            <a:r>
              <a:rPr sz="1500" kern="0" spc="-20" dirty="0">
                <a:solidFill>
                  <a:srgbClr val="50709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39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spcBef>
                <a:spcPts val="574"/>
              </a:spcBef>
              <a:tabLst/>
            </a:pPr>
            <a:r>
              <a:rPr sz="1900" b="1" kern="0" spc="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指示标志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43815" indent="-31115" algn="l" rtl="0" eaLnBrk="0">
              <a:lnSpc>
                <a:spcPct val="119000"/>
              </a:lnSpc>
              <a:spcBef>
                <a:spcPts val="20"/>
              </a:spcBef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应排列在禁止标志的下方或右侧，指示安全方</a:t>
            </a:r>
            <a:r>
              <a:rPr sz="1500" kern="0" spc="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500" kern="0" spc="-4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向或措施。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875" algn="l" rtl="0" eaLnBrk="0">
              <a:lnSpc>
                <a:spcPct val="97000"/>
              </a:lnSpc>
              <a:spcBef>
                <a:spcPts val="579"/>
              </a:spcBef>
              <a:tabLst/>
            </a:pPr>
            <a:r>
              <a:rPr sz="1900" b="1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方向辅助标志</a:t>
            </a:r>
            <a:endParaRPr sz="19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7000"/>
              </a:lnSpc>
              <a:spcBef>
                <a:spcPts val="7"/>
              </a:spcBef>
              <a:tabLst/>
            </a:pPr>
            <a:r>
              <a:rPr sz="1400" kern="0" spc="1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应设置在主标志的上方或下方，禁止设置在左</a:t>
            </a:r>
            <a:r>
              <a:rPr sz="14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400" kern="0" spc="7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侧或右侧。</a:t>
            </a:r>
            <a:endParaRPr sz="1400" dirty="0">
              <a:latin typeface="SimSun"/>
              <a:ea typeface="SimSun"/>
              <a:cs typeface="SimSun"/>
            </a:endParaRPr>
          </a:p>
        </p:txBody>
      </p:sp>
      <p:pic>
        <p:nvPicPr>
          <p:cNvPr id="590" name="picture 5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19622" y="2222493"/>
            <a:ext cx="1193818" cy="1663703"/>
          </a:xfrm>
          <a:prstGeom prst="rect">
            <a:avLst/>
          </a:prstGeom>
        </p:spPr>
      </p:pic>
      <p:sp>
        <p:nvSpPr>
          <p:cNvPr id="592" name="textbox 592"/>
          <p:cNvSpPr/>
          <p:nvPr/>
        </p:nvSpPr>
        <p:spPr>
          <a:xfrm>
            <a:off x="710351" y="570336"/>
            <a:ext cx="4264025" cy="466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5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b="1" kern="0" spc="10" dirty="0">
                <a:solidFill>
                  <a:srgbClr val="FF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安装与排列：标志的排列</a:t>
            </a:r>
            <a:endParaRPr sz="3000" dirty="0">
              <a:latin typeface="SimSun"/>
              <a:ea typeface="SimSun"/>
              <a:cs typeface="SimSun"/>
            </a:endParaRPr>
          </a:p>
        </p:txBody>
      </p:sp>
      <p:pic>
        <p:nvPicPr>
          <p:cNvPr id="594" name="picture 5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695724" y="2292325"/>
            <a:ext cx="1009631" cy="1517672"/>
          </a:xfrm>
          <a:prstGeom prst="rect">
            <a:avLst/>
          </a:prstGeom>
        </p:spPr>
      </p:pic>
      <p:pic>
        <p:nvPicPr>
          <p:cNvPr id="596" name="picture 5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381302" y="2298692"/>
            <a:ext cx="1022302" cy="1098547"/>
          </a:xfrm>
          <a:prstGeom prst="rect">
            <a:avLst/>
          </a:prstGeom>
        </p:spPr>
      </p:pic>
      <p:pic>
        <p:nvPicPr>
          <p:cNvPr id="598" name="picture 5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54094" y="2400290"/>
            <a:ext cx="1054094" cy="965183"/>
          </a:xfrm>
          <a:prstGeom prst="rect">
            <a:avLst/>
          </a:prstGeom>
        </p:spPr>
      </p:pic>
      <p:sp>
        <p:nvSpPr>
          <p:cNvPr id="600" name="textbox 600"/>
          <p:cNvSpPr/>
          <p:nvPr/>
        </p:nvSpPr>
        <p:spPr>
          <a:xfrm>
            <a:off x="2317804" y="4155232"/>
            <a:ext cx="2137410" cy="249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75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8000"/>
              </a:lnSpc>
              <a:tabLst/>
            </a:pPr>
            <a:r>
              <a:rPr sz="1500" kern="0" spc="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安全标志排列规则示意图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602" name="textbox 602"/>
          <p:cNvSpPr/>
          <p:nvPr/>
        </p:nvSpPr>
        <p:spPr>
          <a:xfrm>
            <a:off x="2451077" y="3461886"/>
            <a:ext cx="913130" cy="372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3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19379" indent="-107314" algn="l" rtl="0" eaLnBrk="0">
              <a:lnSpc>
                <a:spcPct val="91000"/>
              </a:lnSpc>
              <a:tabLst/>
            </a:pPr>
            <a:r>
              <a:rPr sz="1600" kern="0" spc="14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禁止吸烟</a:t>
            </a:r>
            <a:r>
              <a:rPr sz="1600" kern="0" spc="10" dirty="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900" kern="0" spc="10" dirty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No smoking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604" name="textbox 604"/>
          <p:cNvSpPr/>
          <p:nvPr/>
        </p:nvSpPr>
        <p:spPr>
          <a:xfrm>
            <a:off x="1104863" y="3493786"/>
            <a:ext cx="955675" cy="3505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8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indent="19050" algn="l" rtl="0" eaLnBrk="0">
              <a:lnSpc>
                <a:spcPct val="101000"/>
              </a:lnSpc>
              <a:tabLst/>
            </a:pPr>
            <a:r>
              <a:rPr sz="1500" kern="0" spc="2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当心腐蚀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Warning corroSive subst</a:t>
            </a:r>
            <a:r>
              <a:rPr sz="600" kern="0" spc="-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ance</a:t>
            </a:r>
            <a:endParaRPr sz="6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picture 6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608" name="textbox 608"/>
          <p:cNvSpPr/>
          <p:nvPr/>
        </p:nvSpPr>
        <p:spPr>
          <a:xfrm>
            <a:off x="4959317" y="3325393"/>
            <a:ext cx="1674495" cy="774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54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kern="0" spc="7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运行维护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25400" algn="l" rtl="0" eaLnBrk="0">
              <a:lnSpc>
                <a:spcPct val="84000"/>
              </a:lnSpc>
              <a:spcBef>
                <a:spcPts val="7"/>
              </a:spcBef>
              <a:tabLst/>
            </a:pPr>
            <a:r>
              <a:rPr sz="1100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peration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      </a:t>
            </a:r>
            <a:r>
              <a:rPr sz="1300" kern="0" spc="0" dirty="0">
                <a:solidFill>
                  <a:srgbClr val="F0B0C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Mainten</a:t>
            </a:r>
            <a:r>
              <a:rPr sz="1300" kern="0" spc="-10" dirty="0">
                <a:solidFill>
                  <a:srgbClr val="F0B0C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ance</a:t>
            </a:r>
            <a:endParaRPr sz="13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10" name="picture 6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53063" y="2279658"/>
            <a:ext cx="812773" cy="55879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picture 6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614" name="textbox 614"/>
          <p:cNvSpPr/>
          <p:nvPr/>
        </p:nvSpPr>
        <p:spPr>
          <a:xfrm>
            <a:off x="697680" y="570336"/>
            <a:ext cx="2858135" cy="3932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5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b="1" kern="0" spc="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运行维护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1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108710" algn="l" rtl="0" eaLnBrk="0">
              <a:lnSpc>
                <a:spcPct val="97000"/>
              </a:lnSpc>
              <a:spcBef>
                <a:spcPts val="580"/>
              </a:spcBef>
              <a:tabLst/>
            </a:pPr>
            <a:r>
              <a:rPr sz="1900" b="1" kern="0" spc="-6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日常检查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4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66700" indent="-18415" algn="l" rtl="0" eaLnBrk="0">
              <a:lnSpc>
                <a:spcPct val="117000"/>
              </a:lnSpc>
              <a:spcBef>
                <a:spcPts val="2"/>
              </a:spcBef>
              <a:tabLst/>
            </a:pP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每周至少进行一次全面检查</a:t>
            </a:r>
            <a:r>
              <a:rPr sz="1700" kern="0" spc="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, 确保所有标志完好、清晰 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、位置正确，无遮挡或损坏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616" name="textbox 616"/>
          <p:cNvSpPr/>
          <p:nvPr/>
        </p:nvSpPr>
        <p:spPr>
          <a:xfrm>
            <a:off x="4419656" y="2779560"/>
            <a:ext cx="2618104" cy="20332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679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60425" algn="l" rtl="0" eaLnBrk="0">
              <a:lnSpc>
                <a:spcPct val="98000"/>
              </a:lnSpc>
              <a:tabLst/>
            </a:pPr>
            <a:r>
              <a:rPr sz="1900" b="1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定期维</a:t>
            </a:r>
            <a:r>
              <a:rPr sz="1900" b="1" kern="0" spc="-10" dirty="0">
                <a:solidFill>
                  <a:srgbClr val="30405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护</a:t>
            </a:r>
            <a:endParaRPr sz="1900" dirty="0">
              <a:latin typeface="FangSong"/>
              <a:ea typeface="FangSong"/>
              <a:cs typeface="FangSong"/>
            </a:endParaRPr>
          </a:p>
          <a:p>
            <a:pPr algn="l" rtl="0" eaLnBrk="0">
              <a:lnSpc>
                <a:spcPct val="142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3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8000"/>
              </a:lnSpc>
              <a:spcBef>
                <a:spcPts val="4"/>
              </a:spcBef>
              <a:tabLst/>
            </a:pP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每月至少进行一次维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护，清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洁标志表面的灰尘和污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渍，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修复轻微的损坏，保持标志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整洁。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sp>
        <p:nvSpPr>
          <p:cNvPr id="618" name="textbox 618"/>
          <p:cNvSpPr/>
          <p:nvPr/>
        </p:nvSpPr>
        <p:spPr>
          <a:xfrm>
            <a:off x="7905737" y="2782284"/>
            <a:ext cx="2621279" cy="1722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2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841375" algn="l" rtl="0" eaLnBrk="0">
              <a:lnSpc>
                <a:spcPct val="97000"/>
              </a:lnSpc>
              <a:tabLst/>
            </a:pPr>
            <a:r>
              <a:rPr sz="1900" b="1" kern="0" spc="-10" dirty="0">
                <a:solidFill>
                  <a:srgbClr val="30405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及时更换</a:t>
            </a:r>
            <a:endParaRPr sz="19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4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17000"/>
              </a:lnSpc>
              <a:spcBef>
                <a:spcPts val="3"/>
              </a:spcBef>
              <a:tabLst/>
            </a:pPr>
            <a:r>
              <a:rPr sz="1700" kern="0" spc="-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当标志出现褪色、变形、严</a:t>
            </a:r>
            <a:r>
              <a:rPr sz="1700" kern="0" spc="5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重损坏或内容不符时，必须</a:t>
            </a:r>
            <a:r>
              <a:rPr sz="1700" kern="0" spc="2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700" kern="0" spc="-10" dirty="0">
                <a:solidFill>
                  <a:srgbClr val="606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及时更换，确保标志有效性</a:t>
            </a:r>
            <a:endParaRPr sz="1700" dirty="0">
              <a:latin typeface="SimSun"/>
              <a:ea typeface="SimSun"/>
              <a:cs typeface="SimSun"/>
            </a:endParaRPr>
          </a:p>
        </p:txBody>
      </p:sp>
      <p:pic>
        <p:nvPicPr>
          <p:cNvPr id="620" name="picture 6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21270" y="1714502"/>
            <a:ext cx="863572" cy="863584"/>
          </a:xfrm>
          <a:prstGeom prst="rect">
            <a:avLst/>
          </a:prstGeom>
        </p:spPr>
      </p:pic>
      <p:pic>
        <p:nvPicPr>
          <p:cNvPr id="622" name="picture 6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07465" y="1714502"/>
            <a:ext cx="863572" cy="86358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picture 6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626" name="textbox 626"/>
          <p:cNvSpPr/>
          <p:nvPr/>
        </p:nvSpPr>
        <p:spPr>
          <a:xfrm>
            <a:off x="6096003" y="3092691"/>
            <a:ext cx="5212079" cy="3312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99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240" algn="l" rtl="0" eaLnBrk="0">
              <a:lnSpc>
                <a:spcPct val="98000"/>
              </a:lnSpc>
              <a:tabLst/>
            </a:pPr>
            <a:r>
              <a:rPr sz="1700" b="1" kern="0" spc="-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感谢各位的参与和聆听!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124000"/>
              </a:lnSpc>
              <a:spcBef>
                <a:spcPts val="162"/>
              </a:spcBef>
              <a:tabLst/>
            </a:pPr>
            <a:r>
              <a:rPr sz="1500" kern="0" spc="30" dirty="0">
                <a:solidFill>
                  <a:srgbClr val="8090A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希望通过本次培训，</a:t>
            </a:r>
            <a:r>
              <a:rPr sz="1500" kern="0" spc="3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大家能对</a:t>
            </a:r>
            <a:r>
              <a:rPr sz="1500" kern="0" spc="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GB</a:t>
            </a:r>
            <a:r>
              <a:rPr sz="1500" kern="0" spc="3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kern="0" spc="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sz="1500" kern="0" spc="3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3495</a:t>
            </a:r>
            <a:r>
              <a:rPr sz="1500" kern="0" spc="20" dirty="0">
                <a:solidFill>
                  <a:srgbClr val="60708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.3-2026</a:t>
            </a:r>
            <a:r>
              <a:rPr sz="1500" kern="0" spc="2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标准</a:t>
            </a:r>
            <a:r>
              <a:rPr sz="15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         </a:t>
            </a:r>
            <a:r>
              <a:rPr sz="1500" kern="0" spc="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有更深入的理解，并应用到实际工作中。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6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marL="15240" algn="l" rtl="0" eaLnBrk="0">
              <a:lnSpc>
                <a:spcPct val="97000"/>
              </a:lnSpc>
              <a:spcBef>
                <a:spcPts val="520"/>
              </a:spcBef>
              <a:tabLst/>
            </a:pPr>
            <a:r>
              <a:rPr sz="1700" b="1" kern="0" spc="-10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安全第一，预防为主。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8000"/>
              </a:lnSpc>
              <a:spcBef>
                <a:spcPts val="526"/>
              </a:spcBef>
              <a:tabLst/>
            </a:pPr>
            <a:r>
              <a:rPr sz="15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让我们共同努力，营造更安全</a:t>
            </a:r>
            <a:r>
              <a:rPr sz="15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的环境。</a:t>
            </a:r>
            <a:endParaRPr sz="15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7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8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00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96000"/>
              </a:lnSpc>
              <a:spcBef>
                <a:spcPts val="2"/>
              </a:spcBef>
              <a:tabLst/>
            </a:pPr>
            <a:r>
              <a:rPr sz="1600" b="1" kern="0" spc="-80" dirty="0">
                <a:solidFill>
                  <a:srgbClr val="FFC0B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豆</a:t>
            </a:r>
            <a:r>
              <a:rPr sz="1600" kern="0" spc="-170" dirty="0">
                <a:solidFill>
                  <a:srgbClr val="FFC0B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1600" b="1" kern="0" spc="-80" dirty="0">
                <a:solidFill>
                  <a:srgbClr val="FFC0B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巴</a:t>
            </a:r>
            <a:r>
              <a:rPr sz="1600" b="1" kern="0" spc="-80" dirty="0">
                <a:solidFill>
                  <a:srgbClr val="FFC0B0">
                    <a:alpha val="100000"/>
                  </a:srgbClr>
                </a:solidFill>
                <a:latin typeface="Arial"/>
                <a:ea typeface="Arial"/>
                <a:cs typeface="Arial"/>
              </a:rPr>
              <a:t>Al</a:t>
            </a:r>
            <a:r>
              <a:rPr sz="1600" b="1" kern="0" spc="-80" dirty="0">
                <a:solidFill>
                  <a:srgbClr val="FFC0B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生成</a:t>
            </a:r>
            <a:endParaRPr sz="1600" dirty="0">
              <a:latin typeface="SimHei"/>
              <a:ea typeface="SimHei"/>
              <a:cs typeface="SimHei"/>
            </a:endParaRPr>
          </a:p>
        </p:txBody>
      </p:sp>
      <p:sp>
        <p:nvSpPr>
          <p:cNvPr id="628" name="textbox 628"/>
          <p:cNvSpPr/>
          <p:nvPr/>
        </p:nvSpPr>
        <p:spPr>
          <a:xfrm>
            <a:off x="1352520" y="2235472"/>
            <a:ext cx="3655059" cy="2904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8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5240" algn="l" rtl="0" eaLnBrk="0">
              <a:lnSpc>
                <a:spcPct val="96000"/>
              </a:lnSpc>
              <a:tabLst/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设置场所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7000"/>
              </a:lnSpc>
              <a:spcBef>
                <a:spcPts val="4"/>
              </a:spcBef>
              <a:tabLst/>
            </a:pPr>
            <a:r>
              <a:rPr sz="15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明确覆盖范围，应设尽设，确保无死角。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5240" algn="l" rtl="0" eaLnBrk="0">
              <a:lnSpc>
                <a:spcPct val="97000"/>
              </a:lnSpc>
              <a:spcBef>
                <a:spcPts val="943"/>
              </a:spcBef>
              <a:tabLst/>
            </a:pPr>
            <a:r>
              <a:rPr sz="1700" b="1" kern="0" spc="-3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设置部位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7000"/>
              </a:lnSpc>
              <a:spcBef>
                <a:spcPts val="83"/>
              </a:spcBef>
              <a:tabLst/>
            </a:pPr>
            <a:r>
              <a:rPr sz="15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精准定位关键位置，确保功能明确有效。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5240" algn="l" rtl="0" eaLnBrk="0">
              <a:lnSpc>
                <a:spcPct val="98000"/>
              </a:lnSpc>
              <a:spcBef>
                <a:spcPts val="949"/>
              </a:spcBef>
              <a:tabLst/>
            </a:pPr>
            <a:r>
              <a:rPr sz="1700" b="1" kern="0" spc="-2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设置要求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7000"/>
              </a:lnSpc>
              <a:spcBef>
                <a:spcPts val="155"/>
              </a:spcBef>
              <a:tabLst/>
            </a:pPr>
            <a:r>
              <a:rPr sz="1400" kern="0" spc="6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规范型号、高度与角度，确保清晰可见。</a:t>
            </a:r>
            <a:endParaRPr sz="1400" dirty="0">
              <a:latin typeface="SimSun"/>
              <a:ea typeface="SimSun"/>
              <a:cs typeface="SimSun"/>
            </a:endParaRPr>
          </a:p>
          <a:p>
            <a:pPr marL="15875" algn="l" rtl="0" eaLnBrk="0">
              <a:lnSpc>
                <a:spcPct val="94000"/>
              </a:lnSpc>
              <a:spcBef>
                <a:spcPts val="1104"/>
              </a:spcBef>
              <a:tabLst/>
            </a:pP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安装排列</a:t>
            </a:r>
            <a:endParaRPr sz="1700" dirty="0">
              <a:latin typeface="SimSun"/>
              <a:ea typeface="SimSun"/>
              <a:cs typeface="SimSun"/>
            </a:endParaRPr>
          </a:p>
          <a:p>
            <a:pPr marL="12700" algn="l" rtl="0" eaLnBrk="0">
              <a:lnSpc>
                <a:spcPct val="97000"/>
              </a:lnSpc>
              <a:spcBef>
                <a:spcPts val="10"/>
              </a:spcBef>
              <a:tabLst/>
            </a:pPr>
            <a:r>
              <a:rPr sz="15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正确安装，有序排列，便于快</a:t>
            </a:r>
            <a:r>
              <a:rPr sz="1500" kern="0" spc="-5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速识别。</a:t>
            </a:r>
            <a:endParaRPr sz="1500" dirty="0">
              <a:latin typeface="SimSun"/>
              <a:ea typeface="SimSun"/>
              <a:cs typeface="SimSun"/>
            </a:endParaRPr>
          </a:p>
          <a:p>
            <a:pPr marL="15875" algn="l" rtl="0" eaLnBrk="0">
              <a:lnSpc>
                <a:spcPct val="90000"/>
              </a:lnSpc>
              <a:spcBef>
                <a:spcPts val="1108"/>
              </a:spcBef>
              <a:tabLst/>
            </a:pPr>
            <a:r>
              <a:rPr sz="1700" b="1" kern="0" spc="0" dirty="0">
                <a:solidFill>
                  <a:srgbClr val="30406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运行维</a:t>
            </a:r>
            <a:r>
              <a:rPr sz="1700" b="1" kern="0" spc="0" dirty="0">
                <a:solidFill>
                  <a:srgbClr val="304060">
                    <a:alpha val="100000"/>
                  </a:srgbClr>
                </a:solidFill>
                <a:latin typeface="FangSong"/>
                <a:ea typeface="FangSong"/>
                <a:cs typeface="FangSong"/>
              </a:rPr>
              <a:t>护</a:t>
            </a:r>
            <a:endParaRPr sz="1700" dirty="0">
              <a:latin typeface="FangSong"/>
              <a:ea typeface="FangSong"/>
              <a:cs typeface="FangSong"/>
            </a:endParaRPr>
          </a:p>
          <a:p>
            <a:pPr marL="12700" algn="l" rtl="0" eaLnBrk="0">
              <a:lnSpc>
                <a:spcPct val="97000"/>
              </a:lnSpc>
              <a:spcBef>
                <a:spcPts val="10"/>
              </a:spcBef>
              <a:tabLst/>
            </a:pPr>
            <a:r>
              <a:rPr sz="1500" kern="0" spc="-40" dirty="0">
                <a:solidFill>
                  <a:srgbClr val="60708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定期检查，及时维护，保障系统长效运行。</a:t>
            </a:r>
            <a:endParaRPr sz="1500" dirty="0">
              <a:latin typeface="SimSun"/>
              <a:ea typeface="SimSun"/>
              <a:cs typeface="SimSun"/>
            </a:endParaRPr>
          </a:p>
        </p:txBody>
      </p:sp>
      <p:sp>
        <p:nvSpPr>
          <p:cNvPr id="630" name="textbox 630"/>
          <p:cNvSpPr/>
          <p:nvPr/>
        </p:nvSpPr>
        <p:spPr>
          <a:xfrm>
            <a:off x="716686" y="513171"/>
            <a:ext cx="1936750" cy="1389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5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3000" b="1" kern="0" spc="-1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总结与致谢</a:t>
            </a:r>
            <a:endParaRPr sz="3000" dirty="0">
              <a:latin typeface="SimSun"/>
              <a:ea typeface="SimSun"/>
              <a:cs typeface="SimSun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4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25000"/>
              </a:lnSpc>
              <a:tabLst/>
            </a:pPr>
            <a:endParaRPr sz="10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119000"/>
              </a:lnSpc>
              <a:tabLst/>
            </a:pPr>
            <a:endParaRPr sz="400" dirty="0">
              <a:latin typeface="Arial"/>
              <a:ea typeface="Arial"/>
              <a:cs typeface="Arial"/>
            </a:endParaRPr>
          </a:p>
          <a:p>
            <a:pPr marL="245109" algn="l" rtl="0" eaLnBrk="0">
              <a:lnSpc>
                <a:spcPct val="97000"/>
              </a:lnSpc>
              <a:spcBef>
                <a:spcPts val="4"/>
              </a:spcBef>
              <a:tabLst/>
            </a:pPr>
            <a:r>
              <a:rPr sz="1900" b="1" kern="0" spc="-30" dirty="0">
                <a:solidFill>
                  <a:srgbClr val="F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核心要点回顾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sp>
        <p:nvSpPr>
          <p:cNvPr id="632" name="textbox 632"/>
          <p:cNvSpPr/>
          <p:nvPr/>
        </p:nvSpPr>
        <p:spPr>
          <a:xfrm>
            <a:off x="6099462" y="1601172"/>
            <a:ext cx="1226185" cy="307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2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7000"/>
              </a:lnSpc>
              <a:tabLst/>
            </a:pPr>
            <a:r>
              <a:rPr sz="1900" b="1" kern="0" spc="-30" dirty="0">
                <a:solidFill>
                  <a:srgbClr val="E0101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致谢与展望</a:t>
            </a:r>
            <a:endParaRPr sz="1900" dirty="0">
              <a:latin typeface="SimSun"/>
              <a:ea typeface="SimSun"/>
              <a:cs typeface="SimSun"/>
            </a:endParaRPr>
          </a:p>
        </p:txBody>
      </p:sp>
      <p:pic>
        <p:nvPicPr>
          <p:cNvPr id="634" name="picture 6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146830" y="2241527"/>
            <a:ext cx="526989" cy="527089"/>
          </a:xfrm>
          <a:prstGeom prst="rect">
            <a:avLst/>
          </a:prstGeom>
        </p:spPr>
      </p:pic>
      <p:pic>
        <p:nvPicPr>
          <p:cNvPr id="636" name="picture 6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52497" y="2806683"/>
            <a:ext cx="317460" cy="336560"/>
          </a:xfrm>
          <a:prstGeom prst="rect">
            <a:avLst/>
          </a:prstGeom>
        </p:spPr>
      </p:pic>
      <p:pic>
        <p:nvPicPr>
          <p:cNvPr id="638" name="picture 6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46162" y="3403605"/>
            <a:ext cx="317460" cy="311160"/>
          </a:xfrm>
          <a:prstGeom prst="rect">
            <a:avLst/>
          </a:prstGeom>
        </p:spPr>
      </p:pic>
      <p:pic>
        <p:nvPicPr>
          <p:cNvPr id="640" name="picture 6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58833" y="4603750"/>
            <a:ext cx="304790" cy="311160"/>
          </a:xfrm>
          <a:prstGeom prst="rect">
            <a:avLst/>
          </a:prstGeom>
        </p:spPr>
      </p:pic>
      <p:pic>
        <p:nvPicPr>
          <p:cNvPr id="642" name="picture 6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46162" y="4019560"/>
            <a:ext cx="311125" cy="304794"/>
          </a:xfrm>
          <a:prstGeom prst="rect">
            <a:avLst/>
          </a:prstGeom>
        </p:spPr>
      </p:pic>
      <p:pic>
        <p:nvPicPr>
          <p:cNvPr id="644" name="picture 6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52497" y="2203460"/>
            <a:ext cx="292119" cy="31746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picture 6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1518900" cy="6496050"/>
          </a:xfrm>
          <a:prstGeom prst="rect">
            <a:avLst/>
          </a:prstGeom>
        </p:spPr>
      </p:pic>
      <p:sp>
        <p:nvSpPr>
          <p:cNvPr id="648" name="textbox 648"/>
          <p:cNvSpPr/>
          <p:nvPr/>
        </p:nvSpPr>
        <p:spPr>
          <a:xfrm>
            <a:off x="4164324" y="2224273"/>
            <a:ext cx="3192779" cy="948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985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96000"/>
              </a:lnSpc>
              <a:tabLst/>
            </a:pPr>
            <a:r>
              <a:rPr sz="6300" b="1" kern="0" spc="-8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感谢聆听</a:t>
            </a:r>
            <a:endParaRPr sz="6300" dirty="0">
              <a:latin typeface="SimSun"/>
              <a:ea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2026-07-05T15:09:45Z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2026-07-05T15:10:02</vt:filetime>
  </property>
  <property fmtid="{D5CDD505-2E9C-101B-9397-08002B2CF9AE}" pid="4" name="UsrData">
    <vt:lpwstr>6a4a0334333c7d001fc8c6cawl</vt:lpwstr>
  </property>
</Properties>
</file>