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16256000" cy="9144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jpe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jpeg"/><Relationship Id="rId1" Type="http://schemas.openxmlformats.org/officeDocument/2006/relationships/image" Target="../media/image22.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9.jpeg"/><Relationship Id="rId1"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1.jpeg"/><Relationship Id="rId1"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3.jpeg"/><Relationship Id="rId1"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5.jpeg"/><Relationship Id="rId1"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7.jpeg"/><Relationship Id="rId1" Type="http://schemas.openxmlformats.org/officeDocument/2006/relationships/image" Target="../media/image36.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5.jpeg"/><Relationship Id="rId1"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7.jpeg"/><Relationship Id="rId1"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9.jpeg"/><Relationship Id="rId1"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1.jpeg"/><Relationship Id="rId1" Type="http://schemas.openxmlformats.org/officeDocument/2006/relationships/image" Target="../media/image50.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6.jpeg"/><Relationship Id="rId1" Type="http://schemas.openxmlformats.org/officeDocument/2006/relationships/image" Target="../media/image55.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8.jpeg"/><Relationship Id="rId1"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0.jpeg"/><Relationship Id="rId1" Type="http://schemas.openxmlformats.org/officeDocument/2006/relationships/image" Target="../media/image59.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2.jpeg"/><Relationship Id="rId1" Type="http://schemas.openxmlformats.org/officeDocument/2006/relationships/image" Target="../media/image61.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4.jpeg"/><Relationship Id="rId1" Type="http://schemas.openxmlformats.org/officeDocument/2006/relationships/image" Target="../media/image63.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8.jpeg"/><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image" Target="../media/image65.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0.jpeg"/><Relationship Id="rId1"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2.jpeg"/><Relationship Id="rId1"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4.jpeg"/><Relationship Id="rId1"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6.jpeg"/><Relationship Id="rId1" Type="http://schemas.openxmlformats.org/officeDocument/2006/relationships/image" Target="../media/image75.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77.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1.jpeg"/><Relationship Id="rId1" Type="http://schemas.openxmlformats.org/officeDocument/2006/relationships/image" Target="../media/image80.jpe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image" Target="../media/image82.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6.jpeg"/><Relationship Id="rId1" Type="http://schemas.openxmlformats.org/officeDocument/2006/relationships/image" Target="../media/image85.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8.jpeg"/><Relationship Id="rId1" Type="http://schemas.openxmlformats.org/officeDocument/2006/relationships/image" Target="../media/image8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0.jpeg"/><Relationship Id="rId1" Type="http://schemas.openxmlformats.org/officeDocument/2006/relationships/image" Target="../media/image89.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2.jpeg"/><Relationship Id="rId1" Type="http://schemas.openxmlformats.org/officeDocument/2006/relationships/image" Target="../media/image91.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4.jpeg"/><Relationship Id="rId1" Type="http://schemas.openxmlformats.org/officeDocument/2006/relationships/image" Target="../media/image93.jpeg"/></Relationships>
</file>

<file path=ppt/slides/_rels/slide4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8.jpeg"/><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image" Target="../media/image95.jpeg"/></Relationships>
</file>

<file path=ppt/slides/_rels/slide42.xml.rels><?xml version="1.0" encoding="UTF-8" standalone="yes"?>
<Relationships xmlns="http://schemas.openxmlformats.org/package/2006/relationships"><Relationship Id="rId9" Type="http://schemas.openxmlformats.org/officeDocument/2006/relationships/image" Target="../media/image107.png"/><Relationship Id="rId8" Type="http://schemas.openxmlformats.org/officeDocument/2006/relationships/image" Target="../media/image106.jpeg"/><Relationship Id="rId7" Type="http://schemas.openxmlformats.org/officeDocument/2006/relationships/image" Target="../media/image105.jpeg"/><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png"/><Relationship Id="rId3" Type="http://schemas.openxmlformats.org/officeDocument/2006/relationships/image" Target="../media/image101.jpeg"/><Relationship Id="rId2" Type="http://schemas.openxmlformats.org/officeDocument/2006/relationships/image" Target="../media/image100.png"/><Relationship Id="rId13" Type="http://schemas.openxmlformats.org/officeDocument/2006/relationships/slideLayout" Target="../slideLayouts/slideLayout1.xml"/><Relationship Id="rId12" Type="http://schemas.openxmlformats.org/officeDocument/2006/relationships/image" Target="../media/image110.jpeg"/><Relationship Id="rId11" Type="http://schemas.openxmlformats.org/officeDocument/2006/relationships/image" Target="../media/image109.jpeg"/><Relationship Id="rId10" Type="http://schemas.openxmlformats.org/officeDocument/2006/relationships/image" Target="../media/image108.png"/><Relationship Id="rId1" Type="http://schemas.openxmlformats.org/officeDocument/2006/relationships/image" Target="../media/image99.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2.jpeg"/><Relationship Id="rId1" Type="http://schemas.openxmlformats.org/officeDocument/2006/relationships/image" Target="../media/image11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4.jpeg"/><Relationship Id="rId1" Type="http://schemas.openxmlformats.org/officeDocument/2006/relationships/image" Target="../media/image113.pn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image" Target="../media/image115.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8.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9.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0.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1.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2.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3.jpeg"/></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image" Target="../media/image124.jpeg"/></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image" Target="../media/image127.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0.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1.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2.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4.jpeg"/><Relationship Id="rId1" Type="http://schemas.openxmlformats.org/officeDocument/2006/relationships/image" Target="../media/image133.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6.jpeg"/><Relationship Id="rId1" Type="http://schemas.openxmlformats.org/officeDocument/2006/relationships/image" Target="../media/image135.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8.jpeg"/><Relationship Id="rId1" Type="http://schemas.openxmlformats.org/officeDocument/2006/relationships/image" Target="../media/image137.jpe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rot="21600000">
            <a:off x="0" y="0"/>
            <a:ext cx="16249660" cy="9144000"/>
          </a:xfrm>
          <a:prstGeom prst="rect">
            <a:avLst/>
          </a:prstGeom>
        </p:spPr>
      </p:pic>
      <p:sp>
        <p:nvSpPr>
          <p:cNvPr id="4" name="textbox 4"/>
          <p:cNvSpPr/>
          <p:nvPr/>
        </p:nvSpPr>
        <p:spPr>
          <a:xfrm>
            <a:off x="1670121" y="1280591"/>
            <a:ext cx="12921615" cy="322072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3472815" algn="l" rtl="0" eaLnBrk="0">
              <a:lnSpc>
                <a:spcPct val="98000"/>
              </a:lnSpc>
            </a:pP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2026</a:t>
            </a:r>
            <a:r>
              <a:rPr lang="en-US" sz="2800" kern="0" spc="-7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年</a:t>
            </a:r>
            <a:r>
              <a:rPr lang="en-US" sz="2800" kern="0" spc="-7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5</a:t>
            </a:r>
            <a:r>
              <a:rPr lang="en-US" sz="2800" kern="0" spc="-7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月</a:t>
            </a:r>
            <a:r>
              <a:rPr lang="en-US" sz="2800" kern="0" spc="-7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1</a:t>
            </a:r>
            <a:r>
              <a:rPr lang="en-US" sz="2800" kern="0" spc="-7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日</a:t>
            </a:r>
            <a:r>
              <a:rPr sz="2800" kern="0" spc="66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起</a:t>
            </a:r>
            <a:r>
              <a:rPr sz="2800" kern="0" spc="72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正</a:t>
            </a:r>
            <a:r>
              <a:rPr sz="2800" kern="0" spc="70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式</a:t>
            </a:r>
            <a:r>
              <a:rPr sz="2800" kern="0" spc="73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实</a:t>
            </a:r>
            <a:r>
              <a:rPr sz="2800" kern="0" spc="650" dirty="0">
                <a:solidFill>
                  <a:srgbClr val="FF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FF0000">
                    <a:alpha val="100000"/>
                  </a:srgbClr>
                </a:solidFill>
                <a:latin typeface="黑体" panose="02010609060101010101" charset="-122"/>
                <a:ea typeface="黑体" panose="02010609060101010101" charset="-122"/>
                <a:cs typeface="黑体" panose="02010609060101010101" charset="-122"/>
              </a:rPr>
              <a:t>施</a:t>
            </a:r>
            <a:endParaRPr sz="2800" dirty="0">
              <a:latin typeface="黑体" panose="02010609060101010101" charset="-122"/>
              <a:ea typeface="黑体" panose="02010609060101010101" charset="-122"/>
              <a:cs typeface="黑体" panose="02010609060101010101" charset="-122"/>
            </a:endParaRPr>
          </a:p>
          <a:p>
            <a:pPr algn="l" rtl="0" eaLnBrk="0">
              <a:lnSpc>
                <a:spcPct val="140000"/>
              </a:lnSpc>
            </a:pPr>
            <a:endParaRPr sz="1000" dirty="0">
              <a:latin typeface="Arial" panose="020B0604020202020204"/>
              <a:ea typeface="Arial" panose="020B0604020202020204"/>
              <a:cs typeface="Arial" panose="020B0604020202020204"/>
            </a:endParaRPr>
          </a:p>
          <a:p>
            <a:pPr algn="l" rtl="0" eaLnBrk="0">
              <a:lnSpc>
                <a:spcPct val="141000"/>
              </a:lnSpc>
            </a:pPr>
            <a:endParaRPr sz="1000" dirty="0">
              <a:latin typeface="Arial" panose="020B0604020202020204"/>
              <a:ea typeface="Arial" panose="020B0604020202020204"/>
              <a:cs typeface="Arial" panose="020B0604020202020204"/>
            </a:endParaRPr>
          </a:p>
          <a:p>
            <a:pPr marL="12700" algn="ctr" rtl="0" eaLnBrk="0">
              <a:lnSpc>
                <a:spcPct val="96000"/>
              </a:lnSpc>
              <a:spcBef>
                <a:spcPts val="2165"/>
              </a:spcBef>
            </a:pPr>
            <a:r>
              <a:rPr sz="4400" b="1" kern="0" spc="-30" dirty="0">
                <a:solidFill>
                  <a:srgbClr val="2060C0">
                    <a:alpha val="100000"/>
                  </a:srgbClr>
                </a:solidFill>
                <a:latin typeface="Arial" panose="020B0604020202020204"/>
                <a:ea typeface="Arial" panose="020B0604020202020204"/>
                <a:cs typeface="Arial" panose="020B0604020202020204"/>
              </a:rPr>
              <a:t>GB</a:t>
            </a:r>
            <a:r>
              <a:rPr sz="4400" b="1" kern="0" spc="360" dirty="0">
                <a:solidFill>
                  <a:srgbClr val="2060C0">
                    <a:alpha val="100000"/>
                  </a:srgbClr>
                </a:solidFill>
                <a:latin typeface="Arial" panose="020B0604020202020204"/>
                <a:ea typeface="Arial" panose="020B0604020202020204"/>
                <a:cs typeface="Arial" panose="020B0604020202020204"/>
              </a:rPr>
              <a:t> </a:t>
            </a:r>
            <a:r>
              <a:rPr sz="4400" b="1" kern="0" spc="-30" dirty="0">
                <a:solidFill>
                  <a:srgbClr val="2060C0">
                    <a:alpha val="100000"/>
                  </a:srgbClr>
                </a:solidFill>
                <a:latin typeface="Arial" panose="020B0604020202020204"/>
                <a:ea typeface="Arial" panose="020B0604020202020204"/>
                <a:cs typeface="Arial" panose="020B0604020202020204"/>
              </a:rPr>
              <a:t>46768-2025</a:t>
            </a:r>
            <a:r>
              <a:rPr sz="4800" b="1" kern="0" spc="-30" dirty="0">
                <a:solidFill>
                  <a:srgbClr val="1060E0">
                    <a:alpha val="100000"/>
                  </a:srgbClr>
                </a:solidFill>
                <a:latin typeface="黑体" panose="02010609060101010101" charset="-122"/>
                <a:ea typeface="黑体" panose="02010609060101010101" charset="-122"/>
                <a:cs typeface="黑体" panose="02010609060101010101" charset="-122"/>
              </a:rPr>
              <a:t>《有限空间作</a:t>
            </a:r>
            <a:r>
              <a:rPr sz="4800" b="1" kern="0" spc="40" dirty="0">
                <a:solidFill>
                  <a:srgbClr val="2060E0">
                    <a:alpha val="100000"/>
                  </a:srgbClr>
                </a:solidFill>
                <a:latin typeface="黑体" panose="02010609060101010101" charset="-122"/>
                <a:ea typeface="黑体" panose="02010609060101010101" charset="-122"/>
                <a:cs typeface="黑体" panose="02010609060101010101" charset="-122"/>
              </a:rPr>
              <a:t>业安全技术规范》</a:t>
            </a:r>
            <a:r>
              <a:rPr lang="en-US" sz="4800" b="1" kern="0" spc="40" dirty="0">
                <a:solidFill>
                  <a:srgbClr val="2060E0">
                    <a:alpha val="100000"/>
                  </a:srgbClr>
                </a:solidFill>
                <a:latin typeface="黑体" panose="02010609060101010101" charset="-122"/>
                <a:ea typeface="黑体" panose="02010609060101010101" charset="-122"/>
                <a:cs typeface="黑体" panose="02010609060101010101" charset="-122"/>
              </a:rPr>
              <a:t>     ———— </a:t>
            </a:r>
            <a:r>
              <a:rPr sz="6000" b="1" kern="0" spc="40" dirty="0">
                <a:solidFill>
                  <a:srgbClr val="FF0000">
                    <a:alpha val="100000"/>
                  </a:srgbClr>
                </a:solidFill>
                <a:latin typeface="黑体" panose="02010609060101010101" charset="-122"/>
                <a:ea typeface="黑体" panose="02010609060101010101" charset="-122"/>
                <a:cs typeface="黑体" panose="02010609060101010101" charset="-122"/>
              </a:rPr>
              <a:t>解</a:t>
            </a:r>
            <a:r>
              <a:rPr lang="en-US" sz="6000" b="1" kern="0" spc="40" dirty="0">
                <a:solidFill>
                  <a:srgbClr val="FF0000">
                    <a:alpha val="100000"/>
                  </a:srgbClr>
                </a:solidFill>
                <a:latin typeface="黑体" panose="02010609060101010101" charset="-122"/>
                <a:ea typeface="黑体" panose="02010609060101010101" charset="-122"/>
                <a:cs typeface="黑体" panose="02010609060101010101" charset="-122"/>
              </a:rPr>
              <a:t> </a:t>
            </a:r>
            <a:r>
              <a:rPr sz="6000" b="1" kern="0" spc="40" dirty="0">
                <a:solidFill>
                  <a:srgbClr val="FF0000">
                    <a:alpha val="100000"/>
                  </a:srgbClr>
                </a:solidFill>
                <a:latin typeface="黑体" panose="02010609060101010101" charset="-122"/>
                <a:ea typeface="黑体" panose="02010609060101010101" charset="-122"/>
                <a:cs typeface="黑体" panose="02010609060101010101" charset="-122"/>
              </a:rPr>
              <a:t>读</a:t>
            </a:r>
            <a:endParaRPr sz="6000" b="1" kern="0" spc="40" dirty="0">
              <a:solidFill>
                <a:srgbClr val="FF0000">
                  <a:alpha val="100000"/>
                </a:srgbClr>
              </a:solidFill>
              <a:latin typeface="黑体" panose="02010609060101010101" charset="-122"/>
              <a:ea typeface="黑体" panose="02010609060101010101" charset="-122"/>
              <a:cs typeface="黑体" panose="02010609060101010101" charset="-122"/>
            </a:endParaRPr>
          </a:p>
        </p:txBody>
      </p:sp>
      <p:sp>
        <p:nvSpPr>
          <p:cNvPr id="6" name="textbox 6"/>
          <p:cNvSpPr/>
          <p:nvPr/>
        </p:nvSpPr>
        <p:spPr>
          <a:xfrm>
            <a:off x="6221095" y="5339715"/>
            <a:ext cx="3717290" cy="527050"/>
          </a:xfrm>
          <a:prstGeom prst="rect">
            <a:avLst/>
          </a:prstGeom>
          <a:solidFill>
            <a:srgbClr val="0D53FD">
              <a:alpha val="100000"/>
            </a:srgbClr>
          </a:solidFill>
          <a:ln w="0" cap="flat">
            <a:noFill/>
            <a:prstDash val="solid"/>
            <a:miter lim="0"/>
          </a:ln>
        </p:spPr>
        <p:txBody>
          <a:bodyPr vert="horz" wrap="square" lIns="0" tIns="0" rIns="0" bIns="0"/>
          <a:lstStyle/>
          <a:p>
            <a:pPr algn="l" rtl="0" eaLnBrk="0">
              <a:lnSpc>
                <a:spcPct val="100000"/>
              </a:lnSpc>
            </a:pPr>
            <a:r>
              <a:rPr lang="en-US" sz="3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3200" kern="0" spc="-10" dirty="0">
                <a:solidFill>
                  <a:srgbClr val="FFFFFF">
                    <a:alpha val="100000"/>
                  </a:srgbClr>
                </a:solidFill>
                <a:latin typeface="微软雅黑" panose="020B0503020204020204" charset="-122"/>
                <a:ea typeface="微软雅黑" panose="020B0503020204020204" charset="-122"/>
                <a:cs typeface="宋体" panose="02010600030101010101" pitchFamily="2" charset="-122"/>
              </a:rPr>
              <a:t>安全要从点滴做起</a:t>
            </a:r>
            <a:r>
              <a:rPr lang="en-US" sz="3200" kern="0" spc="-10" dirty="0">
                <a:solidFill>
                  <a:srgbClr val="FFFFFF">
                    <a:alpha val="100000"/>
                  </a:srgbClr>
                </a:solidFill>
                <a:latin typeface="微软雅黑" panose="020B0503020204020204" charset="-122"/>
                <a:ea typeface="微软雅黑" panose="020B0503020204020204" charset="-122"/>
                <a:cs typeface="宋体" panose="02010600030101010101" pitchFamily="2" charset="-122"/>
              </a:rPr>
              <a:t> </a:t>
            </a:r>
            <a:r>
              <a:rPr lang="en-US" sz="3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endParaRPr lang="en-US" sz="3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p:cNvPicPr>
            <a:picLocks noChangeAspect="1"/>
          </p:cNvPicPr>
          <p:nvPr/>
        </p:nvPicPr>
        <p:blipFill>
          <a:blip r:embed="rId1"/>
          <a:stretch>
            <a:fillRect/>
          </a:stretch>
        </p:blipFill>
        <p:spPr>
          <a:xfrm rot="21600000">
            <a:off x="0" y="0"/>
            <a:ext cx="16256000" cy="9144000"/>
          </a:xfrm>
          <a:prstGeom prst="rect">
            <a:avLst/>
          </a:prstGeom>
        </p:spPr>
      </p:pic>
      <p:sp>
        <p:nvSpPr>
          <p:cNvPr id="10" name="textbox 10"/>
          <p:cNvSpPr/>
          <p:nvPr/>
        </p:nvSpPr>
        <p:spPr>
          <a:xfrm>
            <a:off x="9653721" y="1775868"/>
            <a:ext cx="5245100" cy="4262120"/>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431165" algn="l" rtl="0" eaLnBrk="0">
              <a:lnSpc>
                <a:spcPct val="96000"/>
              </a:lnSpc>
              <a:spcBef>
                <a:spcPts val="0"/>
              </a:spcBef>
            </a:pPr>
            <a:r>
              <a:rPr sz="4000" b="1" kern="0" spc="120" dirty="0">
                <a:solidFill>
                  <a:schemeClr val="tx1">
                    <a:alpha val="100000"/>
                  </a:schemeClr>
                </a:solidFill>
                <a:latin typeface="黑体" panose="02010609060101010101" charset="-122"/>
                <a:ea typeface="黑体" panose="02010609060101010101" charset="-122"/>
                <a:cs typeface="黑体" panose="02010609060101010101" charset="-122"/>
              </a:rPr>
              <a:t>制定背景及意义</a:t>
            </a:r>
            <a:endParaRPr sz="44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marL="12700" algn="l" rtl="0" eaLnBrk="0">
              <a:lnSpc>
                <a:spcPct val="97000"/>
              </a:lnSpc>
              <a:spcBef>
                <a:spcPts val="1325"/>
              </a:spcBef>
            </a:pPr>
            <a:r>
              <a:rPr sz="4000" b="1" kern="0" spc="130" dirty="0">
                <a:solidFill>
                  <a:schemeClr val="tx1">
                    <a:alpha val="100000"/>
                  </a:schemeClr>
                </a:solidFill>
                <a:latin typeface="黑体" panose="02010609060101010101" charset="-122"/>
                <a:ea typeface="黑体" panose="02010609060101010101" charset="-122"/>
                <a:cs typeface="黑体" panose="02010609060101010101" charset="-122"/>
              </a:rPr>
              <a:t>标准框架和主要内容</a:t>
            </a:r>
            <a:endParaRPr sz="44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0000"/>
              </a:lnSpc>
            </a:pPr>
            <a:endParaRPr sz="1100" dirty="0">
              <a:latin typeface="Arial" panose="020B0604020202020204"/>
              <a:ea typeface="Arial" panose="020B0604020202020204"/>
              <a:cs typeface="Arial" panose="020B0604020202020204"/>
            </a:endParaRPr>
          </a:p>
          <a:p>
            <a:pPr marL="31115" algn="l" rtl="0" eaLnBrk="0">
              <a:lnSpc>
                <a:spcPct val="97000"/>
              </a:lnSpc>
              <a:spcBef>
                <a:spcPts val="5"/>
              </a:spcBef>
            </a:pPr>
            <a:r>
              <a:rPr sz="4000" b="1" kern="0" spc="120" dirty="0">
                <a:solidFill>
                  <a:schemeClr val="tx1">
                    <a:alpha val="100000"/>
                  </a:schemeClr>
                </a:solidFill>
                <a:latin typeface="黑体" panose="02010609060101010101" charset="-122"/>
                <a:ea typeface="黑体" panose="02010609060101010101" charset="-122"/>
                <a:cs typeface="黑体" panose="02010609060101010101" charset="-122"/>
              </a:rPr>
              <a:t>典型事故案例及分析</a:t>
            </a:r>
            <a:endParaRPr sz="4000" b="1" kern="0" spc="120" dirty="0">
              <a:solidFill>
                <a:schemeClr val="tx1">
                  <a:alpha val="100000"/>
                </a:schemeClr>
              </a:solidFill>
              <a:latin typeface="黑体" panose="02010609060101010101" charset="-122"/>
              <a:ea typeface="黑体" panose="02010609060101010101" charset="-122"/>
              <a:cs typeface="黑体" panose="02010609060101010101" charset="-122"/>
            </a:endParaRPr>
          </a:p>
        </p:txBody>
      </p:sp>
      <p:pic>
        <p:nvPicPr>
          <p:cNvPr id="12" name="picture 12"/>
          <p:cNvPicPr>
            <a:picLocks noChangeAspect="1"/>
          </p:cNvPicPr>
          <p:nvPr/>
        </p:nvPicPr>
        <p:blipFill>
          <a:blip r:embed="rId2"/>
          <a:stretch>
            <a:fillRect/>
          </a:stretch>
        </p:blipFill>
        <p:spPr>
          <a:xfrm rot="21600000">
            <a:off x="12382519" y="6756410"/>
            <a:ext cx="3841780" cy="1841510"/>
          </a:xfrm>
          <a:prstGeom prst="rect">
            <a:avLst/>
          </a:prstGeom>
        </p:spPr>
      </p:pic>
      <p:sp>
        <p:nvSpPr>
          <p:cNvPr id="14" name="textbox 14"/>
          <p:cNvSpPr/>
          <p:nvPr/>
        </p:nvSpPr>
        <p:spPr>
          <a:xfrm>
            <a:off x="1183683" y="1941329"/>
            <a:ext cx="3274059" cy="1881504"/>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95000"/>
              </a:lnSpc>
            </a:pPr>
            <a:r>
              <a:rPr sz="1400" b="1"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a:t>
            </a:r>
            <a:r>
              <a:rPr sz="1400" kern="0" spc="4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华</a:t>
            </a:r>
            <a:r>
              <a:rPr sz="1400" kern="0" spc="4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人</a:t>
            </a:r>
            <a:r>
              <a:rPr sz="1400" kern="0" spc="5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民</a:t>
            </a:r>
            <a:r>
              <a:rPr sz="1400" kern="0" spc="3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共</a:t>
            </a:r>
            <a:r>
              <a:rPr sz="1400" kern="0" spc="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和</a:t>
            </a:r>
            <a:r>
              <a:rPr sz="1400" kern="0" spc="5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a:t>
            </a:r>
            <a:r>
              <a:rPr sz="1400" kern="0" spc="5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a:t>
            </a:r>
            <a:r>
              <a:rPr sz="1400" kern="0" spc="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家</a:t>
            </a:r>
            <a:r>
              <a:rPr sz="1400" kern="0" spc="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标</a:t>
            </a:r>
            <a:r>
              <a:rPr sz="1400" kern="0" spc="4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b="1"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准</a:t>
            </a:r>
            <a:endParaRPr sz="1400" dirty="0">
              <a:latin typeface="宋体" panose="02010600030101010101" pitchFamily="2" charset="-122"/>
              <a:ea typeface="宋体" panose="02010600030101010101" pitchFamily="2" charset="-122"/>
              <a:cs typeface="宋体" panose="02010600030101010101" pitchFamily="2" charset="-122"/>
            </a:endParaRPr>
          </a:p>
          <a:p>
            <a:pPr marL="2466975" algn="l" rtl="0" eaLnBrk="0">
              <a:lnSpc>
                <a:spcPct val="77000"/>
              </a:lnSpc>
              <a:spcBef>
                <a:spcPts val="1410"/>
              </a:spcBef>
            </a:pPr>
            <a:r>
              <a:rPr sz="800" kern="0" spc="-10" dirty="0">
                <a:solidFill>
                  <a:srgbClr val="000000">
                    <a:alpha val="100000"/>
                  </a:srgbClr>
                </a:solidFill>
                <a:latin typeface="Times New Roman" panose="02020603050405020304"/>
                <a:ea typeface="Times New Roman" panose="02020603050405020304"/>
                <a:cs typeface="Times New Roman" panose="02020603050405020304"/>
              </a:rPr>
              <a:t>GB 46768—</a:t>
            </a:r>
            <a:r>
              <a:rPr sz="800" kern="0" spc="-20" dirty="0">
                <a:solidFill>
                  <a:srgbClr val="000000">
                    <a:alpha val="100000"/>
                  </a:srgbClr>
                </a:solidFill>
                <a:latin typeface="Times New Roman" panose="02020603050405020304"/>
                <a:ea typeface="Times New Roman" panose="02020603050405020304"/>
                <a:cs typeface="Times New Roman" panose="02020603050405020304"/>
              </a:rPr>
              <a:t>2025</a:t>
            </a:r>
            <a:endParaRPr sz="800" dirty="0">
              <a:latin typeface="Times New Roman" panose="02020603050405020304"/>
              <a:ea typeface="Times New Roman" panose="02020603050405020304"/>
              <a:cs typeface="Times New Roman" panose="020206030504050203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marL="532765" algn="l" rtl="0" eaLnBrk="0">
              <a:lnSpc>
                <a:spcPct val="85000"/>
              </a:lnSpc>
              <a:spcBef>
                <a:spcPts val="430"/>
              </a:spcBef>
            </a:pPr>
            <a:r>
              <a:rPr sz="1400" b="1" kern="0" spc="4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有限空间作业安全技术规范</a:t>
            </a:r>
            <a:endParaRPr sz="1400" dirty="0">
              <a:latin typeface="黑体" panose="02010609060101010101" charset="-122"/>
              <a:ea typeface="黑体" panose="02010609060101010101" charset="-122"/>
              <a:cs typeface="黑体" panose="02010609060101010101" charset="-122"/>
            </a:endParaRPr>
          </a:p>
          <a:p>
            <a:pPr marL="511810" algn="l" rtl="0" eaLnBrk="0">
              <a:lnSpc>
                <a:spcPts val="2195"/>
              </a:lnSpc>
            </a:pPr>
            <a:r>
              <a:rPr sz="800" b="1" kern="0" spc="-20" dirty="0">
                <a:solidFill>
                  <a:srgbClr val="000000">
                    <a:alpha val="100000"/>
                  </a:srgbClr>
                </a:solidFill>
                <a:latin typeface="Times New Roman" panose="02020603050405020304"/>
                <a:ea typeface="Times New Roman" panose="02020603050405020304"/>
                <a:cs typeface="Times New Roman" panose="02020603050405020304"/>
              </a:rPr>
              <a:t>Technlcal speellicatioo of nork safet</a:t>
            </a:r>
            <a:r>
              <a:rPr sz="800" b="1" kern="0" spc="-30" dirty="0">
                <a:solidFill>
                  <a:srgbClr val="000000">
                    <a:alpha val="100000"/>
                  </a:srgbClr>
                </a:solidFill>
                <a:latin typeface="Times New Roman" panose="02020603050405020304"/>
                <a:ea typeface="Times New Roman" panose="02020603050405020304"/>
                <a:cs typeface="Times New Roman" panose="02020603050405020304"/>
              </a:rPr>
              <a:t>y in confloud spoces</a:t>
            </a:r>
            <a:endParaRPr sz="800" dirty="0">
              <a:latin typeface="Times New Roman" panose="02020603050405020304"/>
              <a:ea typeface="Times New Roman" panose="02020603050405020304"/>
              <a:cs typeface="Times New Roman" panose="02020603050405020304"/>
            </a:endParaRPr>
          </a:p>
        </p:txBody>
      </p:sp>
      <p:sp>
        <p:nvSpPr>
          <p:cNvPr id="16" name="textbox 16"/>
          <p:cNvSpPr/>
          <p:nvPr/>
        </p:nvSpPr>
        <p:spPr>
          <a:xfrm>
            <a:off x="4919133" y="2438961"/>
            <a:ext cx="1228725" cy="2740025"/>
          </a:xfrm>
          <a:prstGeom prst="rect">
            <a:avLst/>
          </a:prstGeom>
          <a:noFill/>
          <a:ln w="0" cap="flat">
            <a:noFill/>
            <a:prstDash val="solid"/>
            <a:miter lim="0"/>
          </a:ln>
        </p:spPr>
        <p:txBody>
          <a:bodyPr vert="eaVert" wrap="square" lIns="0" tIns="0" rIns="0" bIns="0"/>
          <a:lstStyle/>
          <a:p>
            <a:pPr algn="l" rtl="0" eaLnBrk="0">
              <a:lnSpc>
                <a:spcPct val="97000"/>
              </a:lnSpc>
            </a:pPr>
            <a:endParaRPr sz="100" dirty="0">
              <a:latin typeface="Arial" panose="020B0604020202020204"/>
              <a:ea typeface="Arial" panose="020B0604020202020204"/>
              <a:cs typeface="Arial" panose="020B0604020202020204"/>
            </a:endParaRPr>
          </a:p>
          <a:p>
            <a:pPr marL="12700" algn="l" rtl="0" eaLnBrk="0">
              <a:lnSpc>
                <a:spcPct val="87000"/>
              </a:lnSpc>
            </a:pPr>
            <a:r>
              <a:rPr sz="8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目</a:t>
            </a:r>
            <a:r>
              <a:rPr sz="8900" kern="0" spc="-8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录</a:t>
            </a:r>
            <a:endParaRPr sz="8900" dirty="0">
              <a:latin typeface="宋体" panose="02010600030101010101" pitchFamily="2" charset="-122"/>
              <a:ea typeface="宋体" panose="02010600030101010101" pitchFamily="2" charset="-122"/>
              <a:cs typeface="宋体" panose="02010600030101010101" pitchFamily="2" charset="-122"/>
            </a:endParaRPr>
          </a:p>
        </p:txBody>
      </p:sp>
      <p:grpSp>
        <p:nvGrpSpPr>
          <p:cNvPr id="2" name="group 2"/>
          <p:cNvGrpSpPr/>
          <p:nvPr/>
        </p:nvGrpSpPr>
        <p:grpSpPr>
          <a:xfrm rot="21600000">
            <a:off x="6470700" y="1593891"/>
            <a:ext cx="2165298" cy="838139"/>
            <a:chOff x="0" y="0"/>
            <a:chExt cx="2165298" cy="838139"/>
          </a:xfrm>
        </p:grpSpPr>
        <p:pic>
          <p:nvPicPr>
            <p:cNvPr id="18" name="picture 18"/>
            <p:cNvPicPr>
              <a:picLocks noChangeAspect="1"/>
            </p:cNvPicPr>
            <p:nvPr/>
          </p:nvPicPr>
          <p:blipFill>
            <a:blip r:embed="rId3"/>
            <a:stretch>
              <a:fillRect/>
            </a:stretch>
          </p:blipFill>
          <p:spPr>
            <a:xfrm rot="21600000">
              <a:off x="0" y="0"/>
              <a:ext cx="2165298" cy="838139"/>
            </a:xfrm>
            <a:prstGeom prst="rect">
              <a:avLst/>
            </a:prstGeom>
          </p:spPr>
        </p:pic>
        <p:sp>
          <p:nvSpPr>
            <p:cNvPr id="20" name="textbox 20"/>
            <p:cNvSpPr/>
            <p:nvPr/>
          </p:nvSpPr>
          <p:spPr>
            <a:xfrm>
              <a:off x="-12700" y="-12700"/>
              <a:ext cx="2190750" cy="929005"/>
            </a:xfrm>
            <a:prstGeom prst="rect">
              <a:avLst/>
            </a:prstGeom>
            <a:noFill/>
            <a:ln w="0" cap="flat">
              <a:noFill/>
              <a:prstDash val="solid"/>
              <a:miter lim="0"/>
            </a:ln>
          </p:spPr>
          <p:txBody>
            <a:bodyPr vert="horz" wrap="square" lIns="0" tIns="0" rIns="0" bIns="0"/>
            <a:lstStyle/>
            <a:p>
              <a:pPr algn="l" rtl="0" eaLnBrk="0">
                <a:lnSpc>
                  <a:spcPct val="194000"/>
                </a:lnSpc>
              </a:pPr>
              <a:endParaRPr sz="1000" dirty="0">
                <a:latin typeface="Arial" panose="020B0604020202020204"/>
                <a:ea typeface="Arial" panose="020B0604020202020204"/>
                <a:cs typeface="Arial" panose="020B0604020202020204"/>
              </a:endParaRPr>
            </a:p>
            <a:p>
              <a:pPr marL="107950" algn="l" rtl="0" eaLnBrk="0">
                <a:lnSpc>
                  <a:spcPct val="97000"/>
                </a:lnSpc>
                <a:spcBef>
                  <a:spcPts val="5"/>
                </a:spcBef>
              </a:pPr>
              <a:r>
                <a:rPr sz="3800" b="1" kern="0" spc="-40" dirty="0">
                  <a:solidFill>
                    <a:srgbClr val="FFFFFF">
                      <a:alpha val="100000"/>
                    </a:srgbClr>
                  </a:solidFill>
                  <a:latin typeface="黑体" panose="02010609060101010101" charset="-122"/>
                  <a:ea typeface="黑体" panose="02010609060101010101" charset="-122"/>
                  <a:cs typeface="黑体" panose="02010609060101010101" charset="-122"/>
                </a:rPr>
                <a:t>第一部分</a:t>
              </a:r>
              <a:endParaRPr sz="3800" dirty="0">
                <a:latin typeface="黑体" panose="02010609060101010101" charset="-122"/>
                <a:ea typeface="黑体" panose="02010609060101010101" charset="-122"/>
                <a:cs typeface="黑体" panose="02010609060101010101" charset="-122"/>
              </a:endParaRPr>
            </a:p>
          </p:txBody>
        </p:sp>
      </p:grpSp>
      <p:grpSp>
        <p:nvGrpSpPr>
          <p:cNvPr id="4" name="group 4"/>
          <p:cNvGrpSpPr/>
          <p:nvPr/>
        </p:nvGrpSpPr>
        <p:grpSpPr>
          <a:xfrm rot="21600000">
            <a:off x="6470700" y="5206959"/>
            <a:ext cx="2165298" cy="825520"/>
            <a:chOff x="0" y="0"/>
            <a:chExt cx="2165298" cy="825520"/>
          </a:xfrm>
        </p:grpSpPr>
        <p:pic>
          <p:nvPicPr>
            <p:cNvPr id="22" name="picture 22"/>
            <p:cNvPicPr>
              <a:picLocks noChangeAspect="1"/>
            </p:cNvPicPr>
            <p:nvPr/>
          </p:nvPicPr>
          <p:blipFill>
            <a:blip r:embed="rId4"/>
            <a:stretch>
              <a:fillRect/>
            </a:stretch>
          </p:blipFill>
          <p:spPr>
            <a:xfrm rot="21600000">
              <a:off x="0" y="0"/>
              <a:ext cx="2165298" cy="825520"/>
            </a:xfrm>
            <a:prstGeom prst="rect">
              <a:avLst/>
            </a:prstGeom>
          </p:spPr>
        </p:pic>
        <p:sp>
          <p:nvSpPr>
            <p:cNvPr id="24" name="textbox 24"/>
            <p:cNvSpPr/>
            <p:nvPr/>
          </p:nvSpPr>
          <p:spPr>
            <a:xfrm>
              <a:off x="-12700" y="-12700"/>
              <a:ext cx="2190750" cy="916305"/>
            </a:xfrm>
            <a:prstGeom prst="rect">
              <a:avLst/>
            </a:prstGeom>
            <a:noFill/>
            <a:ln w="0" cap="flat">
              <a:noFill/>
              <a:prstDash val="solid"/>
              <a:miter lim="0"/>
            </a:ln>
          </p:spPr>
          <p:txBody>
            <a:bodyPr vert="horz" wrap="square" lIns="0" tIns="0" rIns="0" bIns="0"/>
            <a:lstStyle/>
            <a:p>
              <a:pPr algn="l" rtl="0" eaLnBrk="0">
                <a:lnSpc>
                  <a:spcPct val="181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107950" algn="l" rtl="0" eaLnBrk="0">
                <a:lnSpc>
                  <a:spcPct val="97000"/>
                </a:lnSpc>
              </a:pPr>
              <a:r>
                <a:rPr sz="3800" b="1" kern="0" spc="-40" dirty="0">
                  <a:solidFill>
                    <a:srgbClr val="FFFFFF">
                      <a:alpha val="100000"/>
                    </a:srgbClr>
                  </a:solidFill>
                  <a:latin typeface="黑体" panose="02010609060101010101" charset="-122"/>
                  <a:ea typeface="黑体" panose="02010609060101010101" charset="-122"/>
                  <a:cs typeface="黑体" panose="02010609060101010101" charset="-122"/>
                </a:rPr>
                <a:t>第三部分</a:t>
              </a:r>
              <a:endParaRPr sz="3800" dirty="0">
                <a:latin typeface="黑体" panose="02010609060101010101" charset="-122"/>
                <a:ea typeface="黑体" panose="02010609060101010101" charset="-122"/>
                <a:cs typeface="黑体" panose="02010609060101010101" charset="-122"/>
              </a:endParaRPr>
            </a:p>
          </p:txBody>
        </p:sp>
      </p:grpSp>
      <p:grpSp>
        <p:nvGrpSpPr>
          <p:cNvPr id="6" name="group 6"/>
          <p:cNvGrpSpPr/>
          <p:nvPr/>
        </p:nvGrpSpPr>
        <p:grpSpPr>
          <a:xfrm rot="21600000">
            <a:off x="6470700" y="3441710"/>
            <a:ext cx="2158958" cy="825520"/>
            <a:chOff x="0" y="0"/>
            <a:chExt cx="2158958" cy="825520"/>
          </a:xfrm>
        </p:grpSpPr>
        <p:pic>
          <p:nvPicPr>
            <p:cNvPr id="26" name="picture 26"/>
            <p:cNvPicPr>
              <a:picLocks noChangeAspect="1"/>
            </p:cNvPicPr>
            <p:nvPr/>
          </p:nvPicPr>
          <p:blipFill>
            <a:blip r:embed="rId5"/>
            <a:stretch>
              <a:fillRect/>
            </a:stretch>
          </p:blipFill>
          <p:spPr>
            <a:xfrm rot="21600000">
              <a:off x="0" y="0"/>
              <a:ext cx="2158958" cy="825520"/>
            </a:xfrm>
            <a:prstGeom prst="rect">
              <a:avLst/>
            </a:prstGeom>
          </p:spPr>
        </p:pic>
        <p:sp>
          <p:nvSpPr>
            <p:cNvPr id="28" name="textbox 28"/>
            <p:cNvSpPr/>
            <p:nvPr/>
          </p:nvSpPr>
          <p:spPr>
            <a:xfrm>
              <a:off x="-12700" y="-12700"/>
              <a:ext cx="2184400" cy="916305"/>
            </a:xfrm>
            <a:prstGeom prst="rect">
              <a:avLst/>
            </a:prstGeom>
            <a:noFill/>
            <a:ln w="0" cap="flat">
              <a:noFill/>
              <a:prstDash val="solid"/>
              <a:miter lim="0"/>
            </a:ln>
          </p:spPr>
          <p:txBody>
            <a:bodyPr vert="horz" wrap="square" lIns="0" tIns="0" rIns="0" bIns="0"/>
            <a:lstStyle/>
            <a:p>
              <a:pPr algn="l" rtl="0" eaLnBrk="0">
                <a:lnSpc>
                  <a:spcPct val="190000"/>
                </a:lnSpc>
              </a:pPr>
              <a:endParaRPr sz="1000" dirty="0">
                <a:latin typeface="Arial" panose="020B0604020202020204"/>
                <a:ea typeface="Arial" panose="020B0604020202020204"/>
                <a:cs typeface="Arial" panose="020B0604020202020204"/>
              </a:endParaRPr>
            </a:p>
            <a:p>
              <a:pPr marL="107950" algn="l" rtl="0" eaLnBrk="0">
                <a:lnSpc>
                  <a:spcPct val="97000"/>
                </a:lnSpc>
                <a:spcBef>
                  <a:spcPts val="5"/>
                </a:spcBef>
              </a:pPr>
              <a:r>
                <a:rPr sz="3800" b="1" kern="0" spc="-40" dirty="0">
                  <a:solidFill>
                    <a:srgbClr val="FFFFFF">
                      <a:alpha val="100000"/>
                    </a:srgbClr>
                  </a:solidFill>
                  <a:latin typeface="黑体" panose="02010609060101010101" charset="-122"/>
                  <a:ea typeface="黑体" panose="02010609060101010101" charset="-122"/>
                  <a:cs typeface="黑体" panose="02010609060101010101" charset="-122"/>
                </a:rPr>
                <a:t>第二部分</a:t>
              </a:r>
              <a:endParaRPr sz="3800" dirty="0">
                <a:latin typeface="黑体" panose="02010609060101010101" charset="-122"/>
                <a:ea typeface="黑体" panose="02010609060101010101" charset="-122"/>
                <a:cs typeface="黑体" panose="02010609060101010101" charset="-122"/>
              </a:endParaRPr>
            </a:p>
          </p:txBody>
        </p:sp>
      </p:grpSp>
      <p:sp>
        <p:nvSpPr>
          <p:cNvPr id="30" name="textbox 30"/>
          <p:cNvSpPr/>
          <p:nvPr/>
        </p:nvSpPr>
        <p:spPr>
          <a:xfrm>
            <a:off x="1174800" y="5953262"/>
            <a:ext cx="2082164" cy="50355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5000"/>
              </a:lnSpc>
            </a:pP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2025-10-31发布</a:t>
            </a:r>
            <a:endParaRPr sz="8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25000"/>
              </a:lnSpc>
            </a:pPr>
            <a:endParaRPr sz="200" dirty="0">
              <a:latin typeface="Arial" panose="020B0604020202020204"/>
              <a:ea typeface="Arial" panose="020B0604020202020204"/>
              <a:cs typeface="Arial" panose="020B0604020202020204"/>
            </a:endParaRPr>
          </a:p>
          <a:p>
            <a:pPr algn="r" rtl="0" eaLnBrk="0">
              <a:lnSpc>
                <a:spcPct val="99000"/>
              </a:lnSpc>
              <a:spcBef>
                <a:spcPts val="0"/>
              </a:spcBef>
            </a:pPr>
            <a:r>
              <a:rPr sz="10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圆家标接花暮篁委员</a:t>
            </a:r>
            <a:endParaRPr sz="1000" dirty="0">
              <a:latin typeface="宋体" panose="02010600030101010101" pitchFamily="2" charset="-122"/>
              <a:ea typeface="宋体" panose="02010600030101010101" pitchFamily="2" charset="-122"/>
              <a:cs typeface="宋体" panose="02010600030101010101" pitchFamily="2" charset="-122"/>
            </a:endParaRPr>
          </a:p>
        </p:txBody>
      </p:sp>
      <p:sp>
        <p:nvSpPr>
          <p:cNvPr id="32" name="textbox 32"/>
          <p:cNvSpPr/>
          <p:nvPr/>
        </p:nvSpPr>
        <p:spPr>
          <a:xfrm>
            <a:off x="3365459" y="5953262"/>
            <a:ext cx="1094105" cy="41465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algn="r" rtl="0" eaLnBrk="0">
              <a:lnSpc>
                <a:spcPct val="96000"/>
              </a:lnSpc>
            </a:pPr>
            <a:r>
              <a:rPr sz="800" kern="0" spc="-20" dirty="0">
                <a:solidFill>
                  <a:srgbClr val="000000">
                    <a:alpha val="100000"/>
                  </a:srgbClr>
                </a:solidFill>
                <a:latin typeface="仿宋" panose="02010609060101010101" charset="-122"/>
                <a:ea typeface="仿宋" panose="02010609060101010101" charset="-122"/>
                <a:cs typeface="仿宋" panose="02010609060101010101" charset="-122"/>
              </a:rPr>
              <a:t>2026-05-0</a:t>
            </a:r>
            <a:r>
              <a:rPr sz="800" kern="0" spc="-30" dirty="0">
                <a:solidFill>
                  <a:srgbClr val="000000">
                    <a:alpha val="100000"/>
                  </a:srgbClr>
                </a:solidFill>
                <a:latin typeface="仿宋" panose="02010609060101010101" charset="-122"/>
                <a:ea typeface="仿宋" panose="02010609060101010101" charset="-122"/>
                <a:cs typeface="仿宋" panose="02010609060101010101" charset="-122"/>
              </a:rPr>
              <a:t>1实施</a:t>
            </a:r>
            <a:endParaRPr sz="800" dirty="0">
              <a:latin typeface="仿宋" panose="02010609060101010101" charset="-122"/>
              <a:ea typeface="仿宋" panose="02010609060101010101" charset="-122"/>
              <a:cs typeface="仿宋" panose="020106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12700" algn="l" rtl="0" eaLnBrk="0">
              <a:lnSpc>
                <a:spcPct val="94000"/>
              </a:lnSpc>
            </a:pP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a:t>
            </a:r>
            <a:r>
              <a:rPr sz="8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布</a:t>
            </a:r>
            <a:endParaRPr sz="800" dirty="0">
              <a:latin typeface="宋体" panose="02010600030101010101" pitchFamily="2" charset="-122"/>
              <a:ea typeface="宋体" panose="02010600030101010101" pitchFamily="2" charset="-122"/>
              <a:cs typeface="宋体" panose="02010600030101010101" pitchFamily="2" charset="-122"/>
            </a:endParaRPr>
          </a:p>
        </p:txBody>
      </p:sp>
      <p:pic>
        <p:nvPicPr>
          <p:cNvPr id="34" name="picture 34"/>
          <p:cNvPicPr>
            <a:picLocks noChangeAspect="1"/>
          </p:cNvPicPr>
          <p:nvPr/>
        </p:nvPicPr>
        <p:blipFill>
          <a:blip r:embed="rId6"/>
          <a:stretch>
            <a:fillRect/>
          </a:stretch>
        </p:blipFill>
        <p:spPr>
          <a:xfrm rot="21600000">
            <a:off x="3441720" y="1365291"/>
            <a:ext cx="800120" cy="438089"/>
          </a:xfrm>
          <a:prstGeom prst="rect">
            <a:avLst/>
          </a:prstGeom>
        </p:spPr>
      </p:pic>
      <p:sp>
        <p:nvSpPr>
          <p:cNvPr id="36" name="textbox 36"/>
          <p:cNvSpPr/>
          <p:nvPr/>
        </p:nvSpPr>
        <p:spPr>
          <a:xfrm>
            <a:off x="1327119" y="1394431"/>
            <a:ext cx="156210" cy="14795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80000"/>
              </a:lnSpc>
            </a:pPr>
            <a:r>
              <a:rPr sz="1000" kern="0" spc="0" dirty="0">
                <a:solidFill>
                  <a:srgbClr val="000000">
                    <a:alpha val="100000"/>
                  </a:srgbClr>
                </a:solidFill>
                <a:latin typeface="Times New Roman" panose="02020603050405020304"/>
                <a:ea typeface="Times New Roman" panose="02020603050405020304"/>
                <a:cs typeface="Times New Roman" panose="02020603050405020304"/>
              </a:rPr>
              <a:t>21</a:t>
            </a:r>
            <a:endParaRPr sz="1000" dirty="0">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8"/>
          <p:cNvPicPr>
            <a:picLocks noChangeAspect="1"/>
          </p:cNvPicPr>
          <p:nvPr/>
        </p:nvPicPr>
        <p:blipFill>
          <a:blip r:embed="rId1"/>
          <a:stretch>
            <a:fillRect/>
          </a:stretch>
        </p:blipFill>
        <p:spPr>
          <a:xfrm rot="21600000">
            <a:off x="0" y="635"/>
            <a:ext cx="16249650" cy="9270365"/>
          </a:xfrm>
          <a:prstGeom prst="rect">
            <a:avLst/>
          </a:prstGeom>
        </p:spPr>
      </p:pic>
      <p:sp>
        <p:nvSpPr>
          <p:cNvPr id="40" name="textbox 40"/>
          <p:cNvSpPr/>
          <p:nvPr/>
        </p:nvSpPr>
        <p:spPr>
          <a:xfrm>
            <a:off x="2744682" y="1605631"/>
            <a:ext cx="10768965" cy="3278504"/>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4316095" algn="l" rtl="0" eaLnBrk="0">
              <a:lnSpc>
                <a:spcPct val="97000"/>
              </a:lnSpc>
            </a:pPr>
            <a:r>
              <a:rPr sz="3800" kern="0" spc="0" dirty="0">
                <a:solidFill>
                  <a:srgbClr val="FFFFFF">
                    <a:alpha val="100000"/>
                  </a:srgbClr>
                </a:solidFill>
                <a:latin typeface="黑体" panose="02010609060101010101" charset="-122"/>
                <a:ea typeface="黑体" panose="02010609060101010101" charset="-122"/>
                <a:cs typeface="黑体" panose="02010609060101010101" charset="-122"/>
              </a:rPr>
              <a:t>第一部分</a:t>
            </a:r>
            <a:endParaRPr sz="38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1000"/>
              </a:lnSpc>
            </a:pPr>
            <a:endParaRPr sz="2800" dirty="0">
              <a:latin typeface="Arial" panose="020B0604020202020204"/>
              <a:ea typeface="Arial" panose="020B0604020202020204"/>
              <a:cs typeface="Arial" panose="020B0604020202020204"/>
            </a:endParaRPr>
          </a:p>
          <a:p>
            <a:pPr marL="12700" algn="ctr" rtl="0" eaLnBrk="0">
              <a:lnSpc>
                <a:spcPct val="95000"/>
              </a:lnSpc>
              <a:spcBef>
                <a:spcPts val="0"/>
              </a:spcBef>
            </a:pPr>
            <a:r>
              <a:rPr sz="8000" b="1" kern="0" spc="730" dirty="0">
                <a:solidFill>
                  <a:srgbClr val="1050F0">
                    <a:alpha val="100000"/>
                  </a:srgbClr>
                </a:solidFill>
                <a:latin typeface="黑体" panose="02010609060101010101" charset="-122"/>
                <a:ea typeface="黑体" panose="02010609060101010101" charset="-122"/>
                <a:cs typeface="黑体" panose="02010609060101010101" charset="-122"/>
              </a:rPr>
              <a:t>制定背景及意义</a:t>
            </a:r>
            <a:endParaRPr sz="8000" b="1" kern="0" spc="730" dirty="0">
              <a:solidFill>
                <a:srgbClr val="1050F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2"/>
          <p:cNvPicPr>
            <a:picLocks noChangeAspect="1"/>
          </p:cNvPicPr>
          <p:nvPr/>
        </p:nvPicPr>
        <p:blipFill>
          <a:blip r:embed="rId1"/>
          <a:stretch>
            <a:fillRect/>
          </a:stretch>
        </p:blipFill>
        <p:spPr>
          <a:xfrm rot="21600000">
            <a:off x="0" y="12700"/>
            <a:ext cx="16256000" cy="9144000"/>
          </a:xfrm>
          <a:prstGeom prst="rect">
            <a:avLst/>
          </a:prstGeom>
        </p:spPr>
      </p:pic>
      <p:sp>
        <p:nvSpPr>
          <p:cNvPr id="44" name="textbox 44"/>
          <p:cNvSpPr/>
          <p:nvPr/>
        </p:nvSpPr>
        <p:spPr>
          <a:xfrm>
            <a:off x="11167988" y="2486221"/>
            <a:ext cx="3291840" cy="5670550"/>
          </a:xfrm>
          <a:prstGeom prst="rect">
            <a:avLst/>
          </a:prstGeom>
          <a:noFill/>
          <a:ln w="0" cap="flat">
            <a:noFill/>
            <a:prstDash val="solid"/>
            <a:miter lim="0"/>
          </a:ln>
        </p:spPr>
        <p:txBody>
          <a:bodyPr vert="horz" wrap="square" lIns="0" tIns="0" rIns="0" bIns="0"/>
          <a:lstStyle/>
          <a:p>
            <a:pPr algn="l" rtl="0" eaLnBrk="0">
              <a:lnSpc>
                <a:spcPct val="66000"/>
              </a:lnSpc>
            </a:pPr>
            <a:endParaRPr sz="100" dirty="0">
              <a:latin typeface="Arial" panose="020B0604020202020204"/>
              <a:ea typeface="Arial" panose="020B0604020202020204"/>
              <a:cs typeface="Arial" panose="020B0604020202020204"/>
            </a:endParaRPr>
          </a:p>
          <a:p>
            <a:pPr marL="929640" algn="l" rtl="0" eaLnBrk="0">
              <a:lnSpc>
                <a:spcPct val="86000"/>
              </a:lnSpc>
            </a:pPr>
            <a:r>
              <a:rPr sz="4200" b="1" kern="0" spc="-20" dirty="0">
                <a:solidFill>
                  <a:srgbClr val="A03030">
                    <a:alpha val="100000"/>
                  </a:srgbClr>
                </a:solidFill>
                <a:latin typeface="黑体" panose="02010609060101010101" charset="-122"/>
                <a:ea typeface="黑体" panose="02010609060101010101" charset="-122"/>
                <a:cs typeface="黑体" panose="02010609060101010101" charset="-122"/>
              </a:rPr>
              <a:t>小</a:t>
            </a:r>
            <a:r>
              <a:rPr sz="4200" b="1" kern="0" spc="-20" dirty="0">
                <a:solidFill>
                  <a:srgbClr val="B03020">
                    <a:alpha val="100000"/>
                  </a:srgbClr>
                </a:solidFill>
                <a:latin typeface="黑体" panose="02010609060101010101" charset="-122"/>
                <a:ea typeface="黑体" panose="02010609060101010101" charset="-122"/>
                <a:cs typeface="黑体" panose="02010609060101010101" charset="-122"/>
              </a:rPr>
              <a:t>空间</a:t>
            </a:r>
            <a:endParaRPr sz="4200" dirty="0">
              <a:latin typeface="黑体" panose="02010609060101010101" charset="-122"/>
              <a:ea typeface="黑体" panose="02010609060101010101" charset="-122"/>
              <a:cs typeface="黑体" panose="02010609060101010101" charset="-122"/>
            </a:endParaRPr>
          </a:p>
          <a:p>
            <a:pPr marL="885190" algn="l" rtl="0" eaLnBrk="0">
              <a:lnSpc>
                <a:spcPts val="6770"/>
              </a:lnSpc>
            </a:pPr>
            <a:r>
              <a:rPr sz="4200" b="1" kern="0" spc="60" dirty="0">
                <a:solidFill>
                  <a:srgbClr val="C03020">
                    <a:alpha val="100000"/>
                  </a:srgbClr>
                </a:solidFill>
                <a:latin typeface="黑体" panose="02010609060101010101" charset="-122"/>
                <a:ea typeface="黑体" panose="02010609060101010101" charset="-122"/>
                <a:cs typeface="黑体" panose="02010609060101010101" charset="-122"/>
              </a:rPr>
              <a:t>大</a:t>
            </a:r>
            <a:r>
              <a:rPr sz="4200" b="1" kern="0" spc="60" dirty="0">
                <a:solidFill>
                  <a:srgbClr val="B03020">
                    <a:alpha val="100000"/>
                  </a:srgbClr>
                </a:solidFill>
                <a:latin typeface="黑体" panose="02010609060101010101" charset="-122"/>
                <a:ea typeface="黑体" panose="02010609060101010101" charset="-122"/>
                <a:cs typeface="黑体" panose="02010609060101010101" charset="-122"/>
              </a:rPr>
              <a:t>风险</a:t>
            </a:r>
            <a:endParaRPr sz="4200" dirty="0">
              <a:latin typeface="黑体" panose="02010609060101010101" charset="-122"/>
              <a:ea typeface="黑体" panose="02010609060101010101" charset="-122"/>
              <a:cs typeface="黑体" panose="02010609060101010101" charset="-122"/>
            </a:endParaRPr>
          </a:p>
          <a:p>
            <a:pPr algn="l" rtl="0" eaLnBrk="0">
              <a:lnSpc>
                <a:spcPct val="119000"/>
              </a:lnSpc>
            </a:pPr>
            <a:endParaRPr sz="1000" dirty="0">
              <a:latin typeface="Arial" panose="020B0604020202020204"/>
              <a:ea typeface="Arial" panose="020B0604020202020204"/>
              <a:cs typeface="Arial" panose="020B0604020202020204"/>
            </a:endParaRPr>
          </a:p>
          <a:p>
            <a:pPr marL="885190" algn="l" rtl="0" eaLnBrk="0">
              <a:lnSpc>
                <a:spcPct val="96000"/>
              </a:lnSpc>
              <a:spcBef>
                <a:spcPts val="1265"/>
              </a:spcBef>
            </a:pPr>
            <a:r>
              <a:rPr sz="4200" b="1" kern="0" spc="190" dirty="0">
                <a:solidFill>
                  <a:srgbClr val="C03030">
                    <a:alpha val="100000"/>
                  </a:srgbClr>
                </a:solidFill>
                <a:latin typeface="黑体" panose="02010609060101010101" charset="-122"/>
                <a:ea typeface="黑体" panose="02010609060101010101" charset="-122"/>
                <a:cs typeface="黑体" panose="02010609060101010101" charset="-122"/>
              </a:rPr>
              <a:t>严防护</a:t>
            </a:r>
            <a:endParaRPr sz="4200" dirty="0">
              <a:latin typeface="黑体" panose="02010609060101010101" charset="-122"/>
              <a:ea typeface="黑体" panose="02010609060101010101" charset="-122"/>
              <a:cs typeface="黑体" panose="02010609060101010101" charset="-122"/>
            </a:endParaRPr>
          </a:p>
          <a:p>
            <a:pPr marL="885190" algn="l" rtl="0" eaLnBrk="0">
              <a:lnSpc>
                <a:spcPct val="97000"/>
              </a:lnSpc>
              <a:spcBef>
                <a:spcPts val="1710"/>
              </a:spcBef>
            </a:pPr>
            <a:r>
              <a:rPr sz="4200" b="1" kern="0" spc="80" dirty="0">
                <a:solidFill>
                  <a:srgbClr val="A03030">
                    <a:alpha val="100000"/>
                  </a:srgbClr>
                </a:solidFill>
                <a:latin typeface="黑体" panose="02010609060101010101" charset="-122"/>
                <a:ea typeface="黑体" panose="02010609060101010101" charset="-122"/>
                <a:cs typeface="黑体" panose="02010609060101010101" charset="-122"/>
              </a:rPr>
              <a:t>保安全</a:t>
            </a:r>
            <a:endParaRPr sz="42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790"/>
              </a:spcBef>
            </a:pPr>
            <a:r>
              <a:rPr sz="2600" b="1" kern="0" spc="-50" dirty="0">
                <a:solidFill>
                  <a:srgbClr val="FFFFFF">
                    <a:alpha val="100000"/>
                  </a:srgbClr>
                </a:solidFill>
                <a:latin typeface="黑体" panose="02010609060101010101" charset="-122"/>
                <a:ea typeface="黑体" panose="02010609060101010101" charset="-122"/>
                <a:cs typeface="黑体" panose="02010609060101010101" charset="-122"/>
              </a:rPr>
              <a:t>严防有限空间作业事故</a:t>
            </a:r>
            <a:endParaRPr sz="2600" dirty="0">
              <a:latin typeface="黑体" panose="02010609060101010101" charset="-122"/>
              <a:ea typeface="黑体" panose="02010609060101010101" charset="-122"/>
              <a:cs typeface="黑体" panose="02010609060101010101" charset="-122"/>
            </a:endParaRPr>
          </a:p>
          <a:p>
            <a:pPr algn="l" rtl="0" eaLnBrk="0">
              <a:lnSpc>
                <a:spcPct val="160000"/>
              </a:lnSpc>
            </a:pPr>
            <a:endParaRPr sz="1000" dirty="0">
              <a:latin typeface="Arial" panose="020B0604020202020204"/>
              <a:ea typeface="Arial" panose="020B0604020202020204"/>
              <a:cs typeface="Arial" panose="020B0604020202020204"/>
            </a:endParaRPr>
          </a:p>
          <a:p>
            <a:pPr algn="l" rtl="0" eaLnBrk="0">
              <a:lnSpc>
                <a:spcPct val="102000"/>
              </a:lnSpc>
            </a:pPr>
            <a:endParaRPr sz="200" dirty="0">
              <a:latin typeface="Arial" panose="020B0604020202020204"/>
              <a:ea typeface="Arial" panose="020B0604020202020204"/>
              <a:cs typeface="Arial" panose="020B0604020202020204"/>
            </a:endParaRPr>
          </a:p>
          <a:p>
            <a:pPr marL="439420" algn="l" rtl="0" eaLnBrk="0">
              <a:lnSpc>
                <a:spcPct val="76000"/>
              </a:lnSpc>
              <a:spcBef>
                <a:spcPts val="0"/>
              </a:spcBef>
            </a:pPr>
            <a:r>
              <a:rPr sz="800" kern="0" spc="-30" dirty="0">
                <a:solidFill>
                  <a:srgbClr val="FFFFFF">
                    <a:alpha val="100000"/>
                  </a:srgbClr>
                </a:solidFill>
                <a:latin typeface="隶书" panose="02010509060101010101" charset="-122"/>
                <a:ea typeface="隶书" panose="02010509060101010101" charset="-122"/>
                <a:cs typeface="隶书" panose="02010509060101010101" charset="-122"/>
              </a:rPr>
              <a:t>国务欧安全生产费员会办公室</a:t>
            </a:r>
            <a:r>
              <a:rPr sz="800" kern="0" spc="180" dirty="0">
                <a:solidFill>
                  <a:srgbClr val="FFFFFF">
                    <a:alpha val="100000"/>
                  </a:srgbClr>
                </a:solidFill>
                <a:latin typeface="隶书" panose="02010509060101010101" charset="-122"/>
                <a:ea typeface="隶书" panose="02010509060101010101" charset="-122"/>
                <a:cs typeface="隶书" panose="02010509060101010101" charset="-122"/>
              </a:rPr>
              <a:t>  </a:t>
            </a:r>
            <a:r>
              <a:rPr sz="800" kern="0" spc="-30" dirty="0">
                <a:solidFill>
                  <a:srgbClr val="FFFFFF">
                    <a:alpha val="100000"/>
                  </a:srgbClr>
                </a:solidFill>
                <a:latin typeface="隶书" panose="02010509060101010101" charset="-122"/>
                <a:ea typeface="隶书" panose="02010509060101010101" charset="-122"/>
                <a:cs typeface="隶书" panose="02010509060101010101" charset="-122"/>
              </a:rPr>
              <a:t>中华人民共和国急管理第</a:t>
            </a:r>
            <a:endParaRPr sz="800" dirty="0">
              <a:latin typeface="隶书" panose="02010509060101010101" charset="-122"/>
              <a:ea typeface="隶书" panose="02010509060101010101" charset="-122"/>
              <a:cs typeface="隶书" panose="02010509060101010101" charset="-122"/>
            </a:endParaRPr>
          </a:p>
        </p:txBody>
      </p:sp>
      <p:sp>
        <p:nvSpPr>
          <p:cNvPr id="46" name="textbox 46"/>
          <p:cNvSpPr/>
          <p:nvPr/>
        </p:nvSpPr>
        <p:spPr>
          <a:xfrm>
            <a:off x="933450" y="2819400"/>
            <a:ext cx="9342120" cy="199898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622300" indent="0" algn="l" rtl="0" eaLnBrk="0" fontAlgn="auto">
              <a:lnSpc>
                <a:spcPts val="3760"/>
              </a:lnSpc>
              <a:spcBef>
                <a:spcPts val="0"/>
              </a:spcBef>
            </a:pP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有限空间形式多样，行业分布广泛，结构特殊，自然</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通风不良，</a:t>
            </a:r>
            <a:endParaRPr sz="2400" dirty="0">
              <a:latin typeface="黑体" panose="02010609060101010101" charset="-122"/>
              <a:ea typeface="黑体" panose="02010609060101010101" charset="-122"/>
              <a:cs typeface="黑体" panose="02010609060101010101" charset="-122"/>
            </a:endParaRPr>
          </a:p>
          <a:p>
            <a:pPr marL="12700" indent="0" algn="l" rtl="0" eaLnBrk="0" fontAlgn="auto">
              <a:lnSpc>
                <a:spcPts val="3760"/>
              </a:lnSpc>
              <a:spcBef>
                <a:spcPts val="0"/>
              </a:spcBef>
            </a:pPr>
            <a:r>
              <a:rPr sz="2400" kern="0" spc="120" dirty="0">
                <a:solidFill>
                  <a:srgbClr val="000000">
                    <a:alpha val="100000"/>
                  </a:srgbClr>
                </a:solidFill>
                <a:latin typeface="黑体" panose="02010609060101010101" charset="-122"/>
                <a:ea typeface="黑体" panose="02010609060101010101" charset="-122"/>
                <a:cs typeface="黑体" panose="02010609060101010101" charset="-122"/>
              </a:rPr>
              <a:t>易造成有毒有害、易燃易爆物质积聚</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或氧含量不足，实施有限空间作</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业有较大风险， 一旦出现违规作业，极易导致事故发生，事故后盲目</a:t>
            </a:r>
            <a:r>
              <a:rPr lang="zh-CN" sz="2400" kern="0" spc="60" dirty="0">
                <a:solidFill>
                  <a:srgbClr val="000000">
                    <a:alpha val="100000"/>
                  </a:srgbClr>
                </a:solidFill>
                <a:latin typeface="黑体" panose="02010609060101010101" charset="-122"/>
                <a:ea typeface="黑体" panose="02010609060101010101" charset="-122"/>
                <a:cs typeface="黑体" panose="02010609060101010101" charset="-122"/>
              </a:rPr>
              <a:t>施救</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sym typeface="+mn-ea"/>
              </a:rPr>
              <a:t>又容易导致事故伤亡数字扩大，造成严重后果。</a:t>
            </a:r>
            <a:endParaRPr sz="2300" dirty="0">
              <a:latin typeface="黑体" panose="02010609060101010101" charset="-122"/>
              <a:ea typeface="黑体" panose="02010609060101010101" charset="-122"/>
              <a:cs typeface="黑体" panose="02010609060101010101" charset="-122"/>
            </a:endParaRPr>
          </a:p>
          <a:p>
            <a:pPr marL="12700" indent="0" algn="l" rtl="0" eaLnBrk="0" fontAlgn="auto">
              <a:lnSpc>
                <a:spcPts val="3760"/>
              </a:lnSpc>
              <a:spcBef>
                <a:spcPts val="0"/>
              </a:spcBef>
            </a:pPr>
            <a:endParaRPr lang="zh-CN" sz="2300" kern="0" spc="6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48" name="textbox 48"/>
          <p:cNvSpPr/>
          <p:nvPr/>
        </p:nvSpPr>
        <p:spPr>
          <a:xfrm>
            <a:off x="933419" y="5245089"/>
            <a:ext cx="9277984" cy="1683385"/>
          </a:xfrm>
          <a:prstGeom prst="rect">
            <a:avLst/>
          </a:prstGeom>
          <a:solidFill>
            <a:srgbClr val="FEF1CD">
              <a:alpha val="100000"/>
            </a:srgbClr>
          </a:solidFill>
          <a:ln w="0" cap="flat">
            <a:noFill/>
            <a:prstDash val="solid"/>
            <a:miter lim="0"/>
          </a:ln>
        </p:spPr>
        <p:txBody>
          <a:bodyPr vert="horz" wrap="square" lIns="0" tIns="0" rIns="0" bIns="0"/>
          <a:lstStyle/>
          <a:p>
            <a:pPr algn="l" rtl="0" eaLnBrk="0">
              <a:lnSpc>
                <a:spcPct val="144000"/>
              </a:lnSpc>
            </a:pPr>
            <a:endParaRPr sz="200" dirty="0">
              <a:latin typeface="Arial" panose="020B0604020202020204"/>
              <a:ea typeface="Arial" panose="020B0604020202020204"/>
              <a:cs typeface="Arial" panose="020B0604020202020204"/>
            </a:endParaRPr>
          </a:p>
          <a:p>
            <a:pPr marL="69850" indent="615315" algn="l" rtl="0" eaLnBrk="0">
              <a:lnSpc>
                <a:spcPct val="156000"/>
              </a:lnSpc>
              <a:spcBef>
                <a:spcPts val="0"/>
              </a:spcBef>
            </a:pP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2016至2021年，全国共发生有限空间作业较</a:t>
            </a:r>
            <a:r>
              <a:rPr sz="2400" kern="0" spc="180" dirty="0">
                <a:solidFill>
                  <a:srgbClr val="000000">
                    <a:alpha val="100000"/>
                  </a:srgbClr>
                </a:solidFill>
                <a:latin typeface="黑体" panose="02010609060101010101" charset="-122"/>
                <a:ea typeface="黑体" panose="02010609060101010101" charset="-122"/>
                <a:cs typeface="黑体" panose="02010609060101010101" charset="-122"/>
              </a:rPr>
              <a:t>大事故233起，死</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亡798人。有限空间作业安全生产总体态势为较大事故不下降、</a:t>
            </a:r>
            <a:r>
              <a:rPr sz="2400" kern="0" spc="5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一</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般</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事故接连不断，安全生产</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形势十分严峻。</a:t>
            </a:r>
            <a:endParaRPr sz="2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50" name="textbox 50"/>
          <p:cNvSpPr/>
          <p:nvPr/>
        </p:nvSpPr>
        <p:spPr>
          <a:xfrm>
            <a:off x="25400" y="0"/>
            <a:ext cx="16229965" cy="1022985"/>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1000"/>
              </a:lnSpc>
            </a:pPr>
            <a:endParaRPr sz="1000" dirty="0">
              <a:latin typeface="Arial" panose="020B0604020202020204"/>
              <a:ea typeface="Arial" panose="020B0604020202020204"/>
              <a:cs typeface="Arial" panose="020B0604020202020204"/>
            </a:endParaRPr>
          </a:p>
          <a:p>
            <a:pPr marL="661670" algn="l" rtl="0" eaLnBrk="0">
              <a:lnSpc>
                <a:spcPct val="96000"/>
              </a:lnSpc>
              <a:spcBef>
                <a:spcPts val="0"/>
              </a:spcBef>
            </a:pPr>
            <a:r>
              <a:rPr sz="4200" b="1" kern="0" spc="130" dirty="0">
                <a:solidFill>
                  <a:srgbClr val="FFFFFF">
                    <a:alpha val="100000"/>
                  </a:srgbClr>
                </a:solidFill>
                <a:latin typeface="黑体" panose="02010609060101010101" charset="-122"/>
                <a:ea typeface="黑体" panose="02010609060101010101" charset="-122"/>
                <a:cs typeface="黑体" panose="02010609060101010101" charset="-122"/>
              </a:rPr>
              <a:t>标准制订背景</a:t>
            </a:r>
            <a:endParaRPr sz="4200" dirty="0">
              <a:latin typeface="黑体" panose="02010609060101010101" charset="-122"/>
              <a:ea typeface="黑体" panose="02010609060101010101" charset="-122"/>
              <a:cs typeface="黑体" panose="02010609060101010101" charset="-122"/>
            </a:endParaRPr>
          </a:p>
        </p:txBody>
      </p:sp>
      <p:grpSp>
        <p:nvGrpSpPr>
          <p:cNvPr id="8" name="group 8"/>
          <p:cNvGrpSpPr/>
          <p:nvPr/>
        </p:nvGrpSpPr>
        <p:grpSpPr>
          <a:xfrm rot="21600000">
            <a:off x="857321" y="1714510"/>
            <a:ext cx="6819900" cy="771525"/>
            <a:chOff x="-12700" y="-12700"/>
            <a:chExt cx="6819900" cy="771525"/>
          </a:xfrm>
        </p:grpSpPr>
        <p:pic>
          <p:nvPicPr>
            <p:cNvPr id="52" name="picture 52"/>
            <p:cNvPicPr>
              <a:picLocks noChangeAspect="1"/>
            </p:cNvPicPr>
            <p:nvPr/>
          </p:nvPicPr>
          <p:blipFill>
            <a:blip r:embed="rId2"/>
            <a:stretch>
              <a:fillRect/>
            </a:stretch>
          </p:blipFill>
          <p:spPr>
            <a:xfrm rot="21600000">
              <a:off x="0" y="0"/>
              <a:ext cx="6794357" cy="603229"/>
            </a:xfrm>
            <a:prstGeom prst="rect">
              <a:avLst/>
            </a:prstGeom>
          </p:spPr>
        </p:pic>
        <p:sp>
          <p:nvSpPr>
            <p:cNvPr id="54" name="textbox 54"/>
            <p:cNvSpPr/>
            <p:nvPr/>
          </p:nvSpPr>
          <p:spPr>
            <a:xfrm>
              <a:off x="-12700" y="-12700"/>
              <a:ext cx="6819900" cy="771525"/>
            </a:xfrm>
            <a:prstGeom prst="rect">
              <a:avLst/>
            </a:prstGeom>
            <a:noFill/>
            <a:ln w="0" cap="flat">
              <a:noFill/>
              <a:prstDash val="solid"/>
              <a:miter lim="0"/>
            </a:ln>
          </p:spPr>
          <p:txBody>
            <a:bodyPr vert="horz" wrap="square" lIns="0" tIns="0" rIns="0" bIns="0"/>
            <a:lstStyle/>
            <a:p>
              <a:pPr algn="l" rtl="0" eaLnBrk="0">
                <a:lnSpc>
                  <a:spcPct val="139000"/>
                </a:lnSpc>
              </a:pPr>
              <a:endParaRPr sz="1000" dirty="0">
                <a:latin typeface="Arial" panose="020B0604020202020204"/>
                <a:ea typeface="Arial" panose="020B0604020202020204"/>
                <a:cs typeface="Arial" panose="020B0604020202020204"/>
              </a:endParaRPr>
            </a:p>
            <a:p>
              <a:pPr marL="544830" algn="l" rtl="0" eaLnBrk="0">
                <a:lnSpc>
                  <a:spcPct val="95000"/>
                </a:lnSpc>
                <a:spcBef>
                  <a:spcPts val="5"/>
                </a:spcBef>
              </a:pPr>
              <a:r>
                <a:rPr sz="3000" b="1" kern="0" spc="90" dirty="0">
                  <a:solidFill>
                    <a:srgbClr val="FFFFFF">
                      <a:alpha val="100000"/>
                    </a:srgbClr>
                  </a:solidFill>
                  <a:latin typeface="黑体" panose="02010609060101010101" charset="-122"/>
                  <a:ea typeface="黑体" panose="02010609060101010101" charset="-122"/>
                  <a:cs typeface="黑体" panose="02010609060101010101" charset="-122"/>
                </a:rPr>
                <a:t>“风险高、事故频发、伤亡较大”</a:t>
              </a:r>
              <a:endParaRPr sz="30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56"/>
          <p:cNvPicPr>
            <a:picLocks noChangeAspect="1"/>
          </p:cNvPicPr>
          <p:nvPr/>
        </p:nvPicPr>
        <p:blipFill>
          <a:blip r:embed="rId1"/>
          <a:stretch>
            <a:fillRect/>
          </a:stretch>
        </p:blipFill>
        <p:spPr>
          <a:xfrm rot="21600000">
            <a:off x="0" y="0"/>
            <a:ext cx="16256000" cy="9144000"/>
          </a:xfrm>
          <a:prstGeom prst="rect">
            <a:avLst/>
          </a:prstGeom>
        </p:spPr>
      </p:pic>
      <p:sp>
        <p:nvSpPr>
          <p:cNvPr id="58" name="textbox 58"/>
          <p:cNvSpPr/>
          <p:nvPr/>
        </p:nvSpPr>
        <p:spPr>
          <a:xfrm>
            <a:off x="946078" y="2676685"/>
            <a:ext cx="14798039" cy="1857375"/>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indent="0" algn="r" rtl="0" eaLnBrk="0" fontAlgn="auto">
              <a:lnSpc>
                <a:spcPts val="3160"/>
              </a:lnSpc>
            </a:pPr>
            <a:r>
              <a:rPr sz="2800" kern="0" spc="130" dirty="0">
                <a:solidFill>
                  <a:srgbClr val="000000">
                    <a:alpha val="100000"/>
                  </a:srgbClr>
                </a:solidFill>
                <a:latin typeface="黑体" panose="02010609060101010101" charset="-122"/>
                <a:ea typeface="黑体" panose="02010609060101010101" charset="-122"/>
                <a:cs typeface="黑体" panose="02010609060101010101" charset="-122"/>
              </a:rPr>
              <a:t>为遏制有限空间作业事故多发频发，我国</a:t>
            </a:r>
            <a:r>
              <a:rPr sz="2800" kern="0" spc="120" dirty="0">
                <a:solidFill>
                  <a:srgbClr val="000000">
                    <a:alpha val="100000"/>
                  </a:srgbClr>
                </a:solidFill>
                <a:latin typeface="黑体" panose="02010609060101010101" charset="-122"/>
                <a:ea typeface="黑体" panose="02010609060101010101" charset="-122"/>
                <a:cs typeface="黑体" panose="02010609060101010101" charset="-122"/>
              </a:rPr>
              <a:t>颁布了一系列有限空间作业安全相关的规章和</a:t>
            </a:r>
            <a:endParaRPr sz="2800" kern="0" spc="120" dirty="0">
              <a:solidFill>
                <a:srgbClr val="000000">
                  <a:alpha val="100000"/>
                </a:srgbClr>
              </a:solidFill>
              <a:latin typeface="黑体" panose="02010609060101010101" charset="-122"/>
              <a:ea typeface="黑体" panose="02010609060101010101" charset="-122"/>
              <a:cs typeface="黑体" panose="02010609060101010101" charset="-122"/>
            </a:endParaRPr>
          </a:p>
          <a:p>
            <a:pPr indent="0" algn="l" rtl="0" eaLnBrk="0" fontAlgn="auto">
              <a:lnSpc>
                <a:spcPts val="3160"/>
              </a:lnSpc>
            </a:pPr>
            <a:r>
              <a:rPr sz="2800" kern="0" spc="120" dirty="0">
                <a:solidFill>
                  <a:srgbClr val="000000">
                    <a:alpha val="100000"/>
                  </a:srgbClr>
                </a:solidFill>
                <a:latin typeface="黑体" panose="02010609060101010101" charset="-122"/>
                <a:ea typeface="黑体" panose="02010609060101010101" charset="-122"/>
                <a:cs typeface="黑体" panose="02010609060101010101" charset="-122"/>
              </a:rPr>
              <a:t>标准，在实践中发</a:t>
            </a:r>
            <a:r>
              <a:rPr sz="2800" kern="0" spc="70" dirty="0">
                <a:solidFill>
                  <a:srgbClr val="000000">
                    <a:alpha val="100000"/>
                  </a:srgbClr>
                </a:solidFill>
                <a:latin typeface="黑体" panose="02010609060101010101" charset="-122"/>
                <a:ea typeface="黑体" panose="02010609060101010101" charset="-122"/>
                <a:cs typeface="黑体" panose="02010609060101010101" charset="-122"/>
              </a:rPr>
              <a:t>挥了积极作用。但目前我国有限空间作业安全专项法规和标准还不能满足实际需要，主要体现在两个方面</a:t>
            </a:r>
            <a:r>
              <a:rPr lang="zh-CN" sz="2800" kern="0" spc="70" dirty="0">
                <a:solidFill>
                  <a:srgbClr val="000000">
                    <a:alpha val="100000"/>
                  </a:srgbClr>
                </a:solidFill>
                <a:latin typeface="黑体" panose="02010609060101010101" charset="-122"/>
                <a:ea typeface="黑体" panose="02010609060101010101" charset="-122"/>
                <a:cs typeface="黑体" panose="02010609060101010101" charset="-122"/>
              </a:rPr>
              <a:t>：</a:t>
            </a:r>
            <a:endParaRPr sz="1000" dirty="0">
              <a:latin typeface="Arial" panose="020B0604020202020204"/>
              <a:ea typeface="Arial" panose="020B0604020202020204"/>
              <a:cs typeface="Arial" panose="020B0604020202020204"/>
            </a:endParaRPr>
          </a:p>
          <a:p>
            <a:pPr algn="l" rtl="0" eaLnBrk="0">
              <a:lnSpc>
                <a:spcPct val="129000"/>
              </a:lnSpc>
            </a:pPr>
            <a:endParaRPr sz="1000" dirty="0">
              <a:latin typeface="Arial" panose="020B0604020202020204"/>
              <a:ea typeface="Arial" panose="020B0604020202020204"/>
              <a:cs typeface="Arial" panose="020B0604020202020204"/>
            </a:endParaRPr>
          </a:p>
          <a:p>
            <a:pPr algn="l" rtl="0" eaLnBrk="0">
              <a:lnSpc>
                <a:spcPct val="116000"/>
              </a:lnSpc>
            </a:pPr>
            <a:endParaRPr sz="500" dirty="0">
              <a:latin typeface="Arial" panose="020B0604020202020204"/>
              <a:ea typeface="Arial" panose="020B0604020202020204"/>
              <a:cs typeface="Arial" panose="020B0604020202020204"/>
            </a:endParaRPr>
          </a:p>
          <a:p>
            <a:pPr marL="397510" algn="l" rtl="0" eaLnBrk="0">
              <a:lnSpc>
                <a:spcPct val="98000"/>
              </a:lnSpc>
              <a:spcBef>
                <a:spcPts val="5"/>
              </a:spcBef>
            </a:pPr>
            <a:r>
              <a:rPr sz="2300" b="1" kern="0" spc="70" dirty="0">
                <a:solidFill>
                  <a:srgbClr val="2060D0">
                    <a:alpha val="100000"/>
                  </a:srgbClr>
                </a:solidFill>
                <a:latin typeface="黑体" panose="02010609060101010101" charset="-122"/>
                <a:ea typeface="黑体" panose="02010609060101010101" charset="-122"/>
                <a:cs typeface="黑体" panose="02010609060101010101" charset="-122"/>
              </a:rPr>
              <a:t>一是没有适用于所有行业领域的有限空间作业安全专项法规</a:t>
            </a:r>
            <a:r>
              <a:rPr sz="2300" b="1" kern="0" spc="60" dirty="0">
                <a:solidFill>
                  <a:srgbClr val="2060D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p:txBody>
      </p:sp>
      <p:sp>
        <p:nvSpPr>
          <p:cNvPr id="60" name="textbox 60"/>
          <p:cNvSpPr/>
          <p:nvPr/>
        </p:nvSpPr>
        <p:spPr>
          <a:xfrm>
            <a:off x="1155618" y="5083509"/>
            <a:ext cx="9882505" cy="2538729"/>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615950" indent="0" algn="l" rtl="0" eaLnBrk="0" fontAlgn="auto">
              <a:lnSpc>
                <a:spcPts val="3820"/>
              </a:lnSpc>
              <a:spcBef>
                <a:spcPts val="0"/>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现有的部门规章《工贸企业有</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限空间作业安全管理与监督暂行规定》</a:t>
            </a:r>
            <a:endParaRPr sz="2300" dirty="0">
              <a:latin typeface="黑体" panose="02010609060101010101" charset="-122"/>
              <a:ea typeface="黑体" panose="02010609060101010101" charset="-122"/>
              <a:cs typeface="黑体" panose="02010609060101010101" charset="-122"/>
            </a:endParaRPr>
          </a:p>
          <a:p>
            <a:pPr marL="184150" indent="0" algn="l" rtl="0" eaLnBrk="0" fontAlgn="auto">
              <a:lnSpc>
                <a:spcPts val="3820"/>
              </a:lnSpc>
              <a:spcBef>
                <a:spcPts val="0"/>
              </a:spcBef>
            </a:pPr>
            <a:r>
              <a:rPr sz="2300" kern="0" spc="150" dirty="0">
                <a:solidFill>
                  <a:srgbClr val="000000">
                    <a:alpha val="100000"/>
                  </a:srgbClr>
                </a:solidFill>
                <a:latin typeface="黑体" panose="02010609060101010101" charset="-122"/>
                <a:ea typeface="黑体" panose="02010609060101010101" charset="-122"/>
                <a:cs typeface="黑体" panose="02010609060101010101" charset="-122"/>
              </a:rPr>
              <a:t>(59号令)只适用于工贸企业，对于事故多发的电力、热力</a:t>
            </a:r>
            <a:r>
              <a:rPr sz="2300" kern="0" spc="140" dirty="0">
                <a:solidFill>
                  <a:srgbClr val="000000">
                    <a:alpha val="100000"/>
                  </a:srgbClr>
                </a:solidFill>
                <a:latin typeface="黑体" panose="02010609060101010101" charset="-122"/>
                <a:ea typeface="黑体" panose="02010609060101010101" charset="-122"/>
                <a:cs typeface="黑体" panose="02010609060101010101" charset="-122"/>
              </a:rPr>
              <a:t>、燃气及水的</a:t>
            </a:r>
            <a:endParaRPr sz="2300" dirty="0">
              <a:latin typeface="黑体" panose="02010609060101010101" charset="-122"/>
              <a:ea typeface="黑体" panose="02010609060101010101" charset="-122"/>
              <a:cs typeface="黑体" panose="02010609060101010101" charset="-122"/>
            </a:endParaRPr>
          </a:p>
          <a:p>
            <a:pPr marL="12700" indent="0" algn="l" rtl="0" eaLnBrk="0" fontAlgn="auto">
              <a:lnSpc>
                <a:spcPts val="3820"/>
              </a:lnSpc>
              <a:spcBef>
                <a:spcPts val="0"/>
              </a:spcBef>
            </a:pPr>
            <a:r>
              <a:rPr sz="2300" kern="0" spc="130" dirty="0">
                <a:solidFill>
                  <a:srgbClr val="000000">
                    <a:alpha val="100000"/>
                  </a:srgbClr>
                </a:solidFill>
                <a:latin typeface="黑体" panose="02010609060101010101" charset="-122"/>
                <a:ea typeface="黑体" panose="02010609060101010101" charset="-122"/>
                <a:cs typeface="黑体" panose="02010609060101010101" charset="-122"/>
              </a:rPr>
              <a:t>生产和供应业，公共设施管理业等，</a:t>
            </a:r>
            <a:r>
              <a:rPr sz="2300" kern="0" spc="120" dirty="0">
                <a:solidFill>
                  <a:srgbClr val="000000">
                    <a:alpha val="100000"/>
                  </a:srgbClr>
                </a:solidFill>
                <a:latin typeface="黑体" panose="02010609060101010101" charset="-122"/>
                <a:ea typeface="黑体" panose="02010609060101010101" charset="-122"/>
                <a:cs typeface="黑体" panose="02010609060101010101" charset="-122"/>
              </a:rPr>
              <a:t>在法规层面上缺少有力支撑。执法人</a:t>
            </a:r>
            <a:endParaRPr sz="2300" dirty="0">
              <a:latin typeface="黑体" panose="02010609060101010101" charset="-122"/>
              <a:ea typeface="黑体" panose="02010609060101010101" charset="-122"/>
              <a:cs typeface="黑体" panose="02010609060101010101" charset="-122"/>
            </a:endParaRPr>
          </a:p>
          <a:p>
            <a:pPr marL="12700" indent="0" algn="l" rtl="0" eaLnBrk="0" fontAlgn="auto">
              <a:lnSpc>
                <a:spcPts val="3820"/>
              </a:lnSpc>
              <a:spcBef>
                <a:spcPts val="0"/>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员在进行有限空间作业安全生产执法时，若检查对象不属</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于59号令范畴，</a:t>
            </a:r>
            <a:endParaRPr sz="1400" dirty="0">
              <a:latin typeface="Arial" panose="020B0604020202020204"/>
              <a:ea typeface="Arial" panose="020B0604020202020204"/>
              <a:cs typeface="Arial" panose="020B0604020202020204"/>
            </a:endParaRPr>
          </a:p>
          <a:p>
            <a:pPr indent="0" algn="l" rtl="0" eaLnBrk="0" fontAlgn="auto">
              <a:lnSpc>
                <a:spcPts val="3820"/>
              </a:lnSpc>
              <a:spcBef>
                <a:spcPts val="0"/>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就会遇到执法依据不明确和执法标准不统一等问题，直接影响执法效能。</a:t>
            </a:r>
            <a:endParaRPr sz="2300" dirty="0">
              <a:latin typeface="黑体" panose="02010609060101010101" charset="-122"/>
              <a:ea typeface="黑体" panose="02010609060101010101" charset="-122"/>
              <a:cs typeface="黑体" panose="02010609060101010101" charset="-122"/>
            </a:endParaRPr>
          </a:p>
        </p:txBody>
      </p:sp>
      <p:sp>
        <p:nvSpPr>
          <p:cNvPr id="62" name="textbox 62"/>
          <p:cNvSpPr/>
          <p:nvPr/>
        </p:nvSpPr>
        <p:spPr>
          <a:xfrm>
            <a:off x="0" y="0"/>
            <a:ext cx="16255365" cy="1042035"/>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648970" algn="l" rtl="0" eaLnBrk="0">
              <a:lnSpc>
                <a:spcPct val="96000"/>
              </a:lnSpc>
            </a:pPr>
            <a:r>
              <a:rPr sz="4400" b="1" kern="0" spc="-40" dirty="0">
                <a:solidFill>
                  <a:srgbClr val="FFFFFF">
                    <a:alpha val="100000"/>
                  </a:srgbClr>
                </a:solidFill>
                <a:latin typeface="黑体" panose="02010609060101010101" charset="-122"/>
                <a:ea typeface="黑体" panose="02010609060101010101" charset="-122"/>
                <a:cs typeface="黑体" panose="02010609060101010101" charset="-122"/>
              </a:rPr>
              <a:t>标准制订目的</a:t>
            </a:r>
            <a:endParaRPr sz="4400" dirty="0">
              <a:latin typeface="黑体" panose="02010609060101010101" charset="-122"/>
              <a:ea typeface="黑体" panose="02010609060101010101" charset="-122"/>
              <a:cs typeface="黑体" panose="02010609060101010101" charset="-122"/>
            </a:endParaRPr>
          </a:p>
        </p:txBody>
      </p:sp>
      <p:grpSp>
        <p:nvGrpSpPr>
          <p:cNvPr id="10" name="group 10"/>
          <p:cNvGrpSpPr/>
          <p:nvPr/>
        </p:nvGrpSpPr>
        <p:grpSpPr>
          <a:xfrm rot="21600000">
            <a:off x="863681" y="1727210"/>
            <a:ext cx="7994538" cy="603229"/>
            <a:chOff x="0" y="0"/>
            <a:chExt cx="7994538" cy="603229"/>
          </a:xfrm>
        </p:grpSpPr>
        <p:pic>
          <p:nvPicPr>
            <p:cNvPr id="64" name="picture 64"/>
            <p:cNvPicPr>
              <a:picLocks noChangeAspect="1"/>
            </p:cNvPicPr>
            <p:nvPr/>
          </p:nvPicPr>
          <p:blipFill>
            <a:blip r:embed="rId2"/>
            <a:stretch>
              <a:fillRect/>
            </a:stretch>
          </p:blipFill>
          <p:spPr>
            <a:xfrm rot="21600000">
              <a:off x="0" y="0"/>
              <a:ext cx="7994538" cy="603229"/>
            </a:xfrm>
            <a:prstGeom prst="rect">
              <a:avLst/>
            </a:prstGeom>
          </p:spPr>
        </p:pic>
        <p:sp>
          <p:nvSpPr>
            <p:cNvPr id="66" name="textbox 66"/>
            <p:cNvSpPr/>
            <p:nvPr/>
          </p:nvSpPr>
          <p:spPr>
            <a:xfrm>
              <a:off x="-12700" y="-12700"/>
              <a:ext cx="8020050" cy="683894"/>
            </a:xfrm>
            <a:prstGeom prst="rect">
              <a:avLst/>
            </a:prstGeom>
            <a:noFill/>
            <a:ln w="0" cap="flat">
              <a:noFill/>
              <a:prstDash val="solid"/>
              <a:miter lim="0"/>
            </a:ln>
          </p:spPr>
          <p:txBody>
            <a:bodyPr vert="horz" wrap="square" lIns="0" tIns="0" rIns="0" bIns="0"/>
            <a:lstStyle/>
            <a:p>
              <a:pPr algn="l" rtl="0" eaLnBrk="0">
                <a:lnSpc>
                  <a:spcPct val="122000"/>
                </a:lnSpc>
              </a:pPr>
              <a:endParaRPr sz="1000" dirty="0">
                <a:latin typeface="Arial" panose="020B0604020202020204"/>
                <a:ea typeface="Arial" panose="020B0604020202020204"/>
                <a:cs typeface="Arial" panose="020B0604020202020204"/>
              </a:endParaRPr>
            </a:p>
            <a:p>
              <a:pPr marL="494030" algn="l" rtl="0" eaLnBrk="0">
                <a:lnSpc>
                  <a:spcPct val="96000"/>
                </a:lnSpc>
                <a:spcBef>
                  <a:spcPts val="0"/>
                </a:spcBef>
              </a:pPr>
              <a:r>
                <a:rPr sz="3200" b="1" kern="0" spc="10" dirty="0">
                  <a:solidFill>
                    <a:srgbClr val="FFFFFF">
                      <a:alpha val="100000"/>
                    </a:srgbClr>
                  </a:solidFill>
                  <a:latin typeface="黑体" panose="02010609060101010101" charset="-122"/>
                  <a:ea typeface="黑体" panose="02010609060101010101" charset="-122"/>
                  <a:cs typeface="黑体" panose="02010609060101010101" charset="-122"/>
                </a:rPr>
                <a:t>全行业、全领域、强制性国</a:t>
              </a:r>
              <a:r>
                <a:rPr sz="3200" b="1" kern="0" spc="0" dirty="0">
                  <a:solidFill>
                    <a:srgbClr val="FFFFFF">
                      <a:alpha val="100000"/>
                    </a:srgbClr>
                  </a:solidFill>
                  <a:latin typeface="黑体" panose="02010609060101010101" charset="-122"/>
                  <a:ea typeface="黑体" panose="02010609060101010101" charset="-122"/>
                  <a:cs typeface="黑体" panose="02010609060101010101" charset="-122"/>
                </a:rPr>
                <a:t>家技术标准</a:t>
              </a:r>
              <a:endParaRPr sz="3200" b="1" kern="0" spc="0" dirty="0">
                <a:solidFill>
                  <a:srgbClr val="FFFFFF">
                    <a:alpha val="100000"/>
                  </a:srgbClr>
                </a:solidFill>
                <a:latin typeface="黑体" panose="02010609060101010101" charset="-122"/>
                <a:ea typeface="黑体" panose="02010609060101010101" charset="-122"/>
                <a:cs typeface="黑体" panose="02010609060101010101" charset="-122"/>
              </a:endParaRPr>
            </a:p>
            <a:p>
              <a:pPr marL="494030" algn="l" rtl="0" eaLnBrk="0">
                <a:lnSpc>
                  <a:spcPct val="96000"/>
                </a:lnSpc>
                <a:spcBef>
                  <a:spcPts val="0"/>
                </a:spcBef>
              </a:pPr>
              <a:endParaRPr sz="3200" dirty="0">
                <a:latin typeface="黑体" panose="02010609060101010101" charset="-122"/>
                <a:ea typeface="黑体" panose="02010609060101010101" charset="-122"/>
                <a:cs typeface="黑体" panose="02010609060101010101" charset="-122"/>
              </a:endParaRPr>
            </a:p>
            <a:p>
              <a:pPr marL="494030" algn="l" rtl="0" eaLnBrk="0">
                <a:lnSpc>
                  <a:spcPct val="96000"/>
                </a:lnSpc>
                <a:spcBef>
                  <a:spcPts val="0"/>
                </a:spcBef>
              </a:pPr>
              <a:endParaRPr sz="3200" dirty="0">
                <a:latin typeface="黑体" panose="02010609060101010101" charset="-122"/>
                <a:ea typeface="黑体" panose="02010609060101010101" charset="-122"/>
                <a:cs typeface="黑体" panose="02010609060101010101" charset="-122"/>
              </a:endParaRPr>
            </a:p>
          </p:txBody>
        </p:sp>
      </p:grpSp>
      <p:sp>
        <p:nvSpPr>
          <p:cNvPr id="68" name="rect 68"/>
          <p:cNvSpPr/>
          <p:nvPr/>
        </p:nvSpPr>
        <p:spPr>
          <a:xfrm>
            <a:off x="11271259" y="5537240"/>
            <a:ext cx="4572000" cy="241218"/>
          </a:xfrm>
          <a:prstGeom prst="rect">
            <a:avLst/>
          </a:prstGeom>
          <a:solidFill>
            <a:srgbClr val="03315C">
              <a:alpha val="100000"/>
            </a:srgbClr>
          </a:solidFill>
          <a:ln w="0" cap="flat">
            <a:noFill/>
            <a:prstDash val="solid"/>
            <a:miter lim="0"/>
          </a:ln>
        </p:spPr>
        <p:txBody>
          <a:bodyPr rtlCol="0"/>
          <a:lstStyle/>
          <a:p>
            <a:pPr algn="ctr"/>
            <a:endParaRPr lang="zh-CN" altLang="en-US"/>
          </a:p>
        </p:txBody>
      </p:sp>
      <p:pic>
        <p:nvPicPr>
          <p:cNvPr id="70" name="picture 70"/>
          <p:cNvPicPr>
            <a:picLocks noChangeAspect="1"/>
          </p:cNvPicPr>
          <p:nvPr/>
        </p:nvPicPr>
        <p:blipFill>
          <a:blip r:embed="rId3"/>
          <a:stretch>
            <a:fillRect/>
          </a:stretch>
        </p:blipFill>
        <p:spPr>
          <a:xfrm rot="21600000">
            <a:off x="11391880" y="5861029"/>
            <a:ext cx="4349781" cy="209580"/>
          </a:xfrm>
          <a:prstGeom prst="rect">
            <a:avLst/>
          </a:prstGeom>
        </p:spPr>
      </p:pic>
      <p:pic>
        <p:nvPicPr>
          <p:cNvPr id="72" name="picture 72"/>
          <p:cNvPicPr>
            <a:picLocks noChangeAspect="1"/>
          </p:cNvPicPr>
          <p:nvPr/>
        </p:nvPicPr>
        <p:blipFill>
          <a:blip r:embed="rId4"/>
          <a:stretch>
            <a:fillRect/>
          </a:stretch>
        </p:blipFill>
        <p:spPr>
          <a:xfrm rot="21600000">
            <a:off x="11315639" y="4876769"/>
            <a:ext cx="4521282" cy="635050"/>
          </a:xfrm>
          <a:prstGeom prst="rect">
            <a:avLst/>
          </a:prstGeom>
        </p:spPr>
      </p:pic>
      <p:sp>
        <p:nvSpPr>
          <p:cNvPr id="74" name="textbox 74"/>
          <p:cNvSpPr/>
          <p:nvPr/>
        </p:nvSpPr>
        <p:spPr>
          <a:xfrm>
            <a:off x="11283919" y="5047458"/>
            <a:ext cx="2980054" cy="105473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504190" algn="l" rtl="0" eaLnBrk="0">
              <a:lnSpc>
                <a:spcPct val="87000"/>
              </a:lnSpc>
            </a:pPr>
            <a:r>
              <a:rPr sz="1700" b="1" kern="0" spc="-120" dirty="0">
                <a:solidFill>
                  <a:srgbClr val="FFFFFF">
                    <a:alpha val="100000"/>
                  </a:srgbClr>
                </a:solidFill>
                <a:latin typeface="黑体" panose="02010609060101010101" charset="-122"/>
                <a:ea typeface="黑体" panose="02010609060101010101" charset="-122"/>
                <a:cs typeface="黑体" panose="02010609060101010101" charset="-122"/>
              </a:rPr>
              <a:t>中华人民共和国应急管理部</a:t>
            </a:r>
            <a:endParaRPr sz="1700" dirty="0">
              <a:latin typeface="黑体" panose="02010609060101010101" charset="-122"/>
              <a:ea typeface="黑体" panose="02010609060101010101" charset="-122"/>
              <a:cs typeface="黑体" panose="02010609060101010101" charset="-122"/>
            </a:endParaRPr>
          </a:p>
          <a:p>
            <a:pPr marL="520065" algn="l" rtl="0" eaLnBrk="0">
              <a:lnSpc>
                <a:spcPts val="1470"/>
              </a:lnSpc>
            </a:pPr>
            <a:r>
              <a:rPr sz="1100" i="1" kern="0" spc="-3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hims1mmen</a:t>
            </a:r>
            <a:r>
              <a:rPr sz="1100" kern="0" spc="-4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i="1" kern="0" spc="-4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zoie</a:t>
            </a:r>
            <a:r>
              <a:rPr sz="1100" kern="0" spc="-4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i="1" kern="0" spc="-4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sraitn</a:t>
            </a:r>
            <a:r>
              <a:rPr sz="1100" kern="0" spc="-4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i="1" kern="0" spc="-40" dirty="0">
                <a:solidFill>
                  <a:srgbClr val="808080">
                    <a:alpha val="100000"/>
                  </a:srgbClr>
                </a:solidFill>
                <a:latin typeface="宋体" panose="02010600030101010101" pitchFamily="2" charset="-122"/>
                <a:ea typeface="宋体" panose="02010600030101010101" pitchFamily="2" charset="-122"/>
                <a:cs typeface="宋体" panose="02010600030101010101" pitchFamily="2" charset="-122"/>
              </a:rPr>
              <a:t>etcua</a:t>
            </a:r>
            <a:endParaRPr sz="1100" dirty="0">
              <a:latin typeface="宋体" panose="02010600030101010101" pitchFamily="2" charset="-122"/>
              <a:ea typeface="宋体" panose="02010600030101010101" pitchFamily="2" charset="-122"/>
              <a:cs typeface="宋体" panose="02010600030101010101" pitchFamily="2" charset="-122"/>
            </a:endParaRPr>
          </a:p>
          <a:p>
            <a:pPr marL="12700" algn="l" rtl="0" eaLnBrk="0">
              <a:lnSpc>
                <a:spcPts val="1180"/>
              </a:lnSpc>
              <a:spcBef>
                <a:spcPts val="1190"/>
              </a:spcBef>
            </a:pPr>
            <a:r>
              <a:rPr sz="800" kern="0" spc="0" dirty="0">
                <a:solidFill>
                  <a:srgbClr val="FFFFFF">
                    <a:alpha val="100000"/>
                  </a:srgbClr>
                </a:solidFill>
                <a:latin typeface="黑体" panose="02010609060101010101" charset="-122"/>
                <a:ea typeface="黑体" panose="02010609060101010101" charset="-122"/>
                <a:cs typeface="黑体" panose="02010609060101010101" charset="-122"/>
              </a:rPr>
              <a:t>首页</a:t>
            </a:r>
            <a:r>
              <a:rPr sz="800" kern="0" spc="80" dirty="0">
                <a:solidFill>
                  <a:srgbClr val="FFFFFF">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FFFFFF">
                    <a:alpha val="100000"/>
                  </a:srgbClr>
                </a:solidFill>
                <a:latin typeface="仿宋" panose="02010609060101010101" charset="-122"/>
                <a:ea typeface="仿宋" panose="02010609060101010101" charset="-122"/>
                <a:cs typeface="仿宋" panose="02010609060101010101" charset="-122"/>
              </a:rPr>
              <a:t>机构</a:t>
            </a:r>
            <a:r>
              <a:rPr sz="800" kern="0" spc="0" dirty="0">
                <a:solidFill>
                  <a:srgbClr val="FFFFFF">
                    <a:alpha val="100000"/>
                  </a:srgbClr>
                </a:solidFill>
                <a:latin typeface="仿宋" panose="02010609060101010101" charset="-122"/>
                <a:ea typeface="仿宋" panose="02010609060101010101" charset="-122"/>
                <a:cs typeface="仿宋" panose="02010609060101010101" charset="-122"/>
              </a:rPr>
              <a:t>     </a:t>
            </a:r>
            <a:r>
              <a:rPr sz="1300" kern="0" spc="0" baseline="16000" dirty="0">
                <a:solidFill>
                  <a:srgbClr val="FFFFFF">
                    <a:alpha val="100000"/>
                  </a:srgbClr>
                </a:solidFill>
                <a:latin typeface="黑体" panose="02010609060101010101" charset="-122"/>
                <a:ea typeface="黑体" panose="02010609060101010101" charset="-122"/>
                <a:cs typeface="黑体" panose="02010609060101010101" charset="-122"/>
              </a:rPr>
              <a:t>新闻</a:t>
            </a:r>
            <a:r>
              <a:rPr sz="800" kern="0" spc="8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0" baseline="-4000" dirty="0">
                <a:solidFill>
                  <a:srgbClr val="FFFFFF">
                    <a:alpha val="100000"/>
                  </a:srgbClr>
                </a:solidFill>
                <a:latin typeface="黑体" panose="02010609060101010101" charset="-122"/>
                <a:ea typeface="黑体" panose="02010609060101010101" charset="-122"/>
                <a:cs typeface="黑体" panose="02010609060101010101" charset="-122"/>
              </a:rPr>
              <a:t>公开</a:t>
            </a:r>
            <a:r>
              <a:rPr sz="800" kern="0" spc="70" dirty="0">
                <a:solidFill>
                  <a:srgbClr val="FFFFFF">
                    <a:alpha val="100000"/>
                  </a:srgbClr>
                </a:solidFill>
                <a:latin typeface="黑体" panose="02010609060101010101" charset="-122"/>
                <a:ea typeface="黑体" panose="02010609060101010101" charset="-122"/>
                <a:cs typeface="黑体" panose="02010609060101010101" charset="-122"/>
              </a:rPr>
              <a:t>    </a:t>
            </a:r>
            <a:r>
              <a:rPr sz="800" b="1" kern="0" spc="0" dirty="0">
                <a:solidFill>
                  <a:srgbClr val="FFFFFF">
                    <a:alpha val="100000"/>
                  </a:srgbClr>
                </a:solidFill>
                <a:latin typeface="仿宋" panose="02010609060101010101" charset="-122"/>
                <a:ea typeface="仿宋" panose="02010609060101010101" charset="-122"/>
                <a:cs typeface="仿宋" panose="02010609060101010101" charset="-122"/>
              </a:rPr>
              <a:t>服务</a:t>
            </a:r>
            <a:r>
              <a:rPr sz="800" kern="0" spc="90" dirty="0">
                <a:solidFill>
                  <a:srgbClr val="FFFFFF">
                    <a:alpha val="100000"/>
                  </a:srgbClr>
                </a:solidFill>
                <a:latin typeface="仿宋" panose="02010609060101010101" charset="-122"/>
                <a:ea typeface="仿宋" panose="02010609060101010101" charset="-122"/>
                <a:cs typeface="仿宋" panose="02010609060101010101" charset="-122"/>
              </a:rPr>
              <a:t>    </a:t>
            </a:r>
            <a:r>
              <a:rPr sz="1300" kern="0" spc="0" baseline="1000" dirty="0">
                <a:solidFill>
                  <a:srgbClr val="FFFFFF">
                    <a:alpha val="100000"/>
                  </a:srgbClr>
                </a:solidFill>
                <a:latin typeface="黑体" panose="02010609060101010101" charset="-122"/>
                <a:ea typeface="黑体" panose="02010609060101010101" charset="-122"/>
                <a:cs typeface="黑体" panose="02010609060101010101" charset="-122"/>
              </a:rPr>
              <a:t>互</a:t>
            </a:r>
            <a:r>
              <a:rPr sz="8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0" baseline="-4000" dirty="0">
                <a:solidFill>
                  <a:srgbClr val="FFFFFF">
                    <a:alpha val="100000"/>
                  </a:srgbClr>
                </a:solidFill>
                <a:latin typeface="黑体" panose="02010609060101010101" charset="-122"/>
                <a:ea typeface="黑体" panose="02010609060101010101" charset="-122"/>
                <a:cs typeface="黑体" panose="02010609060101010101" charset="-122"/>
              </a:rPr>
              <a:t>科曾</a:t>
            </a:r>
            <a:endParaRPr sz="1300" baseline="-40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3000"/>
              </a:lnSpc>
            </a:pPr>
            <a:endParaRPr sz="200" dirty="0">
              <a:latin typeface="Arial" panose="020B0604020202020204"/>
              <a:ea typeface="Arial" panose="020B0604020202020204"/>
              <a:cs typeface="Arial" panose="020B0604020202020204"/>
            </a:endParaRPr>
          </a:p>
          <a:p>
            <a:pPr marL="120015" algn="l" rtl="0" eaLnBrk="0">
              <a:lnSpc>
                <a:spcPts val="965"/>
              </a:lnSpc>
              <a:spcBef>
                <a:spcPts val="0"/>
              </a:spcBef>
            </a:pPr>
            <a:r>
              <a:rPr sz="800" kern="0" spc="120" dirty="0">
                <a:solidFill>
                  <a:srgbClr val="80A8B0">
                    <a:alpha val="100000"/>
                  </a:srgbClr>
                </a:solidFill>
                <a:latin typeface="黑体" panose="02010609060101010101" charset="-122"/>
                <a:ea typeface="黑体" panose="02010609060101010101" charset="-122"/>
                <a:cs typeface="黑体" panose="02010609060101010101" charset="-122"/>
              </a:rPr>
              <a:t>酋页&gt;围务&gt;法像法规际准&gt;现取</a:t>
            </a:r>
            <a:endParaRPr sz="800" dirty="0">
              <a:latin typeface="黑体" panose="02010609060101010101" charset="-122"/>
              <a:ea typeface="黑体" panose="02010609060101010101" charset="-122"/>
              <a:cs typeface="黑体" panose="02010609060101010101" charset="-122"/>
            </a:endParaRPr>
          </a:p>
        </p:txBody>
      </p:sp>
      <p:sp>
        <p:nvSpPr>
          <p:cNvPr id="76" name="textbox 76"/>
          <p:cNvSpPr/>
          <p:nvPr/>
        </p:nvSpPr>
        <p:spPr>
          <a:xfrm>
            <a:off x="11499798" y="7077502"/>
            <a:ext cx="4144009" cy="5949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666750" algn="l" rtl="0" eaLnBrk="0">
              <a:lnSpc>
                <a:spcPts val="965"/>
              </a:lnSpc>
            </a:pP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工</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贸</a:t>
            </a:r>
            <a:r>
              <a:rPr sz="800" kern="0" spc="-16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企</a:t>
            </a: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业</a:t>
            </a: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有</a:t>
            </a:r>
            <a:r>
              <a:rPr sz="800" kern="0" spc="-10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限</a:t>
            </a: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空</a:t>
            </a:r>
            <a:r>
              <a:rPr sz="800" kern="0" spc="-1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间</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作</a:t>
            </a: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业</a:t>
            </a:r>
            <a:r>
              <a:rPr sz="800" kern="0" spc="-1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安</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全</a:t>
            </a: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管</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理</a:t>
            </a:r>
            <a:r>
              <a:rPr sz="800" kern="0" spc="-1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与</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监</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督</a:t>
            </a:r>
            <a:r>
              <a:rPr sz="800" kern="0" spc="-1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暂</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行</a:t>
            </a: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规</a:t>
            </a:r>
            <a:r>
              <a:rPr sz="800" kern="0" spc="-16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定</a:t>
            </a:r>
            <a:endParaRPr sz="800" dirty="0">
              <a:latin typeface="黑体" panose="02010609060101010101" charset="-122"/>
              <a:ea typeface="黑体" panose="02010609060101010101" charset="-122"/>
              <a:cs typeface="黑体" panose="02010609060101010101" charset="-122"/>
            </a:endParaRPr>
          </a:p>
          <a:p>
            <a:pPr algn="r" rtl="0" eaLnBrk="0">
              <a:lnSpc>
                <a:spcPts val="860"/>
              </a:lnSpc>
              <a:spcBef>
                <a:spcPts val="1045"/>
              </a:spcBef>
            </a:pP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(2012年5月20</a:t>
            </a:r>
            <a:r>
              <a:rPr sz="700" kern="0" spc="21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0" dirty="0">
                <a:solidFill>
                  <a:srgbClr val="000000">
                    <a:alpha val="100000"/>
                  </a:srgbClr>
                </a:solidFill>
                <a:latin typeface="黑体" panose="02010609060101010101" charset="-122"/>
                <a:ea typeface="黑体" panose="02010609060101010101" charset="-122"/>
                <a:cs typeface="黑体" panose="02010609060101010101" charset="-122"/>
              </a:rPr>
              <a:t>冒寒变全生产堂督冒理尽是个睾9带去布，E2011年1月1日起篷什：量2015年5月29日国术空</a:t>
            </a:r>
            <a:endParaRPr sz="700" dirty="0">
              <a:latin typeface="黑体" panose="02010609060101010101" charset="-122"/>
              <a:ea typeface="黑体" panose="02010609060101010101" charset="-122"/>
              <a:cs typeface="黑体" panose="02010609060101010101" charset="-122"/>
            </a:endParaRPr>
          </a:p>
          <a:p>
            <a:pPr algn="l" rtl="0" eaLnBrk="0">
              <a:lnSpc>
                <a:spcPct val="104000"/>
              </a:lnSpc>
            </a:pPr>
            <a:endParaRPr sz="500" dirty="0">
              <a:latin typeface="Arial" panose="020B0604020202020204"/>
              <a:ea typeface="Arial" panose="020B0604020202020204"/>
              <a:cs typeface="Arial" panose="020B0604020202020204"/>
            </a:endParaRPr>
          </a:p>
          <a:p>
            <a:pPr marL="1384300" algn="l" rtl="0" eaLnBrk="0">
              <a:lnSpc>
                <a:spcPts val="975"/>
              </a:lnSpc>
              <a:spcBef>
                <a:spcPts val="5"/>
              </a:spcBef>
            </a:pPr>
            <a:r>
              <a:rPr sz="800" kern="0" spc="-20" dirty="0">
                <a:solidFill>
                  <a:srgbClr val="000000">
                    <a:alpha val="100000"/>
                  </a:srgbClr>
                </a:solidFill>
                <a:latin typeface="仿宋" panose="02010609060101010101" charset="-122"/>
                <a:ea typeface="仿宋" panose="02010609060101010101" charset="-122"/>
                <a:cs typeface="仿宋" panose="02010609060101010101" charset="-122"/>
              </a:rPr>
              <a:t>个生严主管理思是今芽的梦豆)</a:t>
            </a:r>
            <a:endParaRPr sz="800" dirty="0">
              <a:latin typeface="仿宋" panose="02010609060101010101" charset="-122"/>
              <a:ea typeface="仿宋" panose="02010609060101010101" charset="-122"/>
              <a:cs typeface="仿宋" panose="02010609060101010101" charset="-122"/>
            </a:endParaRPr>
          </a:p>
        </p:txBody>
      </p:sp>
      <p:sp>
        <p:nvSpPr>
          <p:cNvPr id="78" name="textbox 78"/>
          <p:cNvSpPr/>
          <p:nvPr/>
        </p:nvSpPr>
        <p:spPr>
          <a:xfrm>
            <a:off x="14423928" y="5009328"/>
            <a:ext cx="1348739" cy="789940"/>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algn="r" rtl="0" eaLnBrk="0">
              <a:lnSpc>
                <a:spcPct val="96000"/>
              </a:lnSpc>
            </a:pPr>
            <a:r>
              <a:rPr sz="1600" b="1" kern="0" spc="-130" dirty="0">
                <a:solidFill>
                  <a:srgbClr val="705040">
                    <a:alpha val="100000"/>
                  </a:srgbClr>
                </a:solidFill>
                <a:latin typeface="宋体" panose="02010600030101010101" pitchFamily="2" charset="-122"/>
                <a:ea typeface="宋体" panose="02010600030101010101" pitchFamily="2" charset="-122"/>
                <a:cs typeface="宋体" panose="02010600030101010101" pitchFamily="2" charset="-122"/>
              </a:rPr>
              <a:t>刚</a:t>
            </a:r>
            <a:r>
              <a:rPr sz="1600" kern="0" spc="230" dirty="0">
                <a:solidFill>
                  <a:srgbClr val="705040">
                    <a:alpha val="100000"/>
                  </a:srgbClr>
                </a:solidFill>
                <a:latin typeface="宋体" panose="02010600030101010101" pitchFamily="2" charset="-122"/>
                <a:ea typeface="宋体" panose="02010600030101010101" pitchFamily="2" charset="-122"/>
                <a:cs typeface="宋体" panose="02010600030101010101" pitchFamily="2" charset="-122"/>
              </a:rPr>
              <a:t> </a:t>
            </a:r>
            <a:r>
              <a:rPr sz="1600" b="1" kern="0" spc="-130" dirty="0">
                <a:solidFill>
                  <a:srgbClr val="705040">
                    <a:alpha val="100000"/>
                  </a:srgbClr>
                </a:solidFill>
                <a:latin typeface="宋体" panose="02010600030101010101" pitchFamily="2" charset="-122"/>
                <a:ea typeface="宋体" panose="02010600030101010101" pitchFamily="2" charset="-122"/>
                <a:cs typeface="宋体" panose="02010600030101010101" pitchFamily="2" charset="-122"/>
              </a:rPr>
              <a:t>滤</a:t>
            </a:r>
            <a:r>
              <a:rPr sz="1600" kern="0" spc="220" dirty="0">
                <a:solidFill>
                  <a:srgbClr val="705040">
                    <a:alpha val="100000"/>
                  </a:srgbClr>
                </a:solidFill>
                <a:latin typeface="宋体" panose="02010600030101010101" pitchFamily="2" charset="-122"/>
                <a:ea typeface="宋体" panose="02010600030101010101" pitchFamily="2" charset="-122"/>
                <a:cs typeface="宋体" panose="02010600030101010101" pitchFamily="2" charset="-122"/>
              </a:rPr>
              <a:t> </a:t>
            </a:r>
            <a:r>
              <a:rPr sz="1600" b="1" kern="0" spc="-130" dirty="0">
                <a:solidFill>
                  <a:srgbClr val="705040">
                    <a:alpha val="100000"/>
                  </a:srgbClr>
                </a:solidFill>
                <a:latin typeface="宋体" panose="02010600030101010101" pitchFamily="2" charset="-122"/>
                <a:ea typeface="宋体" panose="02010600030101010101" pitchFamily="2" charset="-122"/>
                <a:cs typeface="宋体" panose="02010600030101010101" pitchFamily="2" charset="-122"/>
              </a:rPr>
              <a:t>绍</a:t>
            </a:r>
            <a:r>
              <a:rPr sz="1600" b="1" kern="0" spc="-130" dirty="0">
                <a:solidFill>
                  <a:srgbClr val="705040">
                    <a:alpha val="100000"/>
                  </a:srgbClr>
                </a:solidFill>
                <a:latin typeface="Times New Roman" panose="02020603050405020304"/>
                <a:ea typeface="Times New Roman" panose="02020603050405020304"/>
                <a:cs typeface="Times New Roman" panose="02020603050405020304"/>
              </a:rPr>
              <a:t>L</a:t>
            </a:r>
            <a:r>
              <a:rPr sz="1600" b="1" kern="0" spc="-130" dirty="0">
                <a:solidFill>
                  <a:srgbClr val="705040">
                    <a:alpha val="100000"/>
                  </a:srgbClr>
                </a:solidFill>
                <a:latin typeface="宋体" panose="02010600030101010101" pitchFamily="2" charset="-122"/>
                <a:ea typeface="宋体" panose="02010600030101010101" pitchFamily="2" charset="-122"/>
                <a:cs typeface="宋体" panose="02010600030101010101" pitchFamily="2" charset="-122"/>
              </a:rPr>
              <a:t>产叨</a:t>
            </a:r>
            <a:endParaRPr sz="1600" dirty="0">
              <a:latin typeface="宋体" panose="02010600030101010101" pitchFamily="2" charset="-122"/>
              <a:ea typeface="宋体" panose="02010600030101010101" pitchFamily="2" charset="-122"/>
              <a:cs typeface="宋体" panose="02010600030101010101" pitchFamily="2" charset="-122"/>
            </a:endParaRPr>
          </a:p>
          <a:p>
            <a:pPr marL="18415" algn="l" rtl="0" eaLnBrk="0">
              <a:lnSpc>
                <a:spcPct val="94000"/>
              </a:lnSpc>
              <a:spcBef>
                <a:spcPts val="15"/>
              </a:spcBef>
            </a:pPr>
            <a:r>
              <a:rPr sz="1700" b="1" kern="0" spc="0" dirty="0">
                <a:solidFill>
                  <a:srgbClr val="403020">
                    <a:alpha val="100000"/>
                  </a:srgbClr>
                </a:solidFill>
                <a:latin typeface="宋体" panose="02010600030101010101" pitchFamily="2" charset="-122"/>
                <a:ea typeface="宋体" panose="02010600030101010101" pitchFamily="2" charset="-122"/>
                <a:cs typeface="宋体" panose="02010600030101010101" pitchFamily="2" charset="-122"/>
              </a:rPr>
              <a:t>延汤火测煎民</a:t>
            </a:r>
            <a:endParaRPr sz="17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4000"/>
              </a:lnSpc>
            </a:pPr>
            <a:endParaRPr sz="1000" dirty="0">
              <a:latin typeface="Arial" panose="020B0604020202020204"/>
              <a:ea typeface="Arial" panose="020B0604020202020204"/>
              <a:cs typeface="Arial" panose="020B0604020202020204"/>
            </a:endParaRPr>
          </a:p>
          <a:p>
            <a:pPr marL="66675" algn="l" rtl="0" eaLnBrk="0">
              <a:lnSpc>
                <a:spcPts val="985"/>
              </a:lnSpc>
              <a:spcBef>
                <a:spcPts val="5"/>
              </a:spcBef>
            </a:pPr>
            <a:r>
              <a:rPr sz="800" kern="0" spc="-10" dirty="0">
                <a:solidFill>
                  <a:srgbClr val="FFFFFF">
                    <a:alpha val="100000"/>
                  </a:srgbClr>
                </a:solidFill>
                <a:latin typeface="仿宋" panose="02010609060101010101" charset="-122"/>
                <a:ea typeface="仿宋" panose="02010609060101010101" charset="-122"/>
                <a:cs typeface="仿宋" panose="02010609060101010101" charset="-122"/>
              </a:rPr>
              <a:t>党建</a:t>
            </a:r>
            <a:r>
              <a:rPr sz="800" kern="0" spc="-10" dirty="0">
                <a:solidFill>
                  <a:srgbClr val="FFFFFF">
                    <a:alpha val="100000"/>
                  </a:srgbClr>
                </a:solidFill>
                <a:latin typeface="仿宋" panose="02010609060101010101" charset="-122"/>
                <a:ea typeface="仿宋" panose="02010609060101010101" charset="-122"/>
                <a:cs typeface="仿宋" panose="02010609060101010101" charset="-122"/>
              </a:rPr>
              <a:t>     </a:t>
            </a:r>
            <a:r>
              <a:rPr sz="800" kern="0" spc="-10" dirty="0">
                <a:solidFill>
                  <a:srgbClr val="FFFFFF">
                    <a:alpha val="100000"/>
                  </a:srgbClr>
                </a:solidFill>
                <a:latin typeface="黑体" panose="02010609060101010101" charset="-122"/>
                <a:ea typeface="黑体" panose="02010609060101010101" charset="-122"/>
                <a:cs typeface="黑体" panose="02010609060101010101" charset="-122"/>
              </a:rPr>
              <a:t>社金教瑕服务</a:t>
            </a:r>
            <a:endParaRPr sz="800" dirty="0">
              <a:latin typeface="黑体" panose="02010609060101010101" charset="-122"/>
              <a:ea typeface="黑体" panose="02010609060101010101" charset="-122"/>
              <a:cs typeface="黑体" panose="02010609060101010101" charset="-122"/>
            </a:endParaRPr>
          </a:p>
        </p:txBody>
      </p:sp>
      <p:sp>
        <p:nvSpPr>
          <p:cNvPr id="80" name="textbox 80"/>
          <p:cNvSpPr/>
          <p:nvPr/>
        </p:nvSpPr>
        <p:spPr>
          <a:xfrm>
            <a:off x="13159894" y="6424020"/>
            <a:ext cx="2508885" cy="40322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9000"/>
              </a:lnSpc>
            </a:pPr>
            <a:r>
              <a:rPr sz="1400" b="1" kern="0" spc="30" dirty="0">
                <a:solidFill>
                  <a:srgbClr val="804040">
                    <a:alpha val="100000"/>
                  </a:srgbClr>
                </a:solidFill>
                <a:latin typeface="黑体" panose="02010609060101010101" charset="-122"/>
                <a:ea typeface="黑体" panose="02010609060101010101" charset="-122"/>
                <a:cs typeface="黑体" panose="02010609060101010101" charset="-122"/>
              </a:rPr>
              <a:t>应急管理</a:t>
            </a:r>
            <a:r>
              <a:rPr sz="1400" b="1" kern="0" spc="30" dirty="0">
                <a:solidFill>
                  <a:srgbClr val="904040">
                    <a:alpha val="100000"/>
                  </a:srgbClr>
                </a:solidFill>
                <a:latin typeface="黑体" panose="02010609060101010101" charset="-122"/>
                <a:ea typeface="黑体" panose="02010609060101010101" charset="-122"/>
                <a:cs typeface="黑体" panose="02010609060101010101" charset="-122"/>
              </a:rPr>
              <a:t>部规章</a:t>
            </a:r>
            <a:endParaRPr sz="1400" dirty="0">
              <a:latin typeface="黑体" panose="02010609060101010101" charset="-122"/>
              <a:ea typeface="黑体" panose="02010609060101010101" charset="-122"/>
              <a:cs typeface="黑体" panose="02010609060101010101" charset="-122"/>
            </a:endParaRPr>
          </a:p>
          <a:p>
            <a:pPr algn="l" rtl="0" eaLnBrk="0">
              <a:lnSpc>
                <a:spcPct val="104000"/>
              </a:lnSpc>
            </a:pPr>
            <a:endParaRPr sz="500" dirty="0">
              <a:latin typeface="Arial" panose="020B0604020202020204"/>
              <a:ea typeface="Arial" panose="020B0604020202020204"/>
              <a:cs typeface="Arial" panose="020B0604020202020204"/>
            </a:endParaRPr>
          </a:p>
          <a:p>
            <a:pPr algn="r" rtl="0" eaLnBrk="0">
              <a:lnSpc>
                <a:spcPct val="95000"/>
              </a:lnSpc>
              <a:spcBef>
                <a:spcPts val="5"/>
              </a:spcBef>
            </a:pPr>
            <a:r>
              <a:rPr sz="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下赋文字量</a:t>
            </a:r>
            <a:r>
              <a:rPr sz="6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下收焉拨</a:t>
            </a:r>
            <a:endParaRPr sz="600" dirty="0">
              <a:latin typeface="宋体" panose="02010600030101010101" pitchFamily="2" charset="-122"/>
              <a:ea typeface="宋体" panose="02010600030101010101" pitchFamily="2" charset="-122"/>
              <a:cs typeface="宋体" panose="02010600030101010101" pitchFamily="2" charset="-122"/>
            </a:endParaRPr>
          </a:p>
        </p:txBody>
      </p:sp>
      <p:pic>
        <p:nvPicPr>
          <p:cNvPr id="82" name="picture 82"/>
          <p:cNvPicPr>
            <a:picLocks noChangeAspect="1"/>
          </p:cNvPicPr>
          <p:nvPr/>
        </p:nvPicPr>
        <p:blipFill>
          <a:blip r:embed="rId5"/>
          <a:stretch>
            <a:fillRect/>
          </a:stretch>
        </p:blipFill>
        <p:spPr>
          <a:xfrm rot="21600000">
            <a:off x="12674640" y="6280191"/>
            <a:ext cx="412740" cy="4762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84"/>
          <p:cNvPicPr>
            <a:picLocks noChangeAspect="1"/>
          </p:cNvPicPr>
          <p:nvPr/>
        </p:nvPicPr>
        <p:blipFill>
          <a:blip r:embed="rId1"/>
          <a:stretch>
            <a:fillRect/>
          </a:stretch>
        </p:blipFill>
        <p:spPr>
          <a:xfrm rot="21600000">
            <a:off x="0" y="0"/>
            <a:ext cx="16256000" cy="9144000"/>
          </a:xfrm>
          <a:prstGeom prst="rect">
            <a:avLst/>
          </a:prstGeom>
        </p:spPr>
      </p:pic>
      <p:graphicFrame>
        <p:nvGraphicFramePr>
          <p:cNvPr id="86" name="table 86"/>
          <p:cNvGraphicFramePr>
            <a:graphicFrameLocks noGrp="1"/>
          </p:cNvGraphicFramePr>
          <p:nvPr/>
        </p:nvGraphicFramePr>
        <p:xfrm>
          <a:off x="1528939" y="3763932"/>
          <a:ext cx="14127480" cy="3032125"/>
        </p:xfrm>
        <a:graphic>
          <a:graphicData uri="http://schemas.openxmlformats.org/drawingml/2006/table">
            <a:tbl>
              <a:tblPr/>
              <a:tblGrid>
                <a:gridCol w="2638425"/>
                <a:gridCol w="11489055"/>
              </a:tblGrid>
              <a:tr h="689609">
                <a:tc>
                  <a:txBody>
                    <a:bodyPr/>
                    <a:lstStyle/>
                    <a:p>
                      <a:pPr algn="l" rtl="0" eaLnBrk="0">
                        <a:lnSpc>
                          <a:spcPct val="114000"/>
                        </a:lnSpc>
                      </a:pPr>
                      <a:endParaRPr sz="600" dirty="0">
                        <a:latin typeface="Arial" panose="020B0604020202020204"/>
                        <a:ea typeface="Arial" panose="020B0604020202020204"/>
                        <a:cs typeface="Arial" panose="020B0604020202020204"/>
                      </a:endParaRPr>
                    </a:p>
                    <a:p>
                      <a:pPr algn="l" rtl="0" eaLnBrk="0">
                        <a:lnSpc>
                          <a:spcPct val="98000"/>
                        </a:lnSpc>
                        <a:spcBef>
                          <a:spcPts val="5"/>
                        </a:spcBef>
                      </a:pPr>
                      <a:r>
                        <a:rPr sz="2700" b="1" kern="0" spc="-20" dirty="0">
                          <a:solidFill>
                            <a:srgbClr val="FFFFFF">
                              <a:alpha val="100000"/>
                            </a:srgbClr>
                          </a:solidFill>
                          <a:latin typeface="黑体" panose="02010609060101010101" charset="-122"/>
                          <a:ea typeface="黑体" panose="02010609060101010101" charset="-122"/>
                          <a:cs typeface="黑体" panose="02010609060101010101" charset="-122"/>
                        </a:rPr>
                        <a:t>覆盖范围不全</a:t>
                      </a:r>
                      <a:endParaRPr sz="27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c>
                  <a:txBody>
                    <a:bodyPr/>
                    <a:lstStyle/>
                    <a:p>
                      <a:pPr algn="l" rtl="0" eaLnBrk="0">
                        <a:lnSpc>
                          <a:spcPct val="15000"/>
                        </a:lnSpc>
                      </a:pPr>
                      <a:endParaRPr sz="100" dirty="0">
                        <a:latin typeface="Arial" panose="020B0604020202020204"/>
                        <a:ea typeface="Arial" panose="020B0604020202020204"/>
                        <a:cs typeface="Arial" panose="020B0604020202020204"/>
                      </a:endParaRPr>
                    </a:p>
                    <a:p>
                      <a:pPr marL="575945" algn="l" rtl="0" eaLnBrk="0">
                        <a:lnSpc>
                          <a:spcPct val="97000"/>
                        </a:lnSpc>
                      </a:pPr>
                      <a:r>
                        <a:rPr sz="2800" kern="0" spc="90" dirty="0">
                          <a:solidFill>
                            <a:srgbClr val="000000">
                              <a:alpha val="100000"/>
                            </a:srgbClr>
                          </a:solidFill>
                          <a:latin typeface="黑体" panose="02010609060101010101" charset="-122"/>
                          <a:ea typeface="黑体" panose="02010609060101010101" charset="-122"/>
                          <a:cs typeface="黑体" panose="02010609060101010101" charset="-122"/>
                        </a:rPr>
                        <a:t>1)缺乏覆盖全行业、全领</a:t>
                      </a:r>
                      <a:r>
                        <a:rPr sz="2800" kern="0" spc="80" dirty="0">
                          <a:solidFill>
                            <a:srgbClr val="000000">
                              <a:alpha val="100000"/>
                            </a:srgbClr>
                          </a:solidFill>
                          <a:latin typeface="黑体" panose="02010609060101010101" charset="-122"/>
                          <a:ea typeface="黑体" panose="02010609060101010101" charset="-122"/>
                          <a:cs typeface="黑体" panose="02010609060101010101" charset="-122"/>
                        </a:rPr>
                        <a:t>域有限空间作业安全的国家标准。</a:t>
                      </a:r>
                      <a:endParaRPr sz="2800" kern="0" spc="8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r>
              <a:tr h="1283970">
                <a:tc>
                  <a:txBody>
                    <a:bodyPr/>
                    <a:lstStyle/>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65100" algn="l" rtl="0" eaLnBrk="0">
                        <a:lnSpc>
                          <a:spcPct val="98000"/>
                        </a:lnSpc>
                      </a:pPr>
                      <a:r>
                        <a:rPr sz="2700" b="1" kern="0" spc="-20" dirty="0">
                          <a:solidFill>
                            <a:srgbClr val="FFFFFF">
                              <a:alpha val="100000"/>
                            </a:srgbClr>
                          </a:solidFill>
                          <a:latin typeface="黑体" panose="02010609060101010101" charset="-122"/>
                          <a:ea typeface="黑体" panose="02010609060101010101" charset="-122"/>
                          <a:cs typeface="黑体" panose="02010609060101010101" charset="-122"/>
                        </a:rPr>
                        <a:t>条款不匹配</a:t>
                      </a:r>
                      <a:endParaRPr sz="27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c>
                  <a:txBody>
                    <a:bodyPr/>
                    <a:lstStyle/>
                    <a:p>
                      <a:pPr algn="l" rtl="0" eaLnBrk="0">
                        <a:lnSpc>
                          <a:spcPct val="150000"/>
                        </a:lnSpc>
                      </a:pPr>
                      <a:endParaRPr sz="1000" dirty="0">
                        <a:latin typeface="Arial" panose="020B0604020202020204"/>
                        <a:ea typeface="Arial" panose="020B0604020202020204"/>
                        <a:cs typeface="Arial" panose="020B0604020202020204"/>
                      </a:endParaRPr>
                    </a:p>
                    <a:p>
                      <a:pPr marL="575945" algn="l" rtl="0" eaLnBrk="0">
                        <a:lnSpc>
                          <a:spcPct val="94000"/>
                        </a:lnSpc>
                        <a:spcBef>
                          <a:spcPts val="0"/>
                        </a:spcBef>
                      </a:pPr>
                      <a:r>
                        <a:rPr sz="2800" kern="0" spc="190" dirty="0">
                          <a:solidFill>
                            <a:srgbClr val="000000">
                              <a:alpha val="100000"/>
                            </a:srgbClr>
                          </a:solidFill>
                          <a:latin typeface="黑体" panose="02010609060101010101" charset="-122"/>
                          <a:ea typeface="黑体" panose="02010609060101010101" charset="-122"/>
                          <a:cs typeface="黑体" panose="02010609060101010101" charset="-122"/>
                        </a:rPr>
                        <a:t>2)部分标准内容陈旧，部分条款内容与现有国标、行标不衔接、不</a:t>
                      </a:r>
                      <a:r>
                        <a:rPr sz="2800" kern="0" spc="180" dirty="0">
                          <a:solidFill>
                            <a:srgbClr val="000000">
                              <a:alpha val="100000"/>
                            </a:srgbClr>
                          </a:solidFill>
                          <a:latin typeface="黑体" panose="02010609060101010101" charset="-122"/>
                          <a:ea typeface="黑体" panose="02010609060101010101" charset="-122"/>
                          <a:cs typeface="黑体" panose="02010609060101010101" charset="-122"/>
                        </a:rPr>
                        <a:t>配套，给使</a:t>
                      </a:r>
                      <a:r>
                        <a:rPr sz="2800" kern="0" spc="-100" dirty="0">
                          <a:solidFill>
                            <a:srgbClr val="000000">
                              <a:alpha val="100000"/>
                            </a:srgbClr>
                          </a:solidFill>
                          <a:latin typeface="黑体" panose="02010609060101010101" charset="-122"/>
                          <a:ea typeface="黑体" panose="02010609060101010101" charset="-122"/>
                          <a:cs typeface="黑体" panose="02010609060101010101" charset="-122"/>
                        </a:rPr>
                        <a:t>用者带来困扰。</a:t>
                      </a:r>
                      <a:endParaRPr sz="2800" kern="0" spc="-10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r>
              <a:tr h="1058544">
                <a:tc>
                  <a:txBody>
                    <a:bodyPr/>
                    <a:lstStyle/>
                    <a:p>
                      <a:pPr algn="l" rtl="0" eaLnBrk="0">
                        <a:lnSpc>
                          <a:spcPct val="162000"/>
                        </a:lnSpc>
                      </a:pPr>
                      <a:endParaRPr sz="1000" dirty="0">
                        <a:latin typeface="Arial" panose="020B0604020202020204"/>
                        <a:ea typeface="Arial" panose="020B0604020202020204"/>
                        <a:cs typeface="Arial" panose="020B0604020202020204"/>
                      </a:endParaRPr>
                    </a:p>
                    <a:p>
                      <a:pPr marL="171450" algn="l" rtl="0" eaLnBrk="0">
                        <a:lnSpc>
                          <a:spcPct val="97000"/>
                        </a:lnSpc>
                        <a:spcBef>
                          <a:spcPts val="5"/>
                        </a:spcBef>
                      </a:pPr>
                      <a:r>
                        <a:rPr sz="2700" b="1" kern="0" spc="0" dirty="0">
                          <a:solidFill>
                            <a:srgbClr val="FFFFFF">
                              <a:alpha val="100000"/>
                            </a:srgbClr>
                          </a:solidFill>
                          <a:latin typeface="黑体" panose="02010609060101010101" charset="-122"/>
                          <a:ea typeface="黑体" panose="02010609060101010101" charset="-122"/>
                          <a:cs typeface="黑体" panose="02010609060101010101" charset="-122"/>
                        </a:rPr>
                        <a:t>贯彻落实难</a:t>
                      </a:r>
                      <a:endParaRPr sz="27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c>
                  <a:txBody>
                    <a:bodyPr/>
                    <a:lstStyle/>
                    <a:p>
                      <a:pPr algn="l" rtl="0" eaLnBrk="0">
                        <a:lnSpc>
                          <a:spcPct val="124000"/>
                        </a:lnSpc>
                      </a:pPr>
                      <a:endParaRPr sz="1000" dirty="0">
                        <a:latin typeface="Arial" panose="020B0604020202020204"/>
                        <a:ea typeface="Arial" panose="020B0604020202020204"/>
                        <a:cs typeface="Arial" panose="020B0604020202020204"/>
                      </a:endParaRPr>
                    </a:p>
                    <a:p>
                      <a:pPr algn="r" rtl="0" eaLnBrk="0">
                        <a:lnSpc>
                          <a:spcPct val="86000"/>
                        </a:lnSpc>
                        <a:spcBef>
                          <a:spcPts val="5"/>
                        </a:spcBef>
                      </a:pPr>
                      <a:r>
                        <a:rPr lang="en-US" sz="24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3)根据现行《中华人民共和国标准化法》的规定，除国家标准外，行业标准地</a:t>
                      </a:r>
                      <a:endParaRPr sz="2400" dirty="0">
                        <a:latin typeface="黑体" panose="02010609060101010101" charset="-122"/>
                        <a:ea typeface="黑体" panose="02010609060101010101" charset="-122"/>
                        <a:cs typeface="黑体" panose="02010609060101010101" charset="-122"/>
                      </a:endParaRPr>
                    </a:p>
                    <a:p>
                      <a:pPr marL="575945" algn="l" rtl="0" eaLnBrk="0">
                        <a:lnSpc>
                          <a:spcPts val="4420"/>
                        </a:lnSpc>
                      </a:pP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方标准原则上只能为推荐性标准。而推荐性标准在贯彻</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落实方面存在一定困难。</a:t>
                      </a:r>
                      <a:endParaRPr sz="2400" kern="0" spc="60" dirty="0">
                        <a:solidFill>
                          <a:srgbClr val="000000">
                            <a:alpha val="100000"/>
                          </a:srgbClr>
                        </a:solidFill>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r>
            </a:tbl>
          </a:graphicData>
        </a:graphic>
      </p:graphicFrame>
      <p:sp>
        <p:nvSpPr>
          <p:cNvPr id="88" name="textbox 88"/>
          <p:cNvSpPr/>
          <p:nvPr/>
        </p:nvSpPr>
        <p:spPr>
          <a:xfrm>
            <a:off x="25400" y="635"/>
            <a:ext cx="16229965" cy="1028700"/>
          </a:xfrm>
          <a:prstGeom prst="rect">
            <a:avLst/>
          </a:prstGeom>
          <a:solidFill>
            <a:srgbClr val="0E50FC">
              <a:alpha val="100000"/>
            </a:srgbClr>
          </a:solidFill>
          <a:ln w="0" cap="flat">
            <a:noFill/>
            <a:prstDash val="solid"/>
            <a:miter lim="0"/>
          </a:ln>
        </p:spPr>
        <p:txBody>
          <a:bodyPr vert="horz" wrap="square" lIns="0" tIns="0" rIns="0" bIns="0"/>
          <a:lstStyle/>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680720" algn="l" rtl="0" eaLnBrk="0">
              <a:lnSpc>
                <a:spcPct val="97000"/>
              </a:lnSpc>
            </a:pPr>
            <a:r>
              <a:rPr sz="4300" b="1" kern="0" spc="10" dirty="0">
                <a:solidFill>
                  <a:srgbClr val="FFFFFF">
                    <a:alpha val="100000"/>
                  </a:srgbClr>
                </a:solidFill>
                <a:latin typeface="黑体" panose="02010609060101010101" charset="-122"/>
                <a:ea typeface="黑体" panose="02010609060101010101" charset="-122"/>
                <a:cs typeface="黑体" panose="02010609060101010101" charset="-122"/>
              </a:rPr>
              <a:t>标准制订目的</a:t>
            </a:r>
            <a:endParaRPr sz="4300" dirty="0">
              <a:latin typeface="黑体" panose="02010609060101010101" charset="-122"/>
              <a:ea typeface="黑体" panose="02010609060101010101" charset="-122"/>
              <a:cs typeface="黑体" panose="02010609060101010101" charset="-122"/>
            </a:endParaRPr>
          </a:p>
        </p:txBody>
      </p:sp>
      <p:sp>
        <p:nvSpPr>
          <p:cNvPr id="90" name="textbox 90"/>
          <p:cNvSpPr/>
          <p:nvPr/>
        </p:nvSpPr>
        <p:spPr>
          <a:xfrm>
            <a:off x="1254125" y="7508875"/>
            <a:ext cx="14122400" cy="1006475"/>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8415" algn="l" rtl="0" eaLnBrk="0">
              <a:lnSpc>
                <a:spcPct val="86000"/>
              </a:lnSpc>
            </a:pPr>
            <a:r>
              <a:rPr lang="en-US" sz="2300" kern="0" spc="1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因此，无论是从遏制有限</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空间作业事故，指导和规范有限空间作业安全管理和作业行为，还是从加强有限</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空间作业安全生产监督执法的</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角度，</a:t>
            </a:r>
            <a:r>
              <a:rPr sz="24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都</a:t>
            </a:r>
            <a:r>
              <a:rPr sz="2400" kern="0" spc="-6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b="1" kern="0" spc="30" dirty="0">
                <a:solidFill>
                  <a:srgbClr val="E01020">
                    <a:alpha val="100000"/>
                  </a:srgbClr>
                </a:solidFill>
                <a:latin typeface="黑体" panose="02010609060101010101" charset="-122"/>
                <a:ea typeface="黑体" panose="02010609060101010101" charset="-122"/>
                <a:cs typeface="黑体" panose="02010609060101010101" charset="-122"/>
              </a:rPr>
              <a:t>亟需制定一部覆盖全行业、全领域的有限空间作业安全技术标准。</a:t>
            </a:r>
            <a:endParaRPr sz="2400" b="1" kern="0" spc="30" dirty="0">
              <a:solidFill>
                <a:srgbClr val="E01020">
                  <a:alpha val="100000"/>
                </a:srgbClr>
              </a:solidFill>
              <a:latin typeface="黑体" panose="02010609060101010101" charset="-122"/>
              <a:ea typeface="黑体" panose="02010609060101010101" charset="-122"/>
              <a:cs typeface="黑体" panose="02010609060101010101" charset="-122"/>
            </a:endParaRPr>
          </a:p>
          <a:p>
            <a:pPr marL="18415" algn="l" rtl="0" eaLnBrk="0">
              <a:lnSpc>
                <a:spcPct val="86000"/>
              </a:lnSpc>
            </a:pPr>
            <a:endParaRPr sz="2300" dirty="0">
              <a:latin typeface="黑体" panose="02010609060101010101" charset="-122"/>
              <a:ea typeface="黑体" panose="02010609060101010101" charset="-122"/>
              <a:cs typeface="黑体" panose="02010609060101010101" charset="-122"/>
            </a:endParaRPr>
          </a:p>
          <a:p>
            <a:pPr marL="18415" algn="l" rtl="0" eaLnBrk="0">
              <a:lnSpc>
                <a:spcPct val="86000"/>
              </a:lnSpc>
            </a:pPr>
            <a:endParaRPr sz="2300" dirty="0">
              <a:latin typeface="黑体" panose="02010609060101010101" charset="-122"/>
              <a:ea typeface="黑体" panose="02010609060101010101" charset="-122"/>
              <a:cs typeface="黑体" panose="02010609060101010101" charset="-122"/>
            </a:endParaRPr>
          </a:p>
        </p:txBody>
      </p:sp>
      <p:grpSp>
        <p:nvGrpSpPr>
          <p:cNvPr id="12" name="group 12"/>
          <p:cNvGrpSpPr/>
          <p:nvPr/>
        </p:nvGrpSpPr>
        <p:grpSpPr>
          <a:xfrm rot="21600000">
            <a:off x="870021" y="1727210"/>
            <a:ext cx="7981858" cy="603229"/>
            <a:chOff x="0" y="0"/>
            <a:chExt cx="7981858" cy="603229"/>
          </a:xfrm>
        </p:grpSpPr>
        <p:pic>
          <p:nvPicPr>
            <p:cNvPr id="92" name="picture 92"/>
            <p:cNvPicPr>
              <a:picLocks noChangeAspect="1"/>
            </p:cNvPicPr>
            <p:nvPr/>
          </p:nvPicPr>
          <p:blipFill>
            <a:blip r:embed="rId2"/>
            <a:stretch>
              <a:fillRect/>
            </a:stretch>
          </p:blipFill>
          <p:spPr>
            <a:xfrm rot="21600000">
              <a:off x="0" y="0"/>
              <a:ext cx="7981858" cy="603229"/>
            </a:xfrm>
            <a:prstGeom prst="rect">
              <a:avLst/>
            </a:prstGeom>
          </p:spPr>
        </p:pic>
        <p:sp>
          <p:nvSpPr>
            <p:cNvPr id="94" name="textbox 94"/>
            <p:cNvSpPr/>
            <p:nvPr/>
          </p:nvSpPr>
          <p:spPr>
            <a:xfrm>
              <a:off x="-12700" y="-12700"/>
              <a:ext cx="8007350" cy="683894"/>
            </a:xfrm>
            <a:prstGeom prst="rect">
              <a:avLst/>
            </a:prstGeom>
            <a:noFill/>
            <a:ln w="0" cap="flat">
              <a:noFill/>
              <a:prstDash val="solid"/>
              <a:miter lim="0"/>
            </a:ln>
          </p:spPr>
          <p:txBody>
            <a:bodyPr vert="horz" wrap="square" lIns="0" tIns="0" rIns="0" bIns="0"/>
            <a:lstStyle/>
            <a:p>
              <a:pPr algn="l" rtl="0" eaLnBrk="0">
                <a:lnSpc>
                  <a:spcPct val="122000"/>
                </a:lnSpc>
              </a:pPr>
              <a:endParaRPr sz="1000" dirty="0">
                <a:latin typeface="Arial" panose="020B0604020202020204"/>
                <a:ea typeface="Arial" panose="020B0604020202020204"/>
                <a:cs typeface="Arial" panose="020B0604020202020204"/>
              </a:endParaRPr>
            </a:p>
            <a:p>
              <a:pPr marL="513080" algn="l" rtl="0" eaLnBrk="0">
                <a:lnSpc>
                  <a:spcPct val="96000"/>
                </a:lnSpc>
                <a:spcBef>
                  <a:spcPts val="0"/>
                </a:spcBef>
              </a:pPr>
              <a:r>
                <a:rPr sz="3200" b="1" kern="0" spc="10" dirty="0">
                  <a:solidFill>
                    <a:srgbClr val="FFFFFF">
                      <a:alpha val="100000"/>
                    </a:srgbClr>
                  </a:solidFill>
                  <a:latin typeface="黑体" panose="02010609060101010101" charset="-122"/>
                  <a:ea typeface="黑体" panose="02010609060101010101" charset="-122"/>
                  <a:cs typeface="黑体" panose="02010609060101010101" charset="-122"/>
                </a:rPr>
                <a:t>全行业、全领域、强制性国</a:t>
              </a:r>
              <a:r>
                <a:rPr sz="3200" b="1" kern="0" spc="0" dirty="0">
                  <a:solidFill>
                    <a:srgbClr val="FFFFFF">
                      <a:alpha val="100000"/>
                    </a:srgbClr>
                  </a:solidFill>
                  <a:latin typeface="黑体" panose="02010609060101010101" charset="-122"/>
                  <a:ea typeface="黑体" panose="02010609060101010101" charset="-122"/>
                  <a:cs typeface="黑体" panose="02010609060101010101" charset="-122"/>
                </a:rPr>
                <a:t>家技术标准</a:t>
              </a:r>
              <a:endParaRPr sz="3200" dirty="0">
                <a:latin typeface="黑体" panose="02010609060101010101" charset="-122"/>
                <a:ea typeface="黑体" panose="02010609060101010101" charset="-122"/>
                <a:cs typeface="黑体" panose="02010609060101010101" charset="-122"/>
              </a:endParaRPr>
            </a:p>
          </p:txBody>
        </p:sp>
      </p:grpSp>
      <p:sp>
        <p:nvSpPr>
          <p:cNvPr id="96" name="textbox 96"/>
          <p:cNvSpPr/>
          <p:nvPr/>
        </p:nvSpPr>
        <p:spPr>
          <a:xfrm>
            <a:off x="996960" y="2748801"/>
            <a:ext cx="6857365" cy="367029"/>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2700" algn="l" rtl="0" eaLnBrk="0">
              <a:lnSpc>
                <a:spcPct val="97000"/>
              </a:lnSpc>
            </a:pPr>
            <a:r>
              <a:rPr sz="2300" kern="0" spc="50" dirty="0">
                <a:solidFill>
                  <a:srgbClr val="2060D0">
                    <a:alpha val="100000"/>
                  </a:srgbClr>
                </a:solidFill>
                <a:latin typeface="黑体" panose="02010609060101010101" charset="-122"/>
                <a:ea typeface="黑体" panose="02010609060101010101" charset="-122"/>
                <a:cs typeface="黑体" panose="02010609060101010101" charset="-122"/>
              </a:rPr>
              <a:t>&gt;</a:t>
            </a:r>
            <a:r>
              <a:rPr sz="2300" kern="0" spc="670" dirty="0">
                <a:solidFill>
                  <a:srgbClr val="2060D0">
                    <a:alpha val="100000"/>
                  </a:srgbClr>
                </a:solidFill>
                <a:latin typeface="黑体" panose="02010609060101010101" charset="-122"/>
                <a:ea typeface="黑体" panose="02010609060101010101" charset="-122"/>
                <a:cs typeface="黑体" panose="02010609060101010101" charset="-122"/>
              </a:rPr>
              <a:t> </a:t>
            </a:r>
            <a:r>
              <a:rPr sz="2400" b="1" kern="0" spc="50" dirty="0">
                <a:solidFill>
                  <a:srgbClr val="2060D0">
                    <a:alpha val="100000"/>
                  </a:srgbClr>
                </a:solidFill>
                <a:latin typeface="黑体" panose="02010609060101010101" charset="-122"/>
                <a:ea typeface="黑体" panose="02010609060101010101" charset="-122"/>
                <a:cs typeface="黑体" panose="02010609060101010101" charset="-122"/>
              </a:rPr>
              <a:t>二是现行有限空间作业相关标准存在以</a:t>
            </a:r>
            <a:r>
              <a:rPr sz="2400" b="1" kern="0" spc="40" dirty="0">
                <a:solidFill>
                  <a:srgbClr val="2060D0">
                    <a:alpha val="100000"/>
                  </a:srgbClr>
                </a:solidFill>
                <a:latin typeface="黑体" panose="02010609060101010101" charset="-122"/>
                <a:ea typeface="黑体" panose="02010609060101010101" charset="-122"/>
                <a:cs typeface="黑体" panose="02010609060101010101" charset="-122"/>
              </a:rPr>
              <a:t>下问题：</a:t>
            </a:r>
            <a:endParaRPr sz="2400" b="1" kern="0" spc="40" dirty="0">
              <a:solidFill>
                <a:srgbClr val="2060D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98"/>
          <p:cNvPicPr>
            <a:picLocks noChangeAspect="1"/>
          </p:cNvPicPr>
          <p:nvPr/>
        </p:nvPicPr>
        <p:blipFill>
          <a:blip r:embed="rId1"/>
          <a:stretch>
            <a:fillRect/>
          </a:stretch>
        </p:blipFill>
        <p:spPr>
          <a:xfrm rot="21600000">
            <a:off x="0" y="0"/>
            <a:ext cx="16256000" cy="9144000"/>
          </a:xfrm>
          <a:prstGeom prst="rect">
            <a:avLst/>
          </a:prstGeom>
        </p:spPr>
      </p:pic>
      <p:sp>
        <p:nvSpPr>
          <p:cNvPr id="100" name="textbox 100"/>
          <p:cNvSpPr/>
          <p:nvPr/>
        </p:nvSpPr>
        <p:spPr>
          <a:xfrm>
            <a:off x="5848350" y="3906520"/>
            <a:ext cx="9244965" cy="415861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124000"/>
              </a:lnSpc>
            </a:pPr>
            <a:r>
              <a:rPr lang="en-US" sz="2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lang="en-US" sz="28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800" kern="0" spc="100" dirty="0">
                <a:solidFill>
                  <a:srgbClr val="000000">
                    <a:alpha val="100000"/>
                  </a:srgbClr>
                </a:solidFill>
                <a:latin typeface="黑体" panose="02010609060101010101" charset="-122"/>
                <a:ea typeface="黑体" panose="02010609060101010101" charset="-122"/>
                <a:cs typeface="黑体" panose="02010609060101010101" charset="-122"/>
              </a:rPr>
              <a:t>可有效指导广大涉及有限空间作业的单位提高作</a:t>
            </a:r>
            <a:r>
              <a:rPr sz="2800" kern="0" spc="90" dirty="0">
                <a:solidFill>
                  <a:srgbClr val="000000">
                    <a:alpha val="100000"/>
                  </a:srgbClr>
                </a:solidFill>
                <a:latin typeface="黑体" panose="02010609060101010101" charset="-122"/>
                <a:ea typeface="黑体" panose="02010609060101010101" charset="-122"/>
                <a:cs typeface="黑体" panose="02010609060101010101" charset="-122"/>
              </a:rPr>
              <a:t>业安全管理水平，规范作业行为，改善有限空间作</a:t>
            </a:r>
            <a:r>
              <a:rPr sz="2800" kern="0" spc="80" dirty="0">
                <a:solidFill>
                  <a:srgbClr val="000000">
                    <a:alpha val="100000"/>
                  </a:srgbClr>
                </a:solidFill>
                <a:latin typeface="黑体" panose="02010609060101010101" charset="-122"/>
                <a:ea typeface="黑体" panose="02010609060101010101" charset="-122"/>
                <a:cs typeface="黑体" panose="02010609060101010101" charset="-122"/>
              </a:rPr>
              <a:t>业安全生产条件；</a:t>
            </a:r>
            <a:endParaRPr sz="700" dirty="0">
              <a:latin typeface="Arial" panose="020B0604020202020204"/>
              <a:ea typeface="Arial" panose="020B0604020202020204"/>
              <a:cs typeface="Arial" panose="020B0604020202020204"/>
            </a:endParaRPr>
          </a:p>
          <a:p>
            <a:pPr marL="12700" algn="l" rtl="0" eaLnBrk="0">
              <a:lnSpc>
                <a:spcPct val="142000"/>
              </a:lnSpc>
              <a:spcBef>
                <a:spcPts val="5"/>
              </a:spcBef>
            </a:pPr>
            <a:r>
              <a:rPr lang="en-US" sz="2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lang="en-US" sz="28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800" kern="0" spc="110" dirty="0">
                <a:solidFill>
                  <a:srgbClr val="000000">
                    <a:alpha val="100000"/>
                  </a:srgbClr>
                </a:solidFill>
                <a:latin typeface="黑体" panose="02010609060101010101" charset="-122"/>
                <a:ea typeface="黑体" panose="02010609060101010101" charset="-122"/>
                <a:cs typeface="黑体" panose="02010609060101010101" charset="-122"/>
              </a:rPr>
              <a:t>也为各级安全监管部门督促相关单位落实有限空间作</a:t>
            </a:r>
            <a:r>
              <a:rPr sz="2800" kern="0" spc="100" dirty="0">
                <a:solidFill>
                  <a:srgbClr val="000000">
                    <a:alpha val="100000"/>
                  </a:srgbClr>
                </a:solidFill>
                <a:latin typeface="黑体" panose="02010609060101010101" charset="-122"/>
                <a:ea typeface="黑体" panose="02010609060101010101" charset="-122"/>
                <a:cs typeface="黑体" panose="02010609060101010101" charset="-122"/>
              </a:rPr>
              <a:t>业安全生</a:t>
            </a:r>
            <a:r>
              <a:rPr sz="2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170" dirty="0">
                <a:solidFill>
                  <a:srgbClr val="000000">
                    <a:alpha val="100000"/>
                  </a:srgbClr>
                </a:solidFill>
                <a:latin typeface="黑体" panose="02010609060101010101" charset="-122"/>
                <a:ea typeface="黑体" panose="02010609060101010101" charset="-122"/>
                <a:cs typeface="黑体" panose="02010609060101010101" charset="-122"/>
              </a:rPr>
              <a:t>产主体责任，高效开展安全监管工作提供有力支撑，</a:t>
            </a:r>
            <a:r>
              <a:rPr sz="2800" kern="0" spc="160" dirty="0">
                <a:solidFill>
                  <a:srgbClr val="000000">
                    <a:alpha val="100000"/>
                  </a:srgbClr>
                </a:solidFill>
                <a:latin typeface="黑体" panose="02010609060101010101" charset="-122"/>
                <a:ea typeface="黑体" panose="02010609060101010101" charset="-122"/>
                <a:cs typeface="黑体" panose="02010609060101010101" charset="-122"/>
              </a:rPr>
              <a:t>对提升我国</a:t>
            </a:r>
            <a:r>
              <a:rPr sz="2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17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有限空间作业安全水平，遏制</a:t>
            </a:r>
            <a:r>
              <a:rPr sz="2800" kern="0" spc="160" dirty="0">
                <a:solidFill>
                  <a:srgbClr val="000000">
                    <a:alpha val="100000"/>
                  </a:srgbClr>
                </a:solidFill>
                <a:latin typeface="黑体" panose="02010609060101010101" charset="-122"/>
                <a:ea typeface="黑体" panose="02010609060101010101" charset="-122"/>
                <a:cs typeface="黑体" panose="02010609060101010101" charset="-122"/>
              </a:rPr>
              <a:t>事故发生，保护劳动者生命安全具</a:t>
            </a:r>
            <a:r>
              <a:rPr sz="2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70" dirty="0">
                <a:solidFill>
                  <a:srgbClr val="000000">
                    <a:alpha val="100000"/>
                  </a:srgbClr>
                </a:solidFill>
                <a:latin typeface="黑体" panose="02010609060101010101" charset="-122"/>
                <a:ea typeface="黑体" panose="02010609060101010101" charset="-122"/>
                <a:cs typeface="黑体" panose="02010609060101010101" charset="-122"/>
              </a:rPr>
              <a:t>有重要的现实意义。</a:t>
            </a:r>
            <a:endParaRPr sz="2800" kern="0" spc="7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02" name="textbox 102"/>
          <p:cNvSpPr/>
          <p:nvPr/>
        </p:nvSpPr>
        <p:spPr>
          <a:xfrm>
            <a:off x="0" y="0"/>
            <a:ext cx="16256000" cy="1022985"/>
          </a:xfrm>
          <a:prstGeom prst="rect">
            <a:avLst/>
          </a:prstGeom>
          <a:solidFill>
            <a:srgbClr val="0F51FC">
              <a:alpha val="100000"/>
            </a:srgbClr>
          </a:solidFill>
          <a:ln w="0" cap="flat">
            <a:noFill/>
            <a:prstDash val="solid"/>
            <a:miter lim="0"/>
          </a:ln>
        </p:spPr>
        <p:txBody>
          <a:bodyPr vert="horz" wrap="square" lIns="0" tIns="0" rIns="0" bIns="0"/>
          <a:lstStyle/>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42620" algn="l" rtl="0" eaLnBrk="0">
              <a:lnSpc>
                <a:spcPct val="96000"/>
              </a:lnSpc>
            </a:pPr>
            <a:r>
              <a:rPr sz="4400" b="1" kern="0" spc="-60" dirty="0">
                <a:solidFill>
                  <a:srgbClr val="FFFFFF">
                    <a:alpha val="100000"/>
                  </a:srgbClr>
                </a:solidFill>
                <a:latin typeface="黑体" panose="02010609060101010101" charset="-122"/>
                <a:ea typeface="黑体" panose="02010609060101010101" charset="-122"/>
                <a:cs typeface="黑体" panose="02010609060101010101" charset="-122"/>
              </a:rPr>
              <a:t>标准制订意义</a:t>
            </a:r>
            <a:endParaRPr sz="4400" dirty="0">
              <a:latin typeface="黑体" panose="02010609060101010101" charset="-122"/>
              <a:ea typeface="黑体" panose="02010609060101010101" charset="-122"/>
              <a:cs typeface="黑体" panose="02010609060101010101" charset="-122"/>
            </a:endParaRPr>
          </a:p>
        </p:txBody>
      </p:sp>
      <p:grpSp>
        <p:nvGrpSpPr>
          <p:cNvPr id="14" name="group 14"/>
          <p:cNvGrpSpPr/>
          <p:nvPr/>
        </p:nvGrpSpPr>
        <p:grpSpPr>
          <a:xfrm rot="21600000">
            <a:off x="870021" y="1727210"/>
            <a:ext cx="10509179" cy="603229"/>
            <a:chOff x="0" y="0"/>
            <a:chExt cx="10509179" cy="603229"/>
          </a:xfrm>
        </p:grpSpPr>
        <p:pic>
          <p:nvPicPr>
            <p:cNvPr id="104" name="picture 104"/>
            <p:cNvPicPr>
              <a:picLocks noChangeAspect="1"/>
            </p:cNvPicPr>
            <p:nvPr/>
          </p:nvPicPr>
          <p:blipFill>
            <a:blip r:embed="rId2"/>
            <a:stretch>
              <a:fillRect/>
            </a:stretch>
          </p:blipFill>
          <p:spPr>
            <a:xfrm rot="21600000">
              <a:off x="0" y="0"/>
              <a:ext cx="10509179" cy="603229"/>
            </a:xfrm>
            <a:prstGeom prst="rect">
              <a:avLst/>
            </a:prstGeom>
          </p:spPr>
        </p:pic>
        <p:sp>
          <p:nvSpPr>
            <p:cNvPr id="106" name="textbox 106"/>
            <p:cNvSpPr/>
            <p:nvPr/>
          </p:nvSpPr>
          <p:spPr>
            <a:xfrm>
              <a:off x="-12700" y="-12700"/>
              <a:ext cx="10534650" cy="664844"/>
            </a:xfrm>
            <a:prstGeom prst="rect">
              <a:avLst/>
            </a:prstGeom>
            <a:no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367665" algn="l" rtl="0" eaLnBrk="0">
                <a:lnSpc>
                  <a:spcPct val="92000"/>
                </a:lnSpc>
                <a:spcBef>
                  <a:spcPts val="5"/>
                </a:spcBef>
              </a:pPr>
              <a:r>
                <a:rPr sz="3200" b="1" kern="0" spc="10" dirty="0">
                  <a:solidFill>
                    <a:srgbClr val="FFFFFF">
                      <a:alpha val="100000"/>
                    </a:srgbClr>
                  </a:solidFill>
                  <a:latin typeface="黑体" panose="02010609060101010101" charset="-122"/>
                  <a:ea typeface="黑体" panose="02010609060101010101" charset="-122"/>
                  <a:cs typeface="黑体" panose="02010609060101010101" charset="-122"/>
                </a:rPr>
                <a:t>填补全行业领域基础性</a:t>
              </a:r>
              <a:r>
                <a:rPr sz="3200" b="1" kern="0" spc="0" dirty="0">
                  <a:solidFill>
                    <a:srgbClr val="FFFFFF">
                      <a:alpha val="100000"/>
                    </a:srgbClr>
                  </a:solidFill>
                  <a:latin typeface="黑体" panose="02010609060101010101" charset="-122"/>
                  <a:ea typeface="黑体" panose="02010609060101010101" charset="-122"/>
                  <a:cs typeface="黑体" panose="02010609060101010101" charset="-122"/>
                </a:rPr>
                <a:t>技术标准的空白，生命至上原则</a:t>
              </a:r>
              <a:endParaRPr sz="3200" dirty="0">
                <a:latin typeface="黑体" panose="02010609060101010101" charset="-122"/>
                <a:ea typeface="黑体" panose="02010609060101010101" charset="-122"/>
                <a:cs typeface="黑体" panose="02010609060101010101" charset="-122"/>
              </a:endParaRPr>
            </a:p>
          </p:txBody>
        </p:sp>
      </p:grpSp>
      <p:sp>
        <p:nvSpPr>
          <p:cNvPr id="108" name="textbox 108"/>
          <p:cNvSpPr/>
          <p:nvPr/>
        </p:nvSpPr>
        <p:spPr>
          <a:xfrm>
            <a:off x="1946237" y="4247481"/>
            <a:ext cx="2893695" cy="173037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1700" b="1" kern="0" spc="3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中华人民共和国国家标</a:t>
            </a:r>
            <a:r>
              <a:rPr sz="1700" b="1" kern="0" spc="3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准</a:t>
            </a:r>
            <a:endParaRPr sz="1700" dirty="0">
              <a:latin typeface="宋体" panose="02010600030101010101" pitchFamily="2" charset="-122"/>
              <a:ea typeface="宋体" panose="02010600030101010101" pitchFamily="2" charset="-122"/>
              <a:cs typeface="宋体" panose="02010600030101010101" pitchFamily="2" charset="-122"/>
            </a:endParaRPr>
          </a:p>
          <a:p>
            <a:pPr marL="2168525" algn="l" rtl="0" eaLnBrk="0">
              <a:lnSpc>
                <a:spcPts val="845"/>
              </a:lnSpc>
              <a:spcBef>
                <a:spcPts val="800"/>
              </a:spcBef>
            </a:pPr>
            <a:r>
              <a:rPr sz="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GD</a:t>
            </a:r>
            <a:r>
              <a:rPr sz="7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第768-2025</a:t>
            </a:r>
            <a:endParaRPr sz="7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marL="468630" algn="l" rtl="0" eaLnBrk="0">
              <a:lnSpc>
                <a:spcPct val="99000"/>
              </a:lnSpc>
              <a:spcBef>
                <a:spcPts val="360"/>
              </a:spcBef>
            </a:pPr>
            <a:r>
              <a:rPr sz="1200" b="1" kern="0" spc="8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有限空间作业安全技术规</a:t>
            </a:r>
            <a:r>
              <a:rPr sz="1200" b="1" kern="0" spc="70" dirty="0">
                <a:solidFill>
                  <a:srgbClr val="000000">
                    <a:alpha val="100000"/>
                  </a:srgbClr>
                </a:solidFill>
                <a:latin typeface="黑体" panose="02010609060101010101" charset="-122"/>
                <a:ea typeface="黑体" panose="02010609060101010101" charset="-122"/>
                <a:cs typeface="黑体" panose="02010609060101010101" charset="-122"/>
              </a:rPr>
              <a:t>范</a:t>
            </a:r>
            <a:endParaRPr sz="12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Arial" panose="020B0604020202020204"/>
              <a:ea typeface="Arial" panose="020B0604020202020204"/>
              <a:cs typeface="Arial" panose="020B0604020202020204"/>
            </a:endParaRPr>
          </a:p>
          <a:p>
            <a:pPr marL="454025" algn="l" rtl="0" eaLnBrk="0">
              <a:lnSpc>
                <a:spcPct val="84000"/>
              </a:lnSpc>
              <a:spcBef>
                <a:spcPts val="0"/>
              </a:spcBef>
            </a:pPr>
            <a:r>
              <a:rPr sz="700" kern="0" spc="20" dirty="0">
                <a:solidFill>
                  <a:srgbClr val="000000">
                    <a:alpha val="100000"/>
                  </a:srgbClr>
                </a:solidFill>
                <a:latin typeface="Times New Roman" panose="02020603050405020304"/>
                <a:ea typeface="Times New Roman" panose="02020603050405020304"/>
                <a:cs typeface="Times New Roman" panose="02020603050405020304"/>
              </a:rPr>
              <a:t>Irchnlod specilic</a:t>
            </a:r>
            <a:r>
              <a:rPr sz="700" kern="0" spc="10" dirty="0">
                <a:solidFill>
                  <a:srgbClr val="000000">
                    <a:alpha val="100000"/>
                  </a:srgbClr>
                </a:solidFill>
                <a:latin typeface="Times New Roman" panose="02020603050405020304"/>
                <a:ea typeface="Times New Roman" panose="02020603050405020304"/>
                <a:cs typeface="Times New Roman" panose="02020603050405020304"/>
              </a:rPr>
              <a:t>ntin of</a:t>
            </a:r>
            <a:r>
              <a:rPr sz="700" kern="0" spc="-6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10" dirty="0">
                <a:solidFill>
                  <a:srgbClr val="000000">
                    <a:alpha val="100000"/>
                  </a:srgbClr>
                </a:solidFill>
                <a:latin typeface="Times New Roman" panose="02020603050405020304"/>
                <a:ea typeface="Times New Roman" panose="02020603050405020304"/>
                <a:cs typeface="Times New Roman" panose="02020603050405020304"/>
              </a:rPr>
              <a:t>nock safuty</a:t>
            </a:r>
            <a:r>
              <a:rPr sz="700" kern="0" spc="3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10" dirty="0">
                <a:solidFill>
                  <a:srgbClr val="000000">
                    <a:alpha val="100000"/>
                  </a:srgbClr>
                </a:solidFill>
                <a:latin typeface="Times New Roman" panose="02020603050405020304"/>
                <a:ea typeface="Times New Roman" panose="02020603050405020304"/>
                <a:cs typeface="Times New Roman" panose="02020603050405020304"/>
              </a:rPr>
              <a:t>ln</a:t>
            </a:r>
            <a:r>
              <a:rPr sz="700" kern="0" spc="4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10" dirty="0">
                <a:solidFill>
                  <a:srgbClr val="000000">
                    <a:alpha val="100000"/>
                  </a:srgbClr>
                </a:solidFill>
                <a:latin typeface="Times New Roman" panose="02020603050405020304"/>
                <a:ea typeface="Times New Roman" panose="02020603050405020304"/>
                <a:cs typeface="Times New Roman" panose="02020603050405020304"/>
              </a:rPr>
              <a:t>cnfinod</a:t>
            </a:r>
            <a:r>
              <a:rPr sz="700" kern="0" spc="40" dirty="0">
                <a:solidFill>
                  <a:srgbClr val="000000">
                    <a:alpha val="100000"/>
                  </a:srgbClr>
                </a:solidFill>
                <a:latin typeface="Times New Roman" panose="02020603050405020304"/>
                <a:ea typeface="Times New Roman" panose="02020603050405020304"/>
                <a:cs typeface="Times New Roman" panose="02020603050405020304"/>
              </a:rPr>
              <a:t> </a:t>
            </a:r>
            <a:r>
              <a:rPr sz="700" kern="0" spc="10" dirty="0">
                <a:solidFill>
                  <a:srgbClr val="000000">
                    <a:alpha val="100000"/>
                  </a:srgbClr>
                </a:solidFill>
                <a:latin typeface="Times New Roman" panose="02020603050405020304"/>
                <a:ea typeface="Times New Roman" panose="02020603050405020304"/>
                <a:cs typeface="Times New Roman" panose="02020603050405020304"/>
              </a:rPr>
              <a:t>spa</a:t>
            </a:r>
            <a:endParaRPr sz="700" dirty="0">
              <a:latin typeface="Times New Roman" panose="02020603050405020304"/>
              <a:ea typeface="Times New Roman" panose="02020603050405020304"/>
              <a:cs typeface="Times New Roman" panose="02020603050405020304"/>
            </a:endParaRPr>
          </a:p>
        </p:txBody>
      </p:sp>
      <p:sp>
        <p:nvSpPr>
          <p:cNvPr id="110" name="textbox 110"/>
          <p:cNvSpPr/>
          <p:nvPr/>
        </p:nvSpPr>
        <p:spPr>
          <a:xfrm>
            <a:off x="876300" y="2707005"/>
            <a:ext cx="14354175" cy="68389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4000"/>
              </a:lnSpc>
            </a:pPr>
            <a:r>
              <a:rPr lang="en-US" sz="24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80" dirty="0">
                <a:solidFill>
                  <a:srgbClr val="000000">
                    <a:alpha val="100000"/>
                  </a:srgbClr>
                </a:solidFill>
                <a:latin typeface="黑体" panose="02010609060101010101" charset="-122"/>
                <a:ea typeface="黑体" panose="02010609060101010101" charset="-122"/>
                <a:cs typeface="黑体" panose="02010609060101010101" charset="-122"/>
              </a:rPr>
              <a:t>本标准的制定，将填补我国缺少针对全行业领域有限空</a:t>
            </a:r>
            <a:r>
              <a:rPr sz="2800" kern="0" spc="70" dirty="0">
                <a:solidFill>
                  <a:srgbClr val="000000">
                    <a:alpha val="100000"/>
                  </a:srgbClr>
                </a:solidFill>
                <a:latin typeface="黑体" panose="02010609060101010101" charset="-122"/>
                <a:ea typeface="黑体" panose="02010609060101010101" charset="-122"/>
                <a:cs typeface="黑体" panose="02010609060101010101" charset="-122"/>
              </a:rPr>
              <a:t>间作业安全基础性技术标准的空白。本标准的实施：</a:t>
            </a:r>
            <a:endParaRPr sz="2800" kern="0" spc="7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12" name="textbox 112"/>
          <p:cNvSpPr/>
          <p:nvPr/>
        </p:nvSpPr>
        <p:spPr>
          <a:xfrm>
            <a:off x="1943059" y="7851753"/>
            <a:ext cx="2177414" cy="3638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860"/>
              </a:lnSpc>
            </a:pPr>
            <a:r>
              <a:rPr sz="700" kern="0" spc="-20" dirty="0">
                <a:solidFill>
                  <a:srgbClr val="000000">
                    <a:alpha val="100000"/>
                  </a:srgbClr>
                </a:solidFill>
                <a:latin typeface="仿宋" panose="02010609060101010101" charset="-122"/>
                <a:ea typeface="仿宋" panose="02010609060101010101" charset="-122"/>
                <a:cs typeface="仿宋" panose="02010609060101010101" charset="-122"/>
              </a:rPr>
              <a:t>2025-10-31发韦</a:t>
            </a:r>
            <a:endParaRPr sz="700" dirty="0">
              <a:latin typeface="仿宋" panose="02010609060101010101" charset="-122"/>
              <a:ea typeface="仿宋" panose="02010609060101010101" charset="-122"/>
              <a:cs typeface="仿宋" panose="02010609060101010101" charset="-122"/>
            </a:endParaRPr>
          </a:p>
          <a:p>
            <a:pPr algn="l" rtl="0" eaLnBrk="0">
              <a:lnSpc>
                <a:spcPct val="117000"/>
              </a:lnSpc>
            </a:pPr>
            <a:endParaRPr sz="500" dirty="0">
              <a:latin typeface="Arial" panose="020B0604020202020204"/>
              <a:ea typeface="Arial" panose="020B0604020202020204"/>
              <a:cs typeface="Arial" panose="020B0604020202020204"/>
            </a:endParaRPr>
          </a:p>
          <a:p>
            <a:pPr algn="r" rtl="0" eaLnBrk="0">
              <a:lnSpc>
                <a:spcPts val="1100"/>
              </a:lnSpc>
              <a:spcBef>
                <a:spcPts val="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国家市场敌督管理总局</a:t>
            </a:r>
            <a:r>
              <a:rPr sz="900" kern="0" spc="2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baseline="-14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厘</a:t>
            </a:r>
            <a:r>
              <a:rPr sz="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20" baseline="-14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吊</a:t>
            </a:r>
            <a:endParaRPr sz="1100" baseline="-14000" dirty="0">
              <a:latin typeface="宋体" panose="02010600030101010101" pitchFamily="2" charset="-122"/>
              <a:ea typeface="宋体" panose="02010600030101010101" pitchFamily="2" charset="-122"/>
              <a:cs typeface="宋体" panose="02010600030101010101" pitchFamily="2" charset="-122"/>
            </a:endParaRPr>
          </a:p>
        </p:txBody>
      </p:sp>
      <p:pic>
        <p:nvPicPr>
          <p:cNvPr id="114" name="picture 114"/>
          <p:cNvPicPr>
            <a:picLocks noChangeAspect="1"/>
          </p:cNvPicPr>
          <p:nvPr/>
        </p:nvPicPr>
        <p:blipFill>
          <a:blip r:embed="rId3"/>
          <a:stretch>
            <a:fillRect/>
          </a:stretch>
        </p:blipFill>
        <p:spPr>
          <a:xfrm rot="21600000">
            <a:off x="3943380" y="3797320"/>
            <a:ext cx="723879" cy="380939"/>
          </a:xfrm>
          <a:prstGeom prst="rect">
            <a:avLst/>
          </a:prstGeom>
        </p:spPr>
      </p:pic>
      <p:sp>
        <p:nvSpPr>
          <p:cNvPr id="116" name="textbox 116"/>
          <p:cNvSpPr/>
          <p:nvPr/>
        </p:nvSpPr>
        <p:spPr>
          <a:xfrm>
            <a:off x="2673279" y="8139358"/>
            <a:ext cx="1149985" cy="15621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5000"/>
              </a:lnSpc>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国※标准化</a:t>
            </a:r>
            <a:r>
              <a:rPr sz="900" kern="0" spc="1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咐委员公</a:t>
            </a:r>
            <a:endParaRPr sz="900" dirty="0">
              <a:latin typeface="宋体" panose="02010600030101010101" pitchFamily="2" charset="-122"/>
              <a:ea typeface="宋体" panose="02010600030101010101" pitchFamily="2" charset="-122"/>
              <a:cs typeface="宋体" panose="02010600030101010101" pitchFamily="2" charset="-122"/>
            </a:endParaRPr>
          </a:p>
        </p:txBody>
      </p:sp>
      <p:sp>
        <p:nvSpPr>
          <p:cNvPr id="118" name="textbox 118"/>
          <p:cNvSpPr/>
          <p:nvPr/>
        </p:nvSpPr>
        <p:spPr>
          <a:xfrm>
            <a:off x="4229140" y="7845733"/>
            <a:ext cx="610234" cy="1352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860"/>
              </a:lnSpc>
            </a:pPr>
            <a:r>
              <a:rPr sz="700" kern="0" spc="0" dirty="0">
                <a:solidFill>
                  <a:srgbClr val="000000">
                    <a:alpha val="100000"/>
                  </a:srgbClr>
                </a:solidFill>
                <a:latin typeface="仿宋" panose="02010609060101010101" charset="-122"/>
                <a:ea typeface="仿宋" panose="02010609060101010101" charset="-122"/>
                <a:cs typeface="仿宋" panose="02010609060101010101" charset="-122"/>
              </a:rPr>
              <a:t>2026-6-01灾施</a:t>
            </a:r>
            <a:endParaRPr sz="700" dirty="0">
              <a:latin typeface="仿宋" panose="02010609060101010101" charset="-122"/>
              <a:ea typeface="仿宋" panose="02010609060101010101" charset="-122"/>
              <a:cs typeface="仿宋" panose="02010609060101010101" charset="-122"/>
            </a:endParaRPr>
          </a:p>
        </p:txBody>
      </p:sp>
      <p:sp>
        <p:nvSpPr>
          <p:cNvPr id="120" name="textbox 120"/>
          <p:cNvSpPr/>
          <p:nvPr/>
        </p:nvSpPr>
        <p:spPr>
          <a:xfrm>
            <a:off x="1943059" y="3757791"/>
            <a:ext cx="151764" cy="18796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280"/>
              </a:lnSpc>
            </a:pPr>
            <a:r>
              <a:rPr sz="1000" kern="0" spc="-20" dirty="0">
                <a:solidFill>
                  <a:srgbClr val="000000">
                    <a:alpha val="100000"/>
                  </a:srgbClr>
                </a:solidFill>
                <a:latin typeface="仿宋" panose="02010609060101010101" charset="-122"/>
                <a:ea typeface="仿宋" panose="02010609060101010101" charset="-122"/>
                <a:cs typeface="仿宋" panose="02010609060101010101" charset="-122"/>
              </a:rPr>
              <a:t>田</a:t>
            </a:r>
            <a:endParaRPr sz="1000" dirty="0">
              <a:latin typeface="仿宋" panose="02010609060101010101" charset="-122"/>
              <a:ea typeface="仿宋" panose="02010609060101010101" charset="-122"/>
              <a:cs typeface="仿宋" panose="0201060906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122"/>
          <p:cNvPicPr>
            <a:picLocks noChangeAspect="1"/>
          </p:cNvPicPr>
          <p:nvPr/>
        </p:nvPicPr>
        <p:blipFill>
          <a:blip r:embed="rId1"/>
          <a:stretch>
            <a:fillRect/>
          </a:stretch>
        </p:blipFill>
        <p:spPr>
          <a:xfrm rot="21600000">
            <a:off x="0" y="635"/>
            <a:ext cx="16298545" cy="9135745"/>
          </a:xfrm>
          <a:prstGeom prst="rect">
            <a:avLst/>
          </a:prstGeom>
        </p:spPr>
      </p:pic>
      <p:sp>
        <p:nvSpPr>
          <p:cNvPr id="124" name="textbox 124"/>
          <p:cNvSpPr/>
          <p:nvPr/>
        </p:nvSpPr>
        <p:spPr>
          <a:xfrm>
            <a:off x="1899093" y="1594830"/>
            <a:ext cx="12452350" cy="347090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5168900" algn="l" rtl="0" eaLnBrk="0">
              <a:lnSpc>
                <a:spcPct val="97000"/>
              </a:lnSpc>
            </a:pPr>
            <a:r>
              <a:rPr sz="3800" b="1" kern="0" spc="-50" dirty="0">
                <a:solidFill>
                  <a:srgbClr val="FFFFFF">
                    <a:alpha val="100000"/>
                  </a:srgbClr>
                </a:solidFill>
                <a:latin typeface="黑体" panose="02010609060101010101" charset="-122"/>
                <a:ea typeface="黑体" panose="02010609060101010101" charset="-122"/>
                <a:cs typeface="黑体" panose="02010609060101010101" charset="-122"/>
              </a:rPr>
              <a:t>第二部分</a:t>
            </a:r>
            <a:endParaRPr sz="3800" dirty="0">
              <a:latin typeface="黑体" panose="02010609060101010101" charset="-122"/>
              <a:ea typeface="黑体" panose="02010609060101010101" charset="-122"/>
              <a:cs typeface="黑体" panose="02010609060101010101" charset="-122"/>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03000"/>
              </a:lnSpc>
            </a:pPr>
            <a:endParaRPr sz="26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700" algn="ctr" rtl="0" eaLnBrk="0">
              <a:lnSpc>
                <a:spcPct val="96000"/>
              </a:lnSpc>
            </a:pPr>
            <a:r>
              <a:rPr sz="8000" b="1" kern="0" spc="120" dirty="0">
                <a:solidFill>
                  <a:srgbClr val="2060E0">
                    <a:alpha val="100000"/>
                  </a:srgbClr>
                </a:solidFill>
                <a:latin typeface="黑体" panose="02010609060101010101" charset="-122"/>
                <a:ea typeface="黑体" panose="02010609060101010101" charset="-122"/>
                <a:cs typeface="黑体" panose="02010609060101010101" charset="-122"/>
              </a:rPr>
              <a:t>标准框架和主要内容</a:t>
            </a:r>
            <a:endParaRPr sz="8000" b="1" kern="0" spc="120" dirty="0">
              <a:solidFill>
                <a:srgbClr val="2060E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picture 126"/>
          <p:cNvPicPr>
            <a:picLocks noChangeAspect="1"/>
          </p:cNvPicPr>
          <p:nvPr/>
        </p:nvPicPr>
        <p:blipFill>
          <a:blip r:embed="rId1"/>
          <a:stretch>
            <a:fillRect/>
          </a:stretch>
        </p:blipFill>
        <p:spPr>
          <a:xfrm rot="21600000">
            <a:off x="0" y="0"/>
            <a:ext cx="16256000" cy="9144000"/>
          </a:xfrm>
          <a:prstGeom prst="rect">
            <a:avLst/>
          </a:prstGeom>
        </p:spPr>
      </p:pic>
      <p:sp>
        <p:nvSpPr>
          <p:cNvPr id="128" name="textbox 128"/>
          <p:cNvSpPr/>
          <p:nvPr/>
        </p:nvSpPr>
        <p:spPr>
          <a:xfrm>
            <a:off x="1034999" y="2789975"/>
            <a:ext cx="14298930" cy="4265295"/>
          </a:xfrm>
          <a:prstGeom prst="rect">
            <a:avLst/>
          </a:prstGeom>
          <a:noFill/>
          <a:ln w="0" cap="flat">
            <a:noFill/>
            <a:prstDash val="solid"/>
            <a:miter lim="0"/>
          </a:ln>
        </p:spPr>
        <p:txBody>
          <a:bodyPr vert="horz" wrap="square" lIns="0" tIns="0" rIns="0" bIns="0"/>
          <a:lstStyle/>
          <a:p>
            <a:pPr algn="l" rtl="0" eaLnBrk="0">
              <a:lnSpc>
                <a:spcPct val="94000"/>
              </a:lnSpc>
            </a:pPr>
            <a:endParaRPr sz="200" dirty="0">
              <a:latin typeface="Arial" panose="020B0604020202020204"/>
              <a:ea typeface="Arial" panose="020B0604020202020204"/>
              <a:cs typeface="Arial" panose="020B0604020202020204"/>
            </a:endParaRPr>
          </a:p>
          <a:p>
            <a:pPr marL="16510" algn="l" rtl="0" eaLnBrk="0">
              <a:lnSpc>
                <a:spcPct val="96000"/>
              </a:lnSpc>
            </a:pPr>
            <a:r>
              <a:rPr sz="28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r>
              <a:rPr lang="en-US" sz="28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800" kern="0" spc="-4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800" b="1" kern="0" spc="-120" dirty="0">
                <a:solidFill>
                  <a:srgbClr val="000000">
                    <a:alpha val="100000"/>
                  </a:srgbClr>
                </a:solidFill>
                <a:latin typeface="黑体" panose="02010609060101010101" charset="-122"/>
                <a:ea typeface="黑体" panose="02010609060101010101" charset="-122"/>
                <a:cs typeface="黑体" panose="02010609060101010101" charset="-122"/>
              </a:rPr>
              <a:t>范</a:t>
            </a:r>
            <a:r>
              <a:rPr sz="2800" kern="0" spc="-230" dirty="0">
                <a:solidFill>
                  <a:srgbClr val="000000">
                    <a:alpha val="100000"/>
                  </a:srgbClr>
                </a:solidFill>
                <a:latin typeface="黑体" panose="02010609060101010101" charset="-122"/>
                <a:ea typeface="黑体" panose="02010609060101010101" charset="-122"/>
                <a:cs typeface="黑体" panose="02010609060101010101" charset="-122"/>
              </a:rPr>
              <a:t> </a:t>
            </a:r>
            <a:r>
              <a:rPr sz="2800" b="1" kern="0" spc="-120" dirty="0">
                <a:solidFill>
                  <a:srgbClr val="000000">
                    <a:alpha val="100000"/>
                  </a:srgbClr>
                </a:solidFill>
                <a:latin typeface="黑体" panose="02010609060101010101" charset="-122"/>
                <a:ea typeface="黑体" panose="02010609060101010101" charset="-122"/>
                <a:cs typeface="黑体" panose="02010609060101010101" charset="-122"/>
              </a:rPr>
              <a:t>围</a:t>
            </a:r>
            <a:endParaRPr sz="2800" dirty="0">
              <a:latin typeface="黑体" panose="02010609060101010101" charset="-122"/>
              <a:ea typeface="黑体" panose="02010609060101010101" charset="-122"/>
              <a:cs typeface="黑体" panose="02010609060101010101" charset="-122"/>
            </a:endParaRPr>
          </a:p>
          <a:p>
            <a:pPr marL="12700" indent="0" algn="l" rtl="0" eaLnBrk="0" fontAlgn="auto">
              <a:lnSpc>
                <a:spcPts val="3760"/>
              </a:lnSpc>
              <a:spcBef>
                <a:spcPts val="0"/>
              </a:spcBef>
            </a:pPr>
            <a:r>
              <a:rPr lang="en-US" sz="2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40" dirty="0">
                <a:solidFill>
                  <a:srgbClr val="000000">
                    <a:alpha val="100000"/>
                  </a:srgbClr>
                </a:solidFill>
                <a:latin typeface="黑体" panose="02010609060101010101" charset="-122"/>
                <a:ea typeface="黑体" panose="02010609060101010101" charset="-122"/>
                <a:cs typeface="黑体" panose="02010609060101010101" charset="-122"/>
              </a:rPr>
              <a:t>口</a:t>
            </a:r>
            <a:r>
              <a:rPr lang="en-US" sz="2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40" dirty="0">
                <a:solidFill>
                  <a:srgbClr val="000000">
                    <a:alpha val="100000"/>
                  </a:srgbClr>
                </a:solidFill>
                <a:latin typeface="黑体" panose="02010609060101010101" charset="-122"/>
                <a:ea typeface="黑体" panose="02010609060101010101" charset="-122"/>
                <a:cs typeface="黑体" panose="02010609060101010101" charset="-122"/>
              </a:rPr>
              <a:t>本文件规定了有限空间作业安全管理要求，以及有限空间作业前、作业中和作业后的安全技术要求，描述了</a:t>
            </a:r>
            <a:r>
              <a:rPr sz="2800" kern="0" spc="-80" dirty="0">
                <a:solidFill>
                  <a:srgbClr val="000000">
                    <a:alpha val="100000"/>
                  </a:srgbClr>
                </a:solidFill>
                <a:latin typeface="黑体" panose="02010609060101010101" charset="-122"/>
                <a:ea typeface="黑体" panose="02010609060101010101" charset="-122"/>
                <a:cs typeface="黑体" panose="02010609060101010101" charset="-122"/>
              </a:rPr>
              <a:t>相应的证实方法。</a:t>
            </a:r>
            <a:endParaRPr sz="2800" dirty="0">
              <a:latin typeface="黑体" panose="02010609060101010101" charset="-122"/>
              <a:ea typeface="黑体" panose="02010609060101010101" charset="-122"/>
              <a:cs typeface="黑体" panose="02010609060101010101" charset="-122"/>
            </a:endParaRPr>
          </a:p>
          <a:p>
            <a:pPr algn="l" rtl="0" eaLnBrk="0">
              <a:lnSpc>
                <a:spcPct val="114000"/>
              </a:lnSpc>
            </a:pPr>
            <a:endParaRPr sz="1400" dirty="0">
              <a:latin typeface="Arial" panose="020B0604020202020204"/>
              <a:ea typeface="Arial" panose="020B0604020202020204"/>
              <a:cs typeface="Arial" panose="020B0604020202020204"/>
            </a:endParaRPr>
          </a:p>
          <a:p>
            <a:pPr algn="l" rtl="0" eaLnBrk="0">
              <a:lnSpc>
                <a:spcPct val="114000"/>
              </a:lnSpc>
            </a:pPr>
            <a:r>
              <a:rPr lang="en-US" sz="2800" b="1"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800" b="1" kern="0" spc="0" dirty="0">
                <a:solidFill>
                  <a:srgbClr val="000000">
                    <a:alpha val="100000"/>
                  </a:srgbClr>
                </a:solidFill>
                <a:latin typeface="黑体" panose="02010609060101010101" charset="-122"/>
                <a:ea typeface="黑体" panose="02010609060101010101" charset="-122"/>
                <a:cs typeface="黑体" panose="02010609060101010101" charset="-122"/>
              </a:rPr>
              <a:t>口</a:t>
            </a:r>
            <a:r>
              <a:rPr sz="2800" kern="0" spc="-22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0" dirty="0">
                <a:solidFill>
                  <a:srgbClr val="000000">
                    <a:alpha val="100000"/>
                  </a:srgbClr>
                </a:solidFill>
                <a:latin typeface="黑体" panose="02010609060101010101" charset="-122"/>
                <a:ea typeface="黑体" panose="02010609060101010101" charset="-122"/>
                <a:cs typeface="黑体" panose="02010609060101010101" charset="-122"/>
              </a:rPr>
              <a:t>本文件适用</a:t>
            </a:r>
            <a:r>
              <a:rPr sz="2800" b="1" kern="0" spc="0" dirty="0">
                <a:solidFill>
                  <a:srgbClr val="000000">
                    <a:alpha val="100000"/>
                  </a:srgbClr>
                </a:solidFill>
                <a:latin typeface="黑体" panose="02010609060101010101" charset="-122"/>
                <a:ea typeface="黑体" panose="02010609060101010101" charset="-122"/>
                <a:cs typeface="黑体" panose="02010609060101010101" charset="-122"/>
              </a:rPr>
              <a:t>于</a:t>
            </a:r>
            <a:r>
              <a:rPr sz="2800" b="1" kern="0" spc="0" dirty="0">
                <a:solidFill>
                  <a:srgbClr val="E02020">
                    <a:alpha val="100000"/>
                  </a:srgbClr>
                </a:solidFill>
                <a:latin typeface="黑体" panose="02010609060101010101" charset="-122"/>
                <a:ea typeface="黑体" panose="02010609060101010101" charset="-122"/>
                <a:cs typeface="黑体" panose="02010609060101010101" charset="-122"/>
              </a:rPr>
              <a:t>有限空间作业及其安全管理。</a:t>
            </a:r>
            <a:endParaRPr sz="2800" dirty="0">
              <a:latin typeface="黑体" panose="02010609060101010101" charset="-122"/>
              <a:ea typeface="黑体" panose="02010609060101010101" charset="-122"/>
              <a:cs typeface="黑体" panose="02010609060101010101" charset="-122"/>
            </a:endParaRPr>
          </a:p>
          <a:p>
            <a:pPr algn="l" rtl="0" eaLnBrk="0">
              <a:lnSpc>
                <a:spcPct val="113000"/>
              </a:lnSpc>
            </a:pPr>
            <a:endParaRPr sz="1400" dirty="0">
              <a:latin typeface="Arial" panose="020B0604020202020204"/>
              <a:ea typeface="Arial" panose="020B0604020202020204"/>
              <a:cs typeface="Arial" panose="020B0604020202020204"/>
            </a:endParaRPr>
          </a:p>
          <a:p>
            <a:pPr marL="16510" indent="0" algn="l" rtl="0" eaLnBrk="0" fontAlgn="auto">
              <a:lnSpc>
                <a:spcPts val="4060"/>
              </a:lnSpc>
              <a:spcBef>
                <a:spcPts val="600"/>
              </a:spcBef>
            </a:pPr>
            <a:r>
              <a:rPr lang="en-US" sz="2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800" kern="0" spc="40" dirty="0">
                <a:solidFill>
                  <a:srgbClr val="000000">
                    <a:alpha val="100000"/>
                  </a:srgbClr>
                </a:solidFill>
                <a:latin typeface="黑体" panose="02010609060101010101" charset="-122"/>
                <a:ea typeface="黑体" panose="02010609060101010101" charset="-122"/>
                <a:cs typeface="黑体" panose="02010609060101010101" charset="-122"/>
              </a:rPr>
              <a:t>口 本文件不适用于危险化学品生产、经营(带储存)企业，化工及医药企业，以及船舶的有限空间作业及其安全管理。</a:t>
            </a:r>
            <a:endParaRPr sz="2800" kern="0" spc="4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30" name="textbox 130"/>
          <p:cNvSpPr/>
          <p:nvPr/>
        </p:nvSpPr>
        <p:spPr>
          <a:xfrm>
            <a:off x="19050" y="0"/>
            <a:ext cx="16237585" cy="1022985"/>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16" name="group 16"/>
          <p:cNvGrpSpPr/>
          <p:nvPr/>
        </p:nvGrpSpPr>
        <p:grpSpPr>
          <a:xfrm rot="21600000">
            <a:off x="870021" y="1727209"/>
            <a:ext cx="6680078" cy="596920"/>
            <a:chOff x="0" y="0"/>
            <a:chExt cx="6680078" cy="596920"/>
          </a:xfrm>
        </p:grpSpPr>
        <p:pic>
          <p:nvPicPr>
            <p:cNvPr id="132" name="picture 132"/>
            <p:cNvPicPr>
              <a:picLocks noChangeAspect="1"/>
            </p:cNvPicPr>
            <p:nvPr/>
          </p:nvPicPr>
          <p:blipFill>
            <a:blip r:embed="rId2"/>
            <a:stretch>
              <a:fillRect/>
            </a:stretch>
          </p:blipFill>
          <p:spPr>
            <a:xfrm rot="21600000">
              <a:off x="0" y="0"/>
              <a:ext cx="6680078" cy="596920"/>
            </a:xfrm>
            <a:prstGeom prst="rect">
              <a:avLst/>
            </a:prstGeom>
          </p:spPr>
        </p:pic>
        <p:sp>
          <p:nvSpPr>
            <p:cNvPr id="134" name="textbox 134"/>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95580"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picture 136"/>
          <p:cNvPicPr>
            <a:picLocks noChangeAspect="1"/>
          </p:cNvPicPr>
          <p:nvPr/>
        </p:nvPicPr>
        <p:blipFill>
          <a:blip r:embed="rId1"/>
          <a:stretch>
            <a:fillRect/>
          </a:stretch>
        </p:blipFill>
        <p:spPr>
          <a:xfrm rot="21600000">
            <a:off x="0" y="0"/>
            <a:ext cx="16256000" cy="9144000"/>
          </a:xfrm>
          <a:prstGeom prst="rect">
            <a:avLst/>
          </a:prstGeom>
        </p:spPr>
      </p:pic>
      <p:pic>
        <p:nvPicPr>
          <p:cNvPr id="138" name="picture 138"/>
          <p:cNvPicPr>
            <a:picLocks noChangeAspect="1"/>
          </p:cNvPicPr>
          <p:nvPr/>
        </p:nvPicPr>
        <p:blipFill>
          <a:blip r:embed="rId2"/>
          <a:stretch>
            <a:fillRect/>
          </a:stretch>
        </p:blipFill>
        <p:spPr>
          <a:xfrm rot="21600000">
            <a:off x="1174821" y="3079790"/>
            <a:ext cx="666658" cy="4044939"/>
          </a:xfrm>
          <a:prstGeom prst="rect">
            <a:avLst/>
          </a:prstGeom>
        </p:spPr>
      </p:pic>
      <p:graphicFrame>
        <p:nvGraphicFramePr>
          <p:cNvPr id="140" name="table 140"/>
          <p:cNvGraphicFramePr>
            <a:graphicFrameLocks noGrp="1"/>
          </p:cNvGraphicFramePr>
          <p:nvPr/>
        </p:nvGraphicFramePr>
        <p:xfrm>
          <a:off x="1174821" y="3079790"/>
          <a:ext cx="6118225" cy="4044315"/>
        </p:xfrm>
        <a:graphic>
          <a:graphicData uri="http://schemas.openxmlformats.org/drawingml/2006/table">
            <a:tbl>
              <a:tblPr/>
              <a:tblGrid>
                <a:gridCol w="736600"/>
                <a:gridCol w="5381625"/>
              </a:tblGrid>
              <a:tr h="4044315">
                <a:tc>
                  <a:txBody>
                    <a:bodyPr/>
                    <a:lstStyle/>
                    <a:p>
                      <a:pPr algn="l" rtl="0" eaLnBrk="0">
                        <a:lnSpc>
                          <a:spcPct val="131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064895" algn="l" rtl="0" eaLnBrk="0">
                        <a:lnSpc>
                          <a:spcPct val="87000"/>
                        </a:lnSpc>
                      </a:pPr>
                      <a:r>
                        <a:rPr sz="3300" kern="0" spc="6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有限空间</a:t>
                      </a:r>
                      <a:endParaRPr sz="3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eaVert">
                    <a:lnL>
                      <a:noFill/>
                    </a:lnL>
                    <a:lnR>
                      <a:noFill/>
                    </a:lnR>
                    <a:lnT>
                      <a:noFill/>
                    </a:lnT>
                    <a:lnB>
                      <a:noFill/>
                    </a:lnB>
                  </a:tcPr>
                </a:tc>
                <a:tc>
                  <a:txBody>
                    <a:bodyPr/>
                    <a:lstStyle/>
                    <a:p>
                      <a:pPr algn="l" rtl="0" eaLnBrk="0">
                        <a:lnSpc>
                          <a:spcPct val="136000"/>
                        </a:lnSpc>
                      </a:pPr>
                      <a:endParaRPr sz="100" dirty="0">
                        <a:latin typeface="Arial" panose="020B0604020202020204"/>
                        <a:ea typeface="Arial" panose="020B0604020202020204"/>
                        <a:cs typeface="Arial" panose="020B0604020202020204"/>
                      </a:endParaRPr>
                    </a:p>
                    <a:p>
                      <a:pPr marL="69850" indent="0" algn="l" rtl="0" eaLnBrk="0" fontAlgn="auto">
                        <a:lnSpc>
                          <a:spcPts val="4220"/>
                        </a:lnSpc>
                        <a:spcBef>
                          <a:spcPts val="0"/>
                        </a:spcBef>
                      </a:pPr>
                      <a:r>
                        <a:rPr lang="en-US" sz="24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是指封闭或者部分封闭，未被设计为固定工作场所，人员可以进入作业，易造</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成有毒有害、易燃易爆物质积聚或者氧</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含量不足的空间。</a:t>
                      </a:r>
                      <a:endParaRPr sz="2400" dirty="0">
                        <a:latin typeface="黑体" panose="02010609060101010101" charset="-122"/>
                        <a:ea typeface="黑体" panose="02010609060101010101" charset="-122"/>
                        <a:cs typeface="黑体" panose="02010609060101010101" charset="-122"/>
                      </a:endParaRPr>
                    </a:p>
                    <a:p>
                      <a:pPr indent="0" algn="r" rtl="0" eaLnBrk="0" fontAlgn="auto">
                        <a:lnSpc>
                          <a:spcPts val="4220"/>
                        </a:lnSpc>
                        <a:spcBef>
                          <a:spcPts val="0"/>
                        </a:spcBef>
                      </a:pPr>
                      <a:r>
                        <a:rPr sz="2400" kern="0" spc="60" dirty="0">
                          <a:solidFill>
                            <a:srgbClr val="207090">
                              <a:alpha val="100000"/>
                            </a:srgbClr>
                          </a:solidFill>
                          <a:latin typeface="黑体" panose="02010609060101010101" charset="-122"/>
                          <a:ea typeface="黑体" panose="02010609060101010101" charset="-122"/>
                          <a:cs typeface="黑体" panose="02010609060101010101" charset="-122"/>
                        </a:rPr>
                        <a:t>有限空间作业，是指人员进入有限空</a:t>
                      </a:r>
                      <a:endParaRPr sz="900" dirty="0">
                        <a:latin typeface="Arial" panose="020B0604020202020204"/>
                        <a:ea typeface="Arial" panose="020B0604020202020204"/>
                        <a:cs typeface="Arial" panose="020B0604020202020204"/>
                      </a:endParaRPr>
                    </a:p>
                    <a:p>
                      <a:pPr indent="0" algn="l" rtl="0" eaLnBrk="0" fontAlgn="auto">
                        <a:lnSpc>
                          <a:spcPts val="4220"/>
                        </a:lnSpc>
                        <a:spcBef>
                          <a:spcPts val="0"/>
                        </a:spcBef>
                      </a:pPr>
                      <a:r>
                        <a:rPr sz="2400" kern="0" spc="-170" dirty="0">
                          <a:solidFill>
                            <a:srgbClr val="206080">
                              <a:alpha val="100000"/>
                            </a:srgbClr>
                          </a:solidFill>
                          <a:latin typeface="黑体" panose="02010609060101010101" charset="-122"/>
                          <a:ea typeface="黑体" panose="02010609060101010101" charset="-122"/>
                          <a:cs typeface="黑体" panose="02010609060101010101" charset="-122"/>
                        </a:rPr>
                        <a:t>实施的作业。</a:t>
                      </a:r>
                      <a:endParaRPr sz="24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r>
            </a:tbl>
          </a:graphicData>
        </a:graphic>
      </p:graphicFrame>
      <p:sp>
        <p:nvSpPr>
          <p:cNvPr id="142" name="textbox 142"/>
          <p:cNvSpPr/>
          <p:nvPr/>
        </p:nvSpPr>
        <p:spPr>
          <a:xfrm>
            <a:off x="9436099" y="3146582"/>
            <a:ext cx="5435600" cy="4159250"/>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12700" indent="0" algn="l" rtl="0" eaLnBrk="0" fontAlgn="auto">
              <a:lnSpc>
                <a:spcPts val="3680"/>
              </a:lnSpc>
              <a:spcBef>
                <a:spcPts val="0"/>
              </a:spcBef>
            </a:pPr>
            <a:r>
              <a:rPr lang="en-US" sz="2400" kern="0" spc="10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是指进出口受限，通风不良，可能存在易燃易爆、有毒有害物质或者缺氧</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，对</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进入人员的身体健康和生命安</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全构成威</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胁的封闭、半封闭设施及场所。</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注：包</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括反应器、塔、釜、槽、罐、炉膛、锅</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80" dirty="0">
                <a:solidFill>
                  <a:srgbClr val="000000">
                    <a:alpha val="100000"/>
                  </a:srgbClr>
                </a:solidFill>
                <a:latin typeface="黑体" panose="02010609060101010101" charset="-122"/>
                <a:ea typeface="黑体" panose="02010609060101010101" charset="-122"/>
                <a:cs typeface="黑体" panose="02010609060101010101" charset="-122"/>
              </a:rPr>
              <a:t>筒、管道以及地下室、窨井、坑(池)</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、管沟或其他封闭、半封</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闭场所。</a:t>
            </a:r>
            <a:endParaRPr sz="2400" dirty="0">
              <a:latin typeface="黑体" panose="02010609060101010101" charset="-122"/>
              <a:ea typeface="黑体" panose="02010609060101010101" charset="-122"/>
              <a:cs typeface="黑体" panose="02010609060101010101" charset="-122"/>
            </a:endParaRPr>
          </a:p>
          <a:p>
            <a:pPr marL="12700" indent="0" algn="l" rtl="0" eaLnBrk="0" fontAlgn="auto">
              <a:lnSpc>
                <a:spcPts val="3680"/>
              </a:lnSpc>
              <a:spcBef>
                <a:spcPts val="0"/>
              </a:spcBef>
            </a:pPr>
            <a:r>
              <a:rPr lang="en-US" sz="2400" kern="0" spc="100" dirty="0">
                <a:solidFill>
                  <a:srgbClr val="D0202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D02020">
                    <a:alpha val="100000"/>
                  </a:srgbClr>
                </a:solidFill>
                <a:latin typeface="黑体" panose="02010609060101010101" charset="-122"/>
                <a:ea typeface="黑体" panose="02010609060101010101" charset="-122"/>
                <a:cs typeface="黑体" panose="02010609060101010101" charset="-122"/>
              </a:rPr>
              <a:t>受限空间作业指进入或探入受限空间</a:t>
            </a:r>
            <a:r>
              <a:rPr sz="2400" kern="0" spc="90" dirty="0">
                <a:solidFill>
                  <a:srgbClr val="D02020">
                    <a:alpha val="100000"/>
                  </a:srgbClr>
                </a:solidFill>
                <a:latin typeface="黑体" panose="02010609060101010101" charset="-122"/>
                <a:ea typeface="黑体" panose="02010609060101010101" charset="-122"/>
                <a:cs typeface="黑体" panose="02010609060101010101" charset="-122"/>
              </a:rPr>
              <a:t>进</a:t>
            </a:r>
            <a:r>
              <a:rPr sz="2400" kern="0" spc="120" dirty="0">
                <a:solidFill>
                  <a:srgbClr val="D02020">
                    <a:alpha val="100000"/>
                  </a:srgbClr>
                </a:solidFill>
                <a:latin typeface="黑体" panose="02010609060101010101" charset="-122"/>
                <a:ea typeface="黑体" panose="02010609060101010101" charset="-122"/>
                <a:cs typeface="黑体" panose="02010609060101010101" charset="-122"/>
              </a:rPr>
              <a:t>行的作业.</a:t>
            </a:r>
            <a:endParaRPr sz="2400" dirty="0">
              <a:latin typeface="黑体" panose="02010609060101010101" charset="-122"/>
              <a:ea typeface="黑体" panose="02010609060101010101" charset="-122"/>
              <a:cs typeface="黑体" panose="02010609060101010101" charset="-122"/>
            </a:endParaRPr>
          </a:p>
        </p:txBody>
      </p:sp>
      <p:sp>
        <p:nvSpPr>
          <p:cNvPr id="144" name="textbox 144"/>
          <p:cNvSpPr/>
          <p:nvPr/>
        </p:nvSpPr>
        <p:spPr>
          <a:xfrm>
            <a:off x="-635" y="-10160"/>
            <a:ext cx="16256635" cy="1033145"/>
          </a:xfrm>
          <a:prstGeom prst="rect">
            <a:avLst/>
          </a:prstGeom>
          <a:solidFill>
            <a:srgbClr val="0D51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146" name="textbox 146"/>
          <p:cNvSpPr/>
          <p:nvPr/>
        </p:nvSpPr>
        <p:spPr>
          <a:xfrm>
            <a:off x="1536659" y="7483978"/>
            <a:ext cx="5855334" cy="110045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indent="603250" algn="l" rtl="0" eaLnBrk="0">
              <a:lnSpc>
                <a:spcPct val="94000"/>
              </a:lnSpc>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工贸企业、非煤矿山、建设冶炼</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等行业</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700" kern="0" spc="360" dirty="0">
                <a:solidFill>
                  <a:srgbClr val="000000">
                    <a:alpha val="100000"/>
                  </a:srgbClr>
                </a:solidFill>
                <a:latin typeface="黑体" panose="02010609060101010101" charset="-122"/>
                <a:ea typeface="黑体" panose="02010609060101010101" charset="-122"/>
                <a:cs typeface="黑体" panose="02010609060101010101" charset="-122"/>
              </a:rPr>
              <a:t>适用于《有限空间作业技</a:t>
            </a:r>
            <a:r>
              <a:rPr sz="2700" kern="0" spc="350" dirty="0">
                <a:solidFill>
                  <a:srgbClr val="000000">
                    <a:alpha val="100000"/>
                  </a:srgbClr>
                </a:solidFill>
                <a:latin typeface="黑体" panose="02010609060101010101" charset="-122"/>
                <a:ea typeface="黑体" panose="02010609060101010101" charset="-122"/>
                <a:cs typeface="黑体" panose="02010609060101010101" charset="-122"/>
              </a:rPr>
              <a:t>术规范》</a:t>
            </a:r>
            <a:r>
              <a:rPr sz="27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700" kern="0" spc="360" dirty="0">
                <a:solidFill>
                  <a:srgbClr val="000000">
                    <a:alpha val="100000"/>
                  </a:srgbClr>
                </a:solidFill>
                <a:latin typeface="黑体" panose="02010609060101010101" charset="-122"/>
                <a:ea typeface="黑体" panose="02010609060101010101" charset="-122"/>
                <a:cs typeface="黑体" panose="02010609060101010101" charset="-122"/>
              </a:rPr>
              <a:t>GB 46768-2025</a:t>
            </a:r>
            <a:r>
              <a:rPr sz="2400" kern="0" spc="3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称之为“有限空间”!</a:t>
            </a:r>
            <a:endParaRPr sz="2400" dirty="0">
              <a:latin typeface="黑体" panose="02010609060101010101" charset="-122"/>
              <a:ea typeface="黑体" panose="02010609060101010101" charset="-122"/>
              <a:cs typeface="黑体" panose="02010609060101010101" charset="-122"/>
            </a:endParaRPr>
          </a:p>
        </p:txBody>
      </p:sp>
      <p:sp>
        <p:nvSpPr>
          <p:cNvPr id="148" name="textbox 148"/>
          <p:cNvSpPr/>
          <p:nvPr/>
        </p:nvSpPr>
        <p:spPr>
          <a:xfrm>
            <a:off x="9105940" y="7483978"/>
            <a:ext cx="5728334" cy="1107439"/>
          </a:xfrm>
          <a:prstGeom prst="rect">
            <a:avLst/>
          </a:prstGeom>
          <a:noFill/>
          <a:ln w="0" cap="flat">
            <a:noFill/>
            <a:prstDash val="solid"/>
            <a:miter lim="0"/>
          </a:ln>
        </p:spPr>
        <p:txBody>
          <a:bodyPr vert="horz" wrap="square" lIns="0" tIns="0" rIns="0" bIns="0"/>
          <a:lstStyle/>
          <a:p>
            <a:pPr algn="l" rtl="0" eaLnBrk="0">
              <a:lnSpc>
                <a:spcPct val="55000"/>
              </a:lnSpc>
            </a:pPr>
            <a:endParaRPr sz="100" dirty="0">
              <a:latin typeface="Arial" panose="020B0604020202020204"/>
              <a:ea typeface="Arial" panose="020B0604020202020204"/>
              <a:cs typeface="Arial" panose="020B0604020202020204"/>
            </a:endParaRPr>
          </a:p>
          <a:p>
            <a:pPr marL="12700" indent="615315" algn="l" rtl="0" eaLnBrk="0">
              <a:lnSpc>
                <a:spcPct val="99000"/>
              </a:lnSpc>
            </a:pP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“化工、危险化学品”等行业适用于《</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危险化学品企业特殊作业安全规范》</a:t>
            </a:r>
            <a:r>
              <a:rPr sz="2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(GB</a:t>
            </a:r>
            <a:r>
              <a:rPr sz="2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30871-2022),称之为“受限空间”。</a:t>
            </a:r>
            <a:endParaRPr sz="2400" dirty="0">
              <a:latin typeface="黑体" panose="02010609060101010101" charset="-122"/>
              <a:ea typeface="黑体" panose="02010609060101010101" charset="-122"/>
              <a:cs typeface="黑体" panose="02010609060101010101" charset="-122"/>
            </a:endParaRPr>
          </a:p>
        </p:txBody>
      </p:sp>
      <p:grpSp>
        <p:nvGrpSpPr>
          <p:cNvPr id="18" name="group 18"/>
          <p:cNvGrpSpPr/>
          <p:nvPr/>
        </p:nvGrpSpPr>
        <p:grpSpPr>
          <a:xfrm rot="21600000">
            <a:off x="863681" y="1727209"/>
            <a:ext cx="6692757" cy="596920"/>
            <a:chOff x="0" y="0"/>
            <a:chExt cx="6692757" cy="596920"/>
          </a:xfrm>
        </p:grpSpPr>
        <p:pic>
          <p:nvPicPr>
            <p:cNvPr id="150" name="picture 150"/>
            <p:cNvPicPr>
              <a:picLocks noChangeAspect="1"/>
            </p:cNvPicPr>
            <p:nvPr/>
          </p:nvPicPr>
          <p:blipFill>
            <a:blip r:embed="rId3"/>
            <a:stretch>
              <a:fillRect/>
            </a:stretch>
          </p:blipFill>
          <p:spPr>
            <a:xfrm rot="21600000">
              <a:off x="0" y="0"/>
              <a:ext cx="6692757" cy="596920"/>
            </a:xfrm>
            <a:prstGeom prst="rect">
              <a:avLst/>
            </a:prstGeom>
          </p:spPr>
        </p:pic>
        <p:sp>
          <p:nvSpPr>
            <p:cNvPr id="152" name="textbox 152"/>
            <p:cNvSpPr/>
            <p:nvPr/>
          </p:nvSpPr>
          <p:spPr>
            <a:xfrm>
              <a:off x="-12700" y="-12700"/>
              <a:ext cx="67183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533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grpSp>
        <p:nvGrpSpPr>
          <p:cNvPr id="20" name="group 20"/>
          <p:cNvGrpSpPr/>
          <p:nvPr/>
        </p:nvGrpSpPr>
        <p:grpSpPr>
          <a:xfrm rot="21600000">
            <a:off x="8547080" y="3251240"/>
            <a:ext cx="654141" cy="3987789"/>
            <a:chOff x="0" y="0"/>
            <a:chExt cx="654141" cy="3987789"/>
          </a:xfrm>
        </p:grpSpPr>
        <p:pic>
          <p:nvPicPr>
            <p:cNvPr id="154" name="picture 154"/>
            <p:cNvPicPr>
              <a:picLocks noChangeAspect="1"/>
            </p:cNvPicPr>
            <p:nvPr/>
          </p:nvPicPr>
          <p:blipFill>
            <a:blip r:embed="rId4"/>
            <a:stretch>
              <a:fillRect/>
            </a:stretch>
          </p:blipFill>
          <p:spPr>
            <a:xfrm rot="21600000">
              <a:off x="0" y="0"/>
              <a:ext cx="654141" cy="3987789"/>
            </a:xfrm>
            <a:prstGeom prst="rect">
              <a:avLst/>
            </a:prstGeom>
          </p:spPr>
        </p:pic>
        <p:sp>
          <p:nvSpPr>
            <p:cNvPr id="156" name="textbox 156"/>
            <p:cNvSpPr/>
            <p:nvPr/>
          </p:nvSpPr>
          <p:spPr>
            <a:xfrm>
              <a:off x="-74123" y="-12700"/>
              <a:ext cx="741044" cy="4013200"/>
            </a:xfrm>
            <a:prstGeom prst="rect">
              <a:avLst/>
            </a:prstGeom>
            <a:noFill/>
            <a:ln w="0" cap="flat">
              <a:noFill/>
              <a:prstDash val="solid"/>
              <a:miter lim="0"/>
            </a:ln>
          </p:spPr>
          <p:txBody>
            <a:bodyPr vert="eaVert" wrap="square" lIns="0" tIns="0" rIns="0" bIns="0"/>
            <a:lstStyle/>
            <a:p>
              <a:pPr algn="l" rtl="0" eaLnBrk="0">
                <a:lnSpc>
                  <a:spcPct val="100000"/>
                </a:lnSpc>
              </a:pPr>
              <a:endParaRPr sz="900" dirty="0">
                <a:latin typeface="Arial" panose="020B0604020202020204"/>
                <a:ea typeface="Arial" panose="020B0604020202020204"/>
                <a:cs typeface="Arial" panose="020B0604020202020204"/>
              </a:endParaRPr>
            </a:p>
            <a:p>
              <a:pPr marL="1049655" algn="l" rtl="0" eaLnBrk="0">
                <a:lnSpc>
                  <a:spcPct val="87000"/>
                </a:lnSpc>
                <a:spcBef>
                  <a:spcPts val="5"/>
                </a:spcBef>
              </a:pPr>
              <a:r>
                <a:rPr sz="3300" kern="0" spc="6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受限空间</a:t>
              </a:r>
              <a:endParaRPr sz="3300" dirty="0">
                <a:latin typeface="宋体" panose="02010600030101010101" pitchFamily="2" charset="-122"/>
                <a:ea typeface="宋体" panose="02010600030101010101" pitchFamily="2" charset="-122"/>
                <a:cs typeface="宋体" panose="02010600030101010101" pitchFamily="2"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picture 158"/>
          <p:cNvPicPr>
            <a:picLocks noChangeAspect="1"/>
          </p:cNvPicPr>
          <p:nvPr/>
        </p:nvPicPr>
        <p:blipFill>
          <a:blip r:embed="rId1"/>
          <a:stretch>
            <a:fillRect/>
          </a:stretch>
        </p:blipFill>
        <p:spPr>
          <a:xfrm rot="21600000">
            <a:off x="0" y="0"/>
            <a:ext cx="16256000" cy="9144000"/>
          </a:xfrm>
          <a:prstGeom prst="rect">
            <a:avLst/>
          </a:prstGeom>
        </p:spPr>
      </p:pic>
      <p:sp>
        <p:nvSpPr>
          <p:cNvPr id="160" name="textbox 160"/>
          <p:cNvSpPr/>
          <p:nvPr/>
        </p:nvSpPr>
        <p:spPr>
          <a:xfrm>
            <a:off x="1045697" y="2680238"/>
            <a:ext cx="6881494" cy="553402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96000"/>
              </a:lnSpc>
            </a:pPr>
            <a:r>
              <a:rPr sz="2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r>
              <a:rPr lang="en-US" sz="28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800" b="1" kern="0" spc="30" dirty="0">
                <a:solidFill>
                  <a:srgbClr val="000000">
                    <a:alpha val="100000"/>
                  </a:srgbClr>
                </a:solidFill>
                <a:latin typeface="黑体" panose="02010609060101010101" charset="-122"/>
                <a:ea typeface="黑体" panose="02010609060101010101" charset="-122"/>
                <a:cs typeface="黑体" panose="02010609060101010101" charset="-122"/>
              </a:rPr>
              <a:t>规范性引用文件</a:t>
            </a:r>
            <a:endParaRPr sz="24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Arial" panose="020B0604020202020204"/>
              <a:ea typeface="Arial" panose="020B0604020202020204"/>
              <a:cs typeface="Arial" panose="020B0604020202020204"/>
            </a:endParaRPr>
          </a:p>
          <a:p>
            <a:pPr marL="611505" algn="l" rtl="0" eaLnBrk="0">
              <a:lnSpc>
                <a:spcPct val="96000"/>
              </a:lnSpc>
              <a:spcBef>
                <a:spcPts val="720"/>
              </a:spcBef>
            </a:pPr>
            <a:r>
              <a:rPr sz="2800" kern="0" spc="-40" dirty="0">
                <a:solidFill>
                  <a:srgbClr val="000000">
                    <a:alpha val="100000"/>
                  </a:srgbClr>
                </a:solidFill>
                <a:latin typeface="黑体" panose="02010609060101010101" charset="-122"/>
                <a:ea typeface="黑体" panose="02010609060101010101" charset="-122"/>
                <a:cs typeface="黑体" panose="02010609060101010101" charset="-122"/>
              </a:rPr>
              <a:t>本标准共引用</a:t>
            </a:r>
            <a:r>
              <a:rPr sz="2800" b="1" kern="0" spc="-40" dirty="0">
                <a:solidFill>
                  <a:srgbClr val="E02020">
                    <a:alpha val="100000"/>
                  </a:srgbClr>
                </a:solidFill>
                <a:latin typeface="黑体" panose="02010609060101010101" charset="-122"/>
                <a:ea typeface="黑体" panose="02010609060101010101" charset="-122"/>
                <a:cs typeface="黑体" panose="02010609060101010101" charset="-122"/>
              </a:rPr>
              <a:t>14个</a:t>
            </a:r>
            <a:r>
              <a:rPr sz="2800" kern="0" spc="-40" dirty="0">
                <a:solidFill>
                  <a:srgbClr val="000000">
                    <a:alpha val="100000"/>
                  </a:srgbClr>
                </a:solidFill>
                <a:latin typeface="黑体" panose="02010609060101010101" charset="-122"/>
                <a:ea typeface="黑体" panose="02010609060101010101" charset="-122"/>
                <a:cs typeface="黑体" panose="02010609060101010101" charset="-122"/>
              </a:rPr>
              <a:t>规范性文件。</a:t>
            </a:r>
            <a:endParaRPr sz="24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281305" algn="l" rtl="0" eaLnBrk="0">
              <a:lnSpc>
                <a:spcPct val="97000"/>
              </a:lnSpc>
              <a:spcBef>
                <a:spcPts val="640"/>
              </a:spcBef>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110" dirty="0">
                <a:solidFill>
                  <a:srgbClr val="3060A0">
                    <a:alpha val="100000"/>
                  </a:srgbClr>
                </a:solidFill>
                <a:latin typeface="Times New Roman" panose="02020603050405020304"/>
                <a:ea typeface="Times New Roman" panose="02020603050405020304"/>
                <a:cs typeface="Times New Roman" panose="02020603050405020304"/>
              </a:rPr>
              <a:t>2811</a:t>
            </a:r>
            <a:r>
              <a:rPr sz="2100" kern="0" spc="110" dirty="0">
                <a:solidFill>
                  <a:srgbClr val="000000">
                    <a:alpha val="100000"/>
                  </a:srgbClr>
                </a:solidFill>
                <a:latin typeface="黑体" panose="02010609060101010101" charset="-122"/>
                <a:ea typeface="黑体" panose="02010609060101010101" charset="-122"/>
                <a:cs typeface="黑体" panose="02010609060101010101" charset="-122"/>
              </a:rPr>
              <a:t>头部防护安全帽</a:t>
            </a:r>
            <a:endParaRPr sz="2100" dirty="0">
              <a:latin typeface="黑体" panose="02010609060101010101" charset="-122"/>
              <a:ea typeface="黑体" panose="02010609060101010101" charset="-122"/>
              <a:cs typeface="黑体" panose="02010609060101010101" charset="-122"/>
            </a:endParaRPr>
          </a:p>
          <a:p>
            <a:pPr algn="l" rtl="0" eaLnBrk="0">
              <a:lnSpc>
                <a:spcPct val="130000"/>
              </a:lnSpc>
            </a:pPr>
            <a:endParaRPr sz="1000" dirty="0">
              <a:latin typeface="Arial" panose="020B0604020202020204"/>
              <a:ea typeface="Arial" panose="020B0604020202020204"/>
              <a:cs typeface="Arial" panose="020B0604020202020204"/>
            </a:endParaRPr>
          </a:p>
          <a:p>
            <a:pPr marL="281305" algn="l" rtl="0" eaLnBrk="0">
              <a:lnSpc>
                <a:spcPct val="98000"/>
              </a:lnSpc>
              <a:spcBef>
                <a:spcPts val="635"/>
              </a:spcBef>
            </a:pPr>
            <a:r>
              <a:rPr sz="2100" kern="0" spc="0" dirty="0">
                <a:solidFill>
                  <a:srgbClr val="306090">
                    <a:alpha val="100000"/>
                  </a:srgbClr>
                </a:solidFill>
                <a:latin typeface="Times New Roman" panose="02020603050405020304"/>
                <a:ea typeface="Times New Roman" panose="02020603050405020304"/>
                <a:cs typeface="Times New Roman" panose="02020603050405020304"/>
              </a:rPr>
              <a:t>GB</a:t>
            </a:r>
            <a:r>
              <a:rPr sz="2100" kern="0" spc="10" dirty="0">
                <a:solidFill>
                  <a:srgbClr val="306090">
                    <a:alpha val="100000"/>
                  </a:srgbClr>
                </a:solidFill>
                <a:latin typeface="Times New Roman" panose="02020603050405020304"/>
                <a:ea typeface="Times New Roman" panose="02020603050405020304"/>
                <a:cs typeface="Times New Roman" panose="02020603050405020304"/>
              </a:rPr>
              <a:t>/T3836.1</a:t>
            </a:r>
            <a:r>
              <a:rPr sz="2100" kern="0" spc="-160" dirty="0">
                <a:solidFill>
                  <a:srgbClr val="306090">
                    <a:alpha val="100000"/>
                  </a:srgbClr>
                </a:solidFill>
                <a:latin typeface="Times New Roman" panose="02020603050405020304"/>
                <a:ea typeface="Times New Roman" panose="02020603050405020304"/>
                <a:cs typeface="Times New Roman" panose="02020603050405020304"/>
              </a:rPr>
              <a:t> </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爆炸性环境第1部分：设备通用</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要求</a:t>
            </a:r>
            <a:endParaRPr sz="2100" dirty="0">
              <a:latin typeface="黑体" panose="02010609060101010101" charset="-122"/>
              <a:ea typeface="黑体" panose="02010609060101010101" charset="-122"/>
              <a:cs typeface="黑体" panose="02010609060101010101" charset="-122"/>
            </a:endParaRPr>
          </a:p>
          <a:p>
            <a:pPr algn="l" rtl="0" eaLnBrk="0">
              <a:lnSpc>
                <a:spcPct val="121000"/>
              </a:lnSpc>
            </a:pPr>
            <a:endParaRPr sz="1000" dirty="0">
              <a:latin typeface="Arial" panose="020B0604020202020204"/>
              <a:ea typeface="Arial" panose="020B0604020202020204"/>
              <a:cs typeface="Arial" panose="020B0604020202020204"/>
            </a:endParaRPr>
          </a:p>
          <a:p>
            <a:pPr marL="281305" algn="l" rtl="0" eaLnBrk="0">
              <a:lnSpc>
                <a:spcPct val="97000"/>
              </a:lnSpc>
              <a:spcBef>
                <a:spcPts val="640"/>
              </a:spcBef>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100" dirty="0">
                <a:solidFill>
                  <a:srgbClr val="3060A0">
                    <a:alpha val="100000"/>
                  </a:srgbClr>
                </a:solidFill>
                <a:latin typeface="Times New Roman" panose="02020603050405020304"/>
                <a:ea typeface="Times New Roman" panose="02020603050405020304"/>
                <a:cs typeface="Times New Roman" panose="02020603050405020304"/>
              </a:rPr>
              <a:t>6095</a:t>
            </a:r>
            <a:r>
              <a:rPr sz="2100" kern="0" spc="100" dirty="0">
                <a:solidFill>
                  <a:srgbClr val="000000">
                    <a:alpha val="100000"/>
                  </a:srgbClr>
                </a:solidFill>
                <a:latin typeface="黑体" panose="02010609060101010101" charset="-122"/>
                <a:ea typeface="黑体" panose="02010609060101010101" charset="-122"/>
                <a:cs typeface="黑体" panose="02010609060101010101" charset="-122"/>
              </a:rPr>
              <a:t>坠落防护安全带</a:t>
            </a:r>
            <a:endParaRPr sz="2100" dirty="0">
              <a:latin typeface="黑体" panose="02010609060101010101" charset="-122"/>
              <a:ea typeface="黑体" panose="02010609060101010101" charset="-122"/>
              <a:cs typeface="黑体" panose="02010609060101010101" charset="-122"/>
            </a:endParaRPr>
          </a:p>
          <a:p>
            <a:pPr algn="l" rtl="0" eaLnBrk="0">
              <a:lnSpc>
                <a:spcPct val="139000"/>
              </a:lnSpc>
            </a:pPr>
            <a:endParaRPr sz="1000" dirty="0">
              <a:latin typeface="Arial" panose="020B0604020202020204"/>
              <a:ea typeface="Arial" panose="020B0604020202020204"/>
              <a:cs typeface="Arial" panose="020B0604020202020204"/>
            </a:endParaRPr>
          </a:p>
          <a:p>
            <a:pPr marL="281305" algn="l" rtl="0" eaLnBrk="0">
              <a:lnSpc>
                <a:spcPct val="97000"/>
              </a:lnSpc>
              <a:spcBef>
                <a:spcPts val="640"/>
              </a:spcBef>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90" dirty="0">
                <a:solidFill>
                  <a:srgbClr val="3060A0">
                    <a:alpha val="100000"/>
                  </a:srgbClr>
                </a:solidFill>
                <a:latin typeface="Times New Roman" panose="02020603050405020304"/>
                <a:ea typeface="Times New Roman" panose="02020603050405020304"/>
                <a:cs typeface="Times New Roman" panose="02020603050405020304"/>
              </a:rPr>
              <a:t>6220</a:t>
            </a:r>
            <a:r>
              <a:rPr sz="2100" kern="0" spc="90" dirty="0">
                <a:solidFill>
                  <a:srgbClr val="000000">
                    <a:alpha val="100000"/>
                  </a:srgbClr>
                </a:solidFill>
                <a:latin typeface="黑体" panose="02010609060101010101" charset="-122"/>
                <a:ea typeface="黑体" panose="02010609060101010101" charset="-122"/>
                <a:cs typeface="黑体" panose="02010609060101010101" charset="-122"/>
              </a:rPr>
              <a:t>呼吸防护长管呼吸器</a:t>
            </a:r>
            <a:endParaRPr sz="21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r" rtl="0" eaLnBrk="0">
              <a:lnSpc>
                <a:spcPct val="98000"/>
              </a:lnSpc>
              <a:spcBef>
                <a:spcPts val="635"/>
              </a:spcBef>
            </a:pPr>
            <a:r>
              <a:rPr sz="2100" kern="0" spc="0" dirty="0">
                <a:solidFill>
                  <a:srgbClr val="3060A0">
                    <a:alpha val="100000"/>
                  </a:srgbClr>
                </a:solidFill>
                <a:latin typeface="宋体" panose="02010600030101010101" pitchFamily="2" charset="-122"/>
                <a:ea typeface="宋体" panose="02010600030101010101" pitchFamily="2" charset="-122"/>
                <a:cs typeface="宋体" panose="02010600030101010101" pitchFamily="2" charset="-122"/>
              </a:rPr>
              <a:t>GB</a:t>
            </a:r>
            <a:r>
              <a:rPr sz="2100" kern="0" spc="60" dirty="0">
                <a:solidFill>
                  <a:srgbClr val="3060A0">
                    <a:alpha val="100000"/>
                  </a:srgbClr>
                </a:solidFill>
                <a:latin typeface="宋体" panose="02010600030101010101" pitchFamily="2" charset="-122"/>
                <a:ea typeface="宋体" panose="02010600030101010101" pitchFamily="2" charset="-122"/>
                <a:cs typeface="宋体" panose="02010600030101010101" pitchFamily="2" charset="-122"/>
              </a:rPr>
              <a:t>12358 </a:t>
            </a:r>
            <a:r>
              <a:rPr sz="2100" kern="0" spc="60" dirty="0">
                <a:solidFill>
                  <a:srgbClr val="000000">
                    <a:alpha val="100000"/>
                  </a:srgbClr>
                </a:solidFill>
                <a:latin typeface="黑体" panose="02010609060101010101" charset="-122"/>
                <a:ea typeface="黑体" panose="02010609060101010101" charset="-122"/>
                <a:cs typeface="黑体" panose="02010609060101010101" charset="-122"/>
              </a:rPr>
              <a:t>作业场所环境气体检</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测报警仪器通用技术要求</a:t>
            </a:r>
            <a:endParaRPr sz="2100" dirty="0">
              <a:latin typeface="黑体" panose="02010609060101010101" charset="-122"/>
              <a:ea typeface="黑体" panose="02010609060101010101" charset="-122"/>
              <a:cs typeface="黑体" panose="02010609060101010101" charset="-122"/>
            </a:endParaRPr>
          </a:p>
          <a:p>
            <a:pPr algn="l" rtl="0" eaLnBrk="0">
              <a:lnSpc>
                <a:spcPct val="136000"/>
              </a:lnSpc>
            </a:pPr>
            <a:endParaRPr sz="1000" dirty="0">
              <a:latin typeface="Arial" panose="020B0604020202020204"/>
              <a:ea typeface="Arial" panose="020B0604020202020204"/>
              <a:cs typeface="Arial" panose="020B0604020202020204"/>
            </a:endParaRPr>
          </a:p>
          <a:p>
            <a:pPr marL="281305" algn="l" rtl="0" eaLnBrk="0">
              <a:lnSpc>
                <a:spcPct val="97000"/>
              </a:lnSpc>
              <a:spcBef>
                <a:spcPts val="640"/>
              </a:spcBef>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50" dirty="0">
                <a:solidFill>
                  <a:srgbClr val="3060A0">
                    <a:alpha val="100000"/>
                  </a:srgbClr>
                </a:solidFill>
                <a:latin typeface="Times New Roman" panose="02020603050405020304"/>
                <a:ea typeface="Times New Roman" panose="02020603050405020304"/>
                <a:cs typeface="Times New Roman" panose="02020603050405020304"/>
              </a:rPr>
              <a:t>15577</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粉尘防爆安全规程</a:t>
            </a:r>
            <a:endParaRPr sz="2100" dirty="0">
              <a:latin typeface="黑体" panose="02010609060101010101" charset="-122"/>
              <a:ea typeface="黑体" panose="02010609060101010101" charset="-122"/>
              <a:cs typeface="黑体" panose="02010609060101010101" charset="-122"/>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06000"/>
              </a:lnSpc>
            </a:pPr>
            <a:endParaRPr sz="500" dirty="0">
              <a:latin typeface="Arial" panose="020B0604020202020204"/>
              <a:ea typeface="Arial" panose="020B0604020202020204"/>
              <a:cs typeface="Arial" panose="020B0604020202020204"/>
            </a:endParaRPr>
          </a:p>
          <a:p>
            <a:pPr marL="306705" algn="l" rtl="0" eaLnBrk="0">
              <a:lnSpc>
                <a:spcPct val="97000"/>
              </a:lnSpc>
              <a:spcBef>
                <a:spcPts val="5"/>
              </a:spcBef>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70" dirty="0">
                <a:solidFill>
                  <a:srgbClr val="3060A0">
                    <a:alpha val="100000"/>
                  </a:srgbClr>
                </a:solidFill>
                <a:latin typeface="Times New Roman" panose="02020603050405020304"/>
                <a:ea typeface="Times New Roman" panose="02020603050405020304"/>
                <a:cs typeface="Times New Roman" panose="02020603050405020304"/>
              </a:rPr>
              <a:t>16556</a:t>
            </a:r>
            <a:r>
              <a:rPr sz="2100" kern="0" spc="70" dirty="0">
                <a:solidFill>
                  <a:srgbClr val="000000">
                    <a:alpha val="100000"/>
                  </a:srgbClr>
                </a:solidFill>
                <a:latin typeface="黑体" panose="02010609060101010101" charset="-122"/>
                <a:ea typeface="黑体" panose="02010609060101010101" charset="-122"/>
                <a:cs typeface="黑体" panose="02010609060101010101" charset="-122"/>
              </a:rPr>
              <a:t>呼吸防护自给开路式压缩</a:t>
            </a:r>
            <a:r>
              <a:rPr sz="2100" kern="0" spc="60" dirty="0">
                <a:solidFill>
                  <a:srgbClr val="000000">
                    <a:alpha val="100000"/>
                  </a:srgbClr>
                </a:solidFill>
                <a:latin typeface="黑体" panose="02010609060101010101" charset="-122"/>
                <a:ea typeface="黑体" panose="02010609060101010101" charset="-122"/>
                <a:cs typeface="黑体" panose="02010609060101010101" charset="-122"/>
              </a:rPr>
              <a:t>空气呼吸器</a:t>
            </a:r>
            <a:endParaRPr sz="2100" dirty="0">
              <a:latin typeface="黑体" panose="02010609060101010101" charset="-122"/>
              <a:ea typeface="黑体" panose="02010609060101010101" charset="-122"/>
              <a:cs typeface="黑体" panose="02010609060101010101" charset="-122"/>
            </a:endParaRPr>
          </a:p>
        </p:txBody>
      </p:sp>
      <p:sp>
        <p:nvSpPr>
          <p:cNvPr id="162" name="textbox 162"/>
          <p:cNvSpPr/>
          <p:nvPr/>
        </p:nvSpPr>
        <p:spPr>
          <a:xfrm>
            <a:off x="8477321" y="4306878"/>
            <a:ext cx="7442200" cy="3875404"/>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7000"/>
              </a:lnSpc>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70" dirty="0">
                <a:solidFill>
                  <a:srgbClr val="3060A0">
                    <a:alpha val="100000"/>
                  </a:srgbClr>
                </a:solidFill>
                <a:latin typeface="Times New Roman" panose="02020603050405020304"/>
                <a:ea typeface="Times New Roman" panose="02020603050405020304"/>
                <a:cs typeface="Times New Roman" panose="02020603050405020304"/>
              </a:rPr>
              <a:t>23394</a:t>
            </a:r>
            <a:r>
              <a:rPr sz="2100" kern="0" spc="70" dirty="0">
                <a:solidFill>
                  <a:srgbClr val="000000">
                    <a:alpha val="100000"/>
                  </a:srgbClr>
                </a:solidFill>
                <a:latin typeface="黑体" panose="02010609060101010101" charset="-122"/>
                <a:ea typeface="黑体" panose="02010609060101010101" charset="-122"/>
                <a:cs typeface="黑体" panose="02010609060101010101" charset="-122"/>
              </a:rPr>
              <a:t>呼吸防护正压式自给</a:t>
            </a:r>
            <a:r>
              <a:rPr sz="2100" kern="0" spc="60" dirty="0">
                <a:solidFill>
                  <a:srgbClr val="000000">
                    <a:alpha val="100000"/>
                  </a:srgbClr>
                </a:solidFill>
                <a:latin typeface="黑体" panose="02010609060101010101" charset="-122"/>
                <a:ea typeface="黑体" panose="02010609060101010101" charset="-122"/>
                <a:cs typeface="黑体" panose="02010609060101010101" charset="-122"/>
              </a:rPr>
              <a:t>闭路压缩氧气呼吸器</a:t>
            </a:r>
            <a:endParaRPr sz="2100" dirty="0">
              <a:latin typeface="黑体" panose="02010609060101010101" charset="-122"/>
              <a:ea typeface="黑体" panose="02010609060101010101" charset="-122"/>
              <a:cs typeface="黑体" panose="02010609060101010101" charset="-122"/>
            </a:endParaRPr>
          </a:p>
          <a:p>
            <a:pPr algn="l" rtl="0" eaLnBrk="0">
              <a:lnSpc>
                <a:spcPct val="136000"/>
              </a:lnSpc>
            </a:pPr>
            <a:endParaRPr sz="1000" dirty="0">
              <a:latin typeface="Arial" panose="020B0604020202020204"/>
              <a:ea typeface="Arial" panose="020B0604020202020204"/>
              <a:cs typeface="Arial" panose="020B0604020202020204"/>
            </a:endParaRPr>
          </a:p>
          <a:p>
            <a:pPr marL="12700" algn="l" rtl="0" eaLnBrk="0">
              <a:lnSpc>
                <a:spcPct val="97000"/>
              </a:lnSpc>
              <a:spcBef>
                <a:spcPts val="640"/>
              </a:spcBef>
            </a:pP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100" dirty="0">
                <a:solidFill>
                  <a:srgbClr val="3060A0">
                    <a:alpha val="100000"/>
                  </a:srgbClr>
                </a:solidFill>
                <a:latin typeface="Times New Roman" panose="02020603050405020304"/>
                <a:ea typeface="Times New Roman" panose="02020603050405020304"/>
                <a:cs typeface="Times New Roman" panose="02020603050405020304"/>
              </a:rPr>
              <a:t>24543</a:t>
            </a:r>
            <a:r>
              <a:rPr sz="2100" kern="0" spc="100" dirty="0">
                <a:solidFill>
                  <a:srgbClr val="000000">
                    <a:alpha val="100000"/>
                  </a:srgbClr>
                </a:solidFill>
                <a:latin typeface="黑体" panose="02010609060101010101" charset="-122"/>
                <a:ea typeface="黑体" panose="02010609060101010101" charset="-122"/>
                <a:cs typeface="黑体" panose="02010609060101010101" charset="-122"/>
              </a:rPr>
              <a:t>坠落防护安全绳</a:t>
            </a:r>
            <a:endParaRPr sz="2100" dirty="0">
              <a:latin typeface="黑体" panose="02010609060101010101" charset="-122"/>
              <a:ea typeface="黑体" panose="02010609060101010101" charset="-122"/>
              <a:cs typeface="黑体" panose="02010609060101010101" charset="-122"/>
            </a:endParaRPr>
          </a:p>
          <a:p>
            <a:pPr marL="12700" algn="l" rtl="0" eaLnBrk="0">
              <a:lnSpc>
                <a:spcPct val="182000"/>
              </a:lnSpc>
              <a:spcBef>
                <a:spcPts val="60"/>
              </a:spcBef>
            </a:pPr>
            <a:r>
              <a:rPr sz="2100" kern="0" spc="0" dirty="0">
                <a:solidFill>
                  <a:srgbClr val="306090">
                    <a:alpha val="100000"/>
                  </a:srgbClr>
                </a:solidFill>
                <a:latin typeface="Times New Roman" panose="02020603050405020304"/>
                <a:ea typeface="Times New Roman" panose="02020603050405020304"/>
                <a:cs typeface="Times New Roman" panose="02020603050405020304"/>
              </a:rPr>
              <a:t>GB</a:t>
            </a:r>
            <a:r>
              <a:rPr sz="2100" kern="0" spc="50" dirty="0">
                <a:solidFill>
                  <a:srgbClr val="306090">
                    <a:alpha val="100000"/>
                  </a:srgbClr>
                </a:solidFill>
                <a:latin typeface="Times New Roman" panose="02020603050405020304"/>
                <a:ea typeface="Times New Roman" panose="02020603050405020304"/>
                <a:cs typeface="Times New Roman" panose="02020603050405020304"/>
              </a:rPr>
              <a:t>/T29639</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生产经</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营单位生产安全事故应急预案编制导则</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0" dirty="0">
                <a:solidFill>
                  <a:srgbClr val="3060A0">
                    <a:alpha val="100000"/>
                  </a:srgbClr>
                </a:solidFill>
                <a:latin typeface="Times New Roman" panose="02020603050405020304"/>
                <a:ea typeface="Times New Roman" panose="02020603050405020304"/>
                <a:cs typeface="Times New Roman" panose="02020603050405020304"/>
              </a:rPr>
              <a:t>GB</a:t>
            </a:r>
            <a:r>
              <a:rPr sz="2100" kern="0" spc="70" dirty="0">
                <a:solidFill>
                  <a:srgbClr val="3060A0">
                    <a:alpha val="100000"/>
                  </a:srgbClr>
                </a:solidFill>
                <a:latin typeface="Times New Roman" panose="02020603050405020304"/>
                <a:ea typeface="Times New Roman" panose="02020603050405020304"/>
                <a:cs typeface="Times New Roman" panose="02020603050405020304"/>
              </a:rPr>
              <a:t>/T38228</a:t>
            </a:r>
            <a:r>
              <a:rPr sz="2100" kern="0" spc="70" dirty="0">
                <a:solidFill>
                  <a:srgbClr val="000000">
                    <a:alpha val="100000"/>
                  </a:srgbClr>
                </a:solidFill>
                <a:latin typeface="黑体" panose="02010609060101010101" charset="-122"/>
                <a:ea typeface="黑体" panose="02010609060101010101" charset="-122"/>
                <a:cs typeface="黑体" panose="02010609060101010101" charset="-122"/>
              </a:rPr>
              <a:t>呼吸防护自给闭路式氧</a:t>
            </a:r>
            <a:r>
              <a:rPr sz="2100" kern="0" spc="60" dirty="0">
                <a:solidFill>
                  <a:srgbClr val="000000">
                    <a:alpha val="100000"/>
                  </a:srgbClr>
                </a:solidFill>
                <a:latin typeface="黑体" panose="02010609060101010101" charset="-122"/>
                <a:ea typeface="黑体" panose="02010609060101010101" charset="-122"/>
                <a:cs typeface="黑体" panose="02010609060101010101" charset="-122"/>
              </a:rPr>
              <a:t>气逃生呼吸器</a:t>
            </a:r>
            <a:endParaRPr sz="2100" dirty="0">
              <a:latin typeface="黑体" panose="02010609060101010101" charset="-122"/>
              <a:ea typeface="黑体" panose="02010609060101010101" charset="-122"/>
              <a:cs typeface="黑体" panose="02010609060101010101" charset="-122"/>
            </a:endParaRPr>
          </a:p>
          <a:p>
            <a:pPr algn="l" rtl="0" eaLnBrk="0">
              <a:lnSpc>
                <a:spcPct val="126000"/>
              </a:lnSpc>
            </a:pPr>
            <a:endParaRPr sz="1000" dirty="0">
              <a:latin typeface="Arial" panose="020B0604020202020204"/>
              <a:ea typeface="Arial" panose="020B0604020202020204"/>
              <a:cs typeface="Arial" panose="020B0604020202020204"/>
            </a:endParaRPr>
          </a:p>
          <a:p>
            <a:pPr marL="12700" algn="l" rtl="0" eaLnBrk="0">
              <a:lnSpc>
                <a:spcPct val="87000"/>
              </a:lnSpc>
              <a:spcBef>
                <a:spcPts val="640"/>
              </a:spcBef>
            </a:pPr>
            <a:r>
              <a:rPr sz="2100" kern="0" spc="0" dirty="0">
                <a:solidFill>
                  <a:srgbClr val="3060A0">
                    <a:alpha val="100000"/>
                  </a:srgbClr>
                </a:solidFill>
                <a:latin typeface="宋体" panose="02010600030101010101" pitchFamily="2" charset="-122"/>
                <a:ea typeface="宋体" panose="02010600030101010101" pitchFamily="2" charset="-122"/>
                <a:cs typeface="宋体" panose="02010600030101010101" pitchFamily="2" charset="-122"/>
              </a:rPr>
              <a:t>GB</a:t>
            </a:r>
            <a:r>
              <a:rPr sz="2100" kern="0" spc="60" dirty="0">
                <a:solidFill>
                  <a:srgbClr val="3060A0">
                    <a:alpha val="100000"/>
                  </a:srgbClr>
                </a:solidFill>
                <a:latin typeface="宋体" panose="02010600030101010101" pitchFamily="2" charset="-122"/>
                <a:ea typeface="宋体" panose="02010600030101010101" pitchFamily="2" charset="-122"/>
                <a:cs typeface="宋体" panose="02010600030101010101" pitchFamily="2" charset="-122"/>
              </a:rPr>
              <a:t>38451 </a:t>
            </a:r>
            <a:r>
              <a:rPr sz="2100" kern="0" spc="60" dirty="0">
                <a:solidFill>
                  <a:srgbClr val="000000">
                    <a:alpha val="100000"/>
                  </a:srgbClr>
                </a:solidFill>
                <a:latin typeface="黑体" panose="02010609060101010101" charset="-122"/>
                <a:ea typeface="黑体" panose="02010609060101010101" charset="-122"/>
                <a:cs typeface="黑体" panose="02010609060101010101" charset="-122"/>
              </a:rPr>
              <a:t>呼吸防</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护自给开路式压缩空气逃生呼吸器</a:t>
            </a:r>
            <a:endParaRPr sz="2100" dirty="0">
              <a:latin typeface="黑体" panose="02010609060101010101" charset="-122"/>
              <a:ea typeface="黑体" panose="02010609060101010101" charset="-122"/>
              <a:cs typeface="黑体" panose="02010609060101010101" charset="-122"/>
            </a:endParaRPr>
          </a:p>
          <a:p>
            <a:pPr marL="12700" algn="l" rtl="0" eaLnBrk="0">
              <a:lnSpc>
                <a:spcPts val="4750"/>
              </a:lnSpc>
            </a:pPr>
            <a:r>
              <a:rPr sz="2100" kern="0" spc="0" dirty="0">
                <a:solidFill>
                  <a:srgbClr val="2060A0">
                    <a:alpha val="100000"/>
                  </a:srgbClr>
                </a:solidFill>
                <a:latin typeface="Times New Roman" panose="02020603050405020304"/>
                <a:ea typeface="Times New Roman" panose="02020603050405020304"/>
                <a:cs typeface="Times New Roman" panose="02020603050405020304"/>
              </a:rPr>
              <a:t>GB</a:t>
            </a:r>
            <a:r>
              <a:rPr sz="2100" kern="0" spc="10" dirty="0">
                <a:solidFill>
                  <a:srgbClr val="2060A0">
                    <a:alpha val="100000"/>
                  </a:srgbClr>
                </a:solidFill>
                <a:latin typeface="Times New Roman" panose="02020603050405020304"/>
                <a:ea typeface="Times New Roman" panose="02020603050405020304"/>
                <a:cs typeface="Times New Roman" panose="02020603050405020304"/>
              </a:rPr>
              <a:t>39800.1</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个体防护装备配备</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规范第1部分：总则</a:t>
            </a:r>
            <a:endParaRPr sz="2100" dirty="0">
              <a:latin typeface="黑体" panose="02010609060101010101" charset="-122"/>
              <a:ea typeface="黑体" panose="02010609060101010101" charset="-122"/>
              <a:cs typeface="黑体" panose="02010609060101010101" charset="-122"/>
            </a:endParaRPr>
          </a:p>
          <a:p>
            <a:pPr algn="l" rtl="0" eaLnBrk="0">
              <a:lnSpc>
                <a:spcPct val="145000"/>
              </a:lnSpc>
            </a:pPr>
            <a:endParaRPr sz="1000" dirty="0">
              <a:latin typeface="Arial" panose="020B0604020202020204"/>
              <a:ea typeface="Arial" panose="020B0604020202020204"/>
              <a:cs typeface="Arial" panose="020B0604020202020204"/>
            </a:endParaRPr>
          </a:p>
          <a:p>
            <a:pPr algn="l" rtl="0" eaLnBrk="0">
              <a:lnSpc>
                <a:spcPct val="106000"/>
              </a:lnSpc>
            </a:pPr>
            <a:endParaRPr sz="500" dirty="0">
              <a:latin typeface="Arial" panose="020B0604020202020204"/>
              <a:ea typeface="Arial" panose="020B0604020202020204"/>
              <a:cs typeface="Arial" panose="020B0604020202020204"/>
            </a:endParaRPr>
          </a:p>
          <a:p>
            <a:pPr marL="12700" algn="l" rtl="0" eaLnBrk="0">
              <a:lnSpc>
                <a:spcPct val="97000"/>
              </a:lnSpc>
              <a:spcBef>
                <a:spcPts val="5"/>
              </a:spcBef>
            </a:pPr>
            <a:r>
              <a:rPr sz="2100" kern="0" spc="0" dirty="0">
                <a:solidFill>
                  <a:srgbClr val="3050B0">
                    <a:alpha val="100000"/>
                  </a:srgbClr>
                </a:solidFill>
                <a:latin typeface="宋体" panose="02010600030101010101" pitchFamily="2" charset="-122"/>
                <a:ea typeface="宋体" panose="02010600030101010101" pitchFamily="2" charset="-122"/>
                <a:cs typeface="宋体" panose="02010600030101010101" pitchFamily="2" charset="-122"/>
              </a:rPr>
              <a:t>GBZ</a:t>
            </a:r>
            <a:r>
              <a:rPr sz="2100" kern="0" spc="20" dirty="0">
                <a:solidFill>
                  <a:srgbClr val="3050B0">
                    <a:alpha val="100000"/>
                  </a:srgbClr>
                </a:solidFill>
                <a:latin typeface="宋体" panose="02010600030101010101" pitchFamily="2" charset="-122"/>
                <a:ea typeface="宋体" panose="02010600030101010101" pitchFamily="2" charset="-122"/>
                <a:cs typeface="宋体" panose="02010600030101010101" pitchFamily="2" charset="-122"/>
              </a:rPr>
              <a:t>2.1</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工作场所有害因素职业接触限值第1部分：化学有害因素</a:t>
            </a:r>
            <a:endParaRPr sz="2100" dirty="0">
              <a:latin typeface="黑体" panose="02010609060101010101" charset="-122"/>
              <a:ea typeface="黑体" panose="02010609060101010101" charset="-122"/>
              <a:cs typeface="黑体" panose="02010609060101010101" charset="-122"/>
            </a:endParaRPr>
          </a:p>
        </p:txBody>
      </p:sp>
      <p:sp>
        <p:nvSpPr>
          <p:cNvPr id="164" name="textbox 164"/>
          <p:cNvSpPr/>
          <p:nvPr/>
        </p:nvSpPr>
        <p:spPr>
          <a:xfrm>
            <a:off x="635" y="0"/>
            <a:ext cx="16254730" cy="1022985"/>
          </a:xfrm>
          <a:prstGeom prst="rect">
            <a:avLst/>
          </a:prstGeom>
          <a:solidFill>
            <a:srgbClr val="0D50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22" name="group 22"/>
          <p:cNvGrpSpPr/>
          <p:nvPr/>
        </p:nvGrpSpPr>
        <p:grpSpPr>
          <a:xfrm rot="21600000">
            <a:off x="876360" y="1727209"/>
            <a:ext cx="6680078" cy="596920"/>
            <a:chOff x="0" y="0"/>
            <a:chExt cx="6680078" cy="596920"/>
          </a:xfrm>
        </p:grpSpPr>
        <p:pic>
          <p:nvPicPr>
            <p:cNvPr id="166" name="picture 166"/>
            <p:cNvPicPr>
              <a:picLocks noChangeAspect="1"/>
            </p:cNvPicPr>
            <p:nvPr/>
          </p:nvPicPr>
          <p:blipFill>
            <a:blip r:embed="rId2"/>
            <a:stretch>
              <a:fillRect/>
            </a:stretch>
          </p:blipFill>
          <p:spPr>
            <a:xfrm rot="21600000">
              <a:off x="0" y="0"/>
              <a:ext cx="6680078" cy="596920"/>
            </a:xfrm>
            <a:prstGeom prst="rect">
              <a:avLst/>
            </a:prstGeom>
          </p:spPr>
        </p:pic>
        <p:sp>
          <p:nvSpPr>
            <p:cNvPr id="168" name="textbox 168"/>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170"/>
          <p:cNvPicPr>
            <a:picLocks noChangeAspect="1"/>
          </p:cNvPicPr>
          <p:nvPr/>
        </p:nvPicPr>
        <p:blipFill>
          <a:blip r:embed="rId1"/>
          <a:stretch>
            <a:fillRect/>
          </a:stretch>
        </p:blipFill>
        <p:spPr>
          <a:xfrm rot="21600000">
            <a:off x="0" y="0"/>
            <a:ext cx="16256000" cy="9144000"/>
          </a:xfrm>
          <a:prstGeom prst="rect">
            <a:avLst/>
          </a:prstGeom>
        </p:spPr>
      </p:pic>
      <p:sp>
        <p:nvSpPr>
          <p:cNvPr id="172" name="textbox 172"/>
          <p:cNvSpPr/>
          <p:nvPr/>
        </p:nvSpPr>
        <p:spPr>
          <a:xfrm>
            <a:off x="946078" y="4606642"/>
            <a:ext cx="14204950" cy="39198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fontAlgn="auto">
              <a:lnSpc>
                <a:spcPts val="3820"/>
              </a:lnSpc>
              <a:spcBef>
                <a:spcPts val="0"/>
              </a:spcBef>
            </a:pPr>
            <a:r>
              <a:rPr sz="2400" b="1" kern="0" spc="10" dirty="0">
                <a:solidFill>
                  <a:srgbClr val="D02020">
                    <a:alpha val="100000"/>
                  </a:srgbClr>
                </a:solidFill>
                <a:latin typeface="黑体" panose="02010609060101010101" charset="-122"/>
                <a:ea typeface="黑体" panose="02010609060101010101" charset="-122"/>
                <a:cs typeface="黑体" panose="02010609060101010101" charset="-122"/>
              </a:rPr>
              <a:t>3.1 有限空间</a:t>
            </a:r>
            <a:r>
              <a:rPr sz="2400" kern="0" spc="0" dirty="0">
                <a:solidFill>
                  <a:srgbClr val="D0202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D02020">
                    <a:alpha val="100000"/>
                  </a:srgbClr>
                </a:solidFill>
                <a:latin typeface="黑体" panose="02010609060101010101" charset="-122"/>
                <a:ea typeface="黑体" panose="02010609060101010101" charset="-122"/>
                <a:cs typeface="黑体" panose="02010609060101010101" charset="-122"/>
              </a:rPr>
              <a:t>confinedspace</a:t>
            </a:r>
            <a:endParaRPr sz="2400" dirty="0">
              <a:latin typeface="黑体" panose="02010609060101010101" charset="-122"/>
              <a:ea typeface="黑体" panose="02010609060101010101" charset="-122"/>
              <a:cs typeface="黑体" panose="02010609060101010101" charset="-122"/>
            </a:endParaRPr>
          </a:p>
          <a:p>
            <a:pPr marL="12700" indent="622300" algn="l" rtl="0" eaLnBrk="0" fontAlgn="auto">
              <a:lnSpc>
                <a:spcPts val="3820"/>
              </a:lnSpc>
              <a:spcBef>
                <a:spcPts val="0"/>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封闭或者部分封闭，未被设计为固定工作场所，人员可以进入作业，易造成有毒有害、易燃易爆物质积聚</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或者氧含量不足的空间。</a:t>
            </a:r>
            <a:endParaRPr sz="2400" dirty="0">
              <a:latin typeface="黑体" panose="02010609060101010101" charset="-122"/>
              <a:ea typeface="黑体" panose="02010609060101010101" charset="-122"/>
              <a:cs typeface="黑体" panose="02010609060101010101" charset="-122"/>
            </a:endParaRPr>
          </a:p>
          <a:p>
            <a:pPr marL="88900" algn="l" rtl="0" eaLnBrk="0" fontAlgn="auto">
              <a:lnSpc>
                <a:spcPts val="3820"/>
              </a:lnSpc>
              <a:spcBef>
                <a:spcPts val="0"/>
              </a:spcBef>
            </a:pPr>
            <a:r>
              <a:rPr sz="2400" kern="0" spc="60" dirty="0">
                <a:solidFill>
                  <a:srgbClr val="D02020">
                    <a:alpha val="100000"/>
                  </a:srgbClr>
                </a:solidFill>
                <a:latin typeface="黑体" panose="02010609060101010101" charset="-122"/>
                <a:ea typeface="黑体" panose="02010609060101010101" charset="-122"/>
                <a:cs typeface="黑体" panose="02010609060101010101" charset="-122"/>
              </a:rPr>
              <a:t>3.2</a:t>
            </a:r>
            <a:r>
              <a:rPr lang="en-US" sz="2400" kern="0" spc="60" dirty="0">
                <a:solidFill>
                  <a:srgbClr val="D0202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D02020">
                    <a:alpha val="100000"/>
                  </a:srgbClr>
                </a:solidFill>
                <a:latin typeface="黑体" panose="02010609060101010101" charset="-122"/>
                <a:ea typeface="黑体" panose="02010609060101010101" charset="-122"/>
                <a:cs typeface="黑体" panose="02010609060101010101" charset="-122"/>
              </a:rPr>
              <a:t>有限</a:t>
            </a:r>
            <a:r>
              <a:rPr sz="2400" kern="0" spc="60" dirty="0">
                <a:solidFill>
                  <a:srgbClr val="C03030">
                    <a:alpha val="100000"/>
                  </a:srgbClr>
                </a:solidFill>
                <a:latin typeface="黑体" panose="02010609060101010101" charset="-122"/>
                <a:ea typeface="黑体" panose="02010609060101010101" charset="-122"/>
                <a:cs typeface="黑体" panose="02010609060101010101" charset="-122"/>
              </a:rPr>
              <a:t>空间作业 </a:t>
            </a:r>
            <a:r>
              <a:rPr sz="2400" b="1" kern="0" spc="0" dirty="0">
                <a:solidFill>
                  <a:srgbClr val="D03030">
                    <a:alpha val="100000"/>
                  </a:srgbClr>
                </a:solidFill>
                <a:latin typeface="黑体" panose="02010609060101010101" charset="-122"/>
                <a:ea typeface="黑体" panose="02010609060101010101" charset="-122"/>
                <a:cs typeface="黑体" panose="02010609060101010101" charset="-122"/>
              </a:rPr>
              <a:t>working</a:t>
            </a:r>
            <a:r>
              <a:rPr lang="en-US" sz="2400" b="1" kern="0" spc="0" dirty="0">
                <a:solidFill>
                  <a:srgbClr val="D0303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D03030">
                    <a:alpha val="100000"/>
                  </a:srgbClr>
                </a:solidFill>
                <a:latin typeface="黑体" panose="02010609060101010101" charset="-122"/>
                <a:ea typeface="黑体" panose="02010609060101010101" charset="-122"/>
                <a:cs typeface="黑体" panose="02010609060101010101" charset="-122"/>
              </a:rPr>
              <a:t>in</a:t>
            </a:r>
            <a:r>
              <a:rPr lang="en-US" sz="2400" b="1" kern="0" spc="0" dirty="0">
                <a:solidFill>
                  <a:srgbClr val="D0303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D03030">
                    <a:alpha val="100000"/>
                  </a:srgbClr>
                </a:solidFill>
                <a:latin typeface="黑体" panose="02010609060101010101" charset="-122"/>
                <a:ea typeface="黑体" panose="02010609060101010101" charset="-122"/>
                <a:cs typeface="黑体" panose="02010609060101010101" charset="-122"/>
              </a:rPr>
              <a:t>confinedspace</a:t>
            </a:r>
            <a:endParaRPr sz="2400" dirty="0">
              <a:latin typeface="黑体" panose="02010609060101010101" charset="-122"/>
              <a:ea typeface="黑体" panose="02010609060101010101" charset="-122"/>
              <a:cs typeface="黑体" panose="02010609060101010101" charset="-122"/>
            </a:endParaRPr>
          </a:p>
          <a:p>
            <a:pPr marL="692150" algn="l" rtl="0" eaLnBrk="0" fontAlgn="auto">
              <a:lnSpc>
                <a:spcPts val="3820"/>
              </a:lnSpc>
              <a:spcBef>
                <a:spcPts val="0"/>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人员进入有限空间实施的作</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业。</a:t>
            </a:r>
            <a:endParaRPr sz="1200" dirty="0">
              <a:latin typeface="黑体" panose="02010609060101010101" charset="-122"/>
              <a:ea typeface="黑体" panose="02010609060101010101" charset="-122"/>
              <a:cs typeface="黑体" panose="02010609060101010101" charset="-122"/>
            </a:endParaRPr>
          </a:p>
          <a:p>
            <a:pPr marL="98425" algn="l" rtl="0" eaLnBrk="0" fontAlgn="auto">
              <a:lnSpc>
                <a:spcPts val="3820"/>
              </a:lnSpc>
              <a:spcBef>
                <a:spcPts val="0"/>
              </a:spcBef>
            </a:pPr>
            <a:r>
              <a:rPr sz="2400" b="1" kern="0" spc="-60" dirty="0">
                <a:solidFill>
                  <a:srgbClr val="C02030">
                    <a:alpha val="100000"/>
                  </a:srgbClr>
                </a:solidFill>
                <a:latin typeface="黑体" panose="02010609060101010101" charset="-122"/>
                <a:ea typeface="黑体" panose="02010609060101010101" charset="-122"/>
                <a:cs typeface="黑体" panose="02010609060101010101" charset="-122"/>
              </a:rPr>
              <a:t>3.3</a:t>
            </a:r>
            <a:r>
              <a:rPr sz="2400" kern="0" spc="-140" dirty="0">
                <a:solidFill>
                  <a:srgbClr val="C02030">
                    <a:alpha val="100000"/>
                  </a:srgbClr>
                </a:solidFill>
                <a:latin typeface="黑体" panose="02010609060101010101" charset="-122"/>
                <a:ea typeface="黑体" panose="02010609060101010101" charset="-122"/>
                <a:cs typeface="黑体" panose="02010609060101010101" charset="-122"/>
              </a:rPr>
              <a:t> </a:t>
            </a:r>
            <a:r>
              <a:rPr sz="2400" b="1" kern="0" spc="-60" dirty="0">
                <a:solidFill>
                  <a:srgbClr val="C02030">
                    <a:alpha val="100000"/>
                  </a:srgbClr>
                </a:solidFill>
                <a:latin typeface="黑体" panose="02010609060101010101" charset="-122"/>
                <a:ea typeface="黑体" panose="02010609060101010101" charset="-122"/>
                <a:cs typeface="黑体" panose="02010609060101010101" charset="-122"/>
              </a:rPr>
              <a:t>进</a:t>
            </a:r>
            <a:r>
              <a:rPr sz="2400" kern="0" spc="-60" dirty="0">
                <a:solidFill>
                  <a:srgbClr val="C02030">
                    <a:alpha val="100000"/>
                  </a:srgbClr>
                </a:solidFill>
                <a:latin typeface="黑体" panose="02010609060101010101" charset="-122"/>
                <a:ea typeface="黑体" panose="02010609060101010101" charset="-122"/>
                <a:cs typeface="黑体" panose="02010609060101010101" charset="-122"/>
              </a:rPr>
              <a:t> </a:t>
            </a:r>
            <a:r>
              <a:rPr sz="2400" b="1" kern="0" spc="-60" dirty="0">
                <a:solidFill>
                  <a:srgbClr val="C02030">
                    <a:alpha val="100000"/>
                  </a:srgbClr>
                </a:solidFill>
                <a:latin typeface="黑体" panose="02010609060101010101" charset="-122"/>
                <a:ea typeface="黑体" panose="02010609060101010101" charset="-122"/>
                <a:cs typeface="黑体" panose="02010609060101010101" charset="-122"/>
              </a:rPr>
              <a:t>入</a:t>
            </a:r>
            <a:r>
              <a:rPr sz="2400" kern="0" spc="320" dirty="0">
                <a:solidFill>
                  <a:srgbClr val="C02030">
                    <a:alpha val="100000"/>
                  </a:srgbClr>
                </a:solidFill>
                <a:latin typeface="黑体" panose="02010609060101010101" charset="-122"/>
                <a:ea typeface="黑体" panose="02010609060101010101" charset="-122"/>
                <a:cs typeface="黑体" panose="02010609060101010101" charset="-122"/>
              </a:rPr>
              <a:t> </a:t>
            </a:r>
            <a:r>
              <a:rPr sz="2400" b="1" kern="0" spc="-60" dirty="0">
                <a:solidFill>
                  <a:srgbClr val="C02030">
                    <a:alpha val="100000"/>
                  </a:srgbClr>
                </a:solidFill>
                <a:latin typeface="黑体" panose="02010609060101010101" charset="-122"/>
                <a:ea typeface="黑体" panose="02010609060101010101" charset="-122"/>
                <a:cs typeface="黑体" panose="02010609060101010101" charset="-122"/>
              </a:rPr>
              <a:t>ent</a:t>
            </a:r>
            <a:r>
              <a:rPr sz="2400" b="1" kern="0" spc="-70" dirty="0">
                <a:solidFill>
                  <a:srgbClr val="C02030">
                    <a:alpha val="100000"/>
                  </a:srgbClr>
                </a:solidFill>
                <a:latin typeface="黑体" panose="02010609060101010101" charset="-122"/>
                <a:ea typeface="黑体" panose="02010609060101010101" charset="-122"/>
                <a:cs typeface="黑体" panose="02010609060101010101" charset="-122"/>
              </a:rPr>
              <a:t>ry</a:t>
            </a:r>
            <a:endParaRPr sz="700" dirty="0">
              <a:latin typeface="黑体" panose="02010609060101010101" charset="-122"/>
              <a:ea typeface="黑体" panose="02010609060101010101" charset="-122"/>
              <a:cs typeface="黑体" panose="02010609060101010101" charset="-122"/>
            </a:endParaRPr>
          </a:p>
          <a:p>
            <a:pPr marL="711200" algn="l" rtl="0" eaLnBrk="0" fontAlgn="auto">
              <a:lnSpc>
                <a:spcPts val="3820"/>
              </a:lnSpc>
              <a:spcBef>
                <a:spcPts val="0"/>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人员</a:t>
            </a:r>
            <a:r>
              <a:rPr sz="2400" kern="0" spc="20" dirty="0">
                <a:solidFill>
                  <a:srgbClr val="307060">
                    <a:alpha val="100000"/>
                  </a:srgbClr>
                </a:solidFill>
                <a:latin typeface="黑体" panose="02010609060101010101" charset="-122"/>
                <a:ea typeface="黑体" panose="02010609060101010101" charset="-122"/>
                <a:cs typeface="黑体" panose="02010609060101010101" charset="-122"/>
              </a:rPr>
              <a:t>头部或</a:t>
            </a:r>
            <a:r>
              <a:rPr sz="2400" kern="0" spc="20" dirty="0">
                <a:solidFill>
                  <a:srgbClr val="309070">
                    <a:alpha val="100000"/>
                  </a:srgbClr>
                </a:solidFill>
                <a:latin typeface="黑体" panose="02010609060101010101" charset="-122"/>
                <a:ea typeface="黑体" panose="02010609060101010101" charset="-122"/>
                <a:cs typeface="黑体" panose="02010609060101010101" charset="-122"/>
              </a:rPr>
              <a:t>全身</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进到有限空间内。</a:t>
            </a:r>
            <a:endParaRPr sz="2400" kern="0" spc="2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74" name="textbox 174"/>
          <p:cNvSpPr/>
          <p:nvPr/>
        </p:nvSpPr>
        <p:spPr>
          <a:xfrm>
            <a:off x="908060" y="2463759"/>
            <a:ext cx="14636750" cy="1714500"/>
          </a:xfrm>
          <a:prstGeom prst="rect">
            <a:avLst/>
          </a:prstGeom>
          <a:solidFill>
            <a:srgbClr val="DBE2F4">
              <a:alpha val="100000"/>
            </a:srgbClr>
          </a:solidFill>
          <a:ln w="0" cap="flat">
            <a:noFill/>
            <a:prstDash val="solid"/>
            <a:miter lim="0"/>
          </a:ln>
        </p:spPr>
        <p:txBody>
          <a:bodyPr vert="horz" wrap="square" lIns="0" tIns="0" rIns="0" bIns="0"/>
          <a:lstStyle/>
          <a:p>
            <a:pPr algn="l" rtl="0" eaLnBrk="0">
              <a:lnSpc>
                <a:spcPct val="151000"/>
              </a:lnSpc>
            </a:pPr>
            <a:endParaRPr sz="1000" dirty="0">
              <a:latin typeface="Arial" panose="020B0604020202020204"/>
              <a:ea typeface="Arial" panose="020B0604020202020204"/>
              <a:cs typeface="Arial" panose="020B0604020202020204"/>
            </a:endParaRPr>
          </a:p>
          <a:p>
            <a:pPr marL="54610" algn="l" rtl="0" eaLnBrk="0">
              <a:lnSpc>
                <a:spcPct val="96000"/>
              </a:lnSpc>
              <a:spcBef>
                <a:spcPts val="0"/>
              </a:spcBef>
            </a:pPr>
            <a:r>
              <a:rPr sz="24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r>
              <a:rPr lang="en-US" sz="24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400" kern="0" spc="-6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b="1" kern="0" spc="70" dirty="0">
                <a:solidFill>
                  <a:srgbClr val="000000">
                    <a:alpha val="100000"/>
                  </a:srgbClr>
                </a:solidFill>
                <a:latin typeface="黑体" panose="02010609060101010101" charset="-122"/>
                <a:ea typeface="黑体" panose="02010609060101010101" charset="-122"/>
                <a:cs typeface="黑体" panose="02010609060101010101" charset="-122"/>
              </a:rPr>
              <a:t>术语和定义</a:t>
            </a:r>
            <a:endParaRPr sz="2400" dirty="0">
              <a:latin typeface="黑体" panose="02010609060101010101" charset="-122"/>
              <a:ea typeface="黑体" panose="02010609060101010101" charset="-122"/>
              <a:cs typeface="黑体" panose="02010609060101010101" charset="-122"/>
            </a:endParaRPr>
          </a:p>
          <a:p>
            <a:pPr marL="50165" indent="609600" algn="l" rtl="0" eaLnBrk="0">
              <a:lnSpc>
                <a:spcPct val="156000"/>
              </a:lnSpc>
              <a:spcBef>
                <a:spcPts val="540"/>
              </a:spcBef>
            </a:pP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本标准给出了有限空间、有限空</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间作业、进入、作业单位、发包单位、作业负责人、监护人、作业人、</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作业审批人共</a:t>
            </a:r>
            <a:r>
              <a:rPr sz="2400" b="1" kern="0" spc="110" dirty="0">
                <a:solidFill>
                  <a:srgbClr val="E02020">
                    <a:alpha val="100000"/>
                  </a:srgbClr>
                </a:solidFill>
                <a:latin typeface="黑体" panose="02010609060101010101" charset="-122"/>
                <a:ea typeface="黑体" panose="02010609060101010101" charset="-122"/>
                <a:cs typeface="黑体" panose="02010609060101010101" charset="-122"/>
              </a:rPr>
              <a:t>9个</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术语的定义。</a:t>
            </a:r>
            <a:endParaRPr sz="2400" kern="0" spc="1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76" name="textbox 176"/>
          <p:cNvSpPr/>
          <p:nvPr/>
        </p:nvSpPr>
        <p:spPr>
          <a:xfrm>
            <a:off x="6350" y="0"/>
            <a:ext cx="16249650" cy="1022985"/>
          </a:xfrm>
          <a:prstGeom prst="rect">
            <a:avLst/>
          </a:prstGeom>
          <a:solidFill>
            <a:srgbClr val="0E52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997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24" name="group 24"/>
          <p:cNvGrpSpPr/>
          <p:nvPr/>
        </p:nvGrpSpPr>
        <p:grpSpPr>
          <a:xfrm rot="21600000">
            <a:off x="876360" y="1727209"/>
            <a:ext cx="6680078" cy="596920"/>
            <a:chOff x="0" y="0"/>
            <a:chExt cx="6680078" cy="596920"/>
          </a:xfrm>
        </p:grpSpPr>
        <p:pic>
          <p:nvPicPr>
            <p:cNvPr id="178" name="picture 178"/>
            <p:cNvPicPr>
              <a:picLocks noChangeAspect="1"/>
            </p:cNvPicPr>
            <p:nvPr/>
          </p:nvPicPr>
          <p:blipFill>
            <a:blip r:embed="rId2"/>
            <a:stretch>
              <a:fillRect/>
            </a:stretch>
          </p:blipFill>
          <p:spPr>
            <a:xfrm rot="21600000">
              <a:off x="0" y="0"/>
              <a:ext cx="6680078" cy="596920"/>
            </a:xfrm>
            <a:prstGeom prst="rect">
              <a:avLst/>
            </a:prstGeom>
          </p:spPr>
        </p:pic>
        <p:sp>
          <p:nvSpPr>
            <p:cNvPr id="180" name="textbox 180"/>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picture 182"/>
          <p:cNvPicPr>
            <a:picLocks noChangeAspect="1"/>
          </p:cNvPicPr>
          <p:nvPr/>
        </p:nvPicPr>
        <p:blipFill>
          <a:blip r:embed="rId1"/>
          <a:stretch>
            <a:fillRect/>
          </a:stretch>
        </p:blipFill>
        <p:spPr>
          <a:xfrm rot="21600000">
            <a:off x="0" y="-128270"/>
            <a:ext cx="16256000" cy="9144000"/>
          </a:xfrm>
          <a:prstGeom prst="rect">
            <a:avLst/>
          </a:prstGeom>
        </p:spPr>
      </p:pic>
      <p:sp>
        <p:nvSpPr>
          <p:cNvPr id="184" name="textbox 184"/>
          <p:cNvSpPr/>
          <p:nvPr/>
        </p:nvSpPr>
        <p:spPr>
          <a:xfrm>
            <a:off x="1026224" y="2971445"/>
            <a:ext cx="7010400" cy="397002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8000"/>
              </a:lnSpc>
            </a:pPr>
            <a:r>
              <a:rPr sz="2400" b="1" kern="0" spc="240" dirty="0">
                <a:solidFill>
                  <a:srgbClr val="C02020">
                    <a:alpha val="100000"/>
                  </a:srgbClr>
                </a:solidFill>
                <a:latin typeface="黑体" panose="02010609060101010101" charset="-122"/>
                <a:ea typeface="黑体" panose="02010609060101010101" charset="-122"/>
                <a:cs typeface="黑体" panose="02010609060101010101" charset="-122"/>
              </a:rPr>
              <a:t>3.4作业单位</a:t>
            </a:r>
            <a:r>
              <a:rPr sz="2400" kern="0" spc="240" dirty="0">
                <a:solidFill>
                  <a:srgbClr val="C0202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C02020">
                    <a:alpha val="100000"/>
                  </a:srgbClr>
                </a:solidFill>
                <a:latin typeface="黑体" panose="02010609060101010101" charset="-122"/>
                <a:ea typeface="黑体" panose="02010609060101010101" charset="-122"/>
                <a:cs typeface="黑体" panose="02010609060101010101" charset="-122"/>
              </a:rPr>
              <a:t>operationunit</a:t>
            </a:r>
            <a:endParaRPr sz="2400" dirty="0">
              <a:latin typeface="黑体" panose="02010609060101010101" charset="-122"/>
              <a:ea typeface="黑体" panose="02010609060101010101" charset="-122"/>
              <a:cs typeface="黑体" panose="02010609060101010101" charset="-122"/>
            </a:endParaRPr>
          </a:p>
          <a:p>
            <a:pPr marL="624205" algn="l" rtl="0" eaLnBrk="0">
              <a:lnSpc>
                <a:spcPct val="98000"/>
              </a:lnSpc>
              <a:spcBef>
                <a:spcPts val="1830"/>
              </a:spcBef>
            </a:pP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进入有限空间实施作业的单位。</a:t>
            </a:r>
            <a:endParaRPr sz="2400" dirty="0">
              <a:latin typeface="黑体" panose="02010609060101010101" charset="-122"/>
              <a:ea typeface="黑体" panose="02010609060101010101" charset="-122"/>
              <a:cs typeface="黑体" panose="02010609060101010101" charset="-122"/>
            </a:endParaRPr>
          </a:p>
          <a:p>
            <a:pPr algn="l" rtl="0" eaLnBrk="0">
              <a:lnSpc>
                <a:spcPct val="122000"/>
              </a:lnSpc>
            </a:pPr>
            <a:endParaRPr sz="1200" dirty="0">
              <a:latin typeface="黑体" panose="02010609060101010101" charset="-122"/>
              <a:ea typeface="黑体" panose="02010609060101010101" charset="-122"/>
              <a:cs typeface="黑体" panose="02010609060101010101" charset="-122"/>
            </a:endParaRPr>
          </a:p>
          <a:p>
            <a:pPr algn="l" rtl="0" eaLnBrk="0">
              <a:lnSpc>
                <a:spcPct val="122000"/>
              </a:lnSpc>
            </a:pPr>
            <a:endParaRPr sz="1200" dirty="0">
              <a:latin typeface="黑体" panose="02010609060101010101" charset="-122"/>
              <a:ea typeface="黑体" panose="02010609060101010101" charset="-122"/>
              <a:cs typeface="黑体" panose="02010609060101010101" charset="-122"/>
            </a:endParaRPr>
          </a:p>
          <a:p>
            <a:pPr algn="l" rtl="0" eaLnBrk="0">
              <a:lnSpc>
                <a:spcPct val="122000"/>
              </a:lnSpc>
            </a:pPr>
            <a:endParaRPr sz="12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640"/>
              </a:spcBef>
            </a:pPr>
            <a:r>
              <a:rPr sz="2400" b="1" kern="0" spc="150" dirty="0">
                <a:solidFill>
                  <a:srgbClr val="C02020">
                    <a:alpha val="100000"/>
                  </a:srgbClr>
                </a:solidFill>
                <a:latin typeface="黑体" panose="02010609060101010101" charset="-122"/>
                <a:ea typeface="黑体" panose="02010609060101010101" charset="-122"/>
                <a:cs typeface="黑体" panose="02010609060101010101" charset="-122"/>
              </a:rPr>
              <a:t>3.5发包单位</a:t>
            </a:r>
            <a:r>
              <a:rPr sz="2400" kern="0" spc="-190" dirty="0">
                <a:solidFill>
                  <a:srgbClr val="C0202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C02020">
                    <a:alpha val="100000"/>
                  </a:srgbClr>
                </a:solidFill>
                <a:latin typeface="黑体" panose="02010609060101010101" charset="-122"/>
                <a:ea typeface="黑体" panose="02010609060101010101" charset="-122"/>
                <a:cs typeface="黑体" panose="02010609060101010101" charset="-122"/>
              </a:rPr>
              <a:t>contractawardingunit</a:t>
            </a:r>
            <a:endParaRPr sz="2400" dirty="0">
              <a:latin typeface="黑体" panose="02010609060101010101" charset="-122"/>
              <a:ea typeface="黑体" panose="02010609060101010101" charset="-122"/>
              <a:cs typeface="黑体" panose="02010609060101010101" charset="-122"/>
            </a:endParaRPr>
          </a:p>
          <a:p>
            <a:pPr algn="l" rtl="0" eaLnBrk="0">
              <a:lnSpc>
                <a:spcPct val="113000"/>
              </a:lnSpc>
            </a:pPr>
            <a:endParaRPr sz="1200" dirty="0">
              <a:latin typeface="黑体" panose="02010609060101010101" charset="-122"/>
              <a:ea typeface="黑体" panose="02010609060101010101" charset="-122"/>
              <a:cs typeface="黑体" panose="02010609060101010101" charset="-122"/>
            </a:endParaRPr>
          </a:p>
          <a:p>
            <a:pPr marL="624205" algn="l" rtl="0" eaLnBrk="0">
              <a:lnSpc>
                <a:spcPct val="98000"/>
              </a:lnSpc>
              <a:spcBef>
                <a:spcPts val="640"/>
              </a:spcBef>
            </a:pP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发包有限空间作业的单位。</a:t>
            </a:r>
            <a:endParaRPr sz="2400" dirty="0">
              <a:latin typeface="黑体" panose="02010609060101010101" charset="-122"/>
              <a:ea typeface="黑体" panose="02010609060101010101" charset="-122"/>
              <a:cs typeface="黑体" panose="02010609060101010101" charset="-122"/>
            </a:endParaRPr>
          </a:p>
          <a:p>
            <a:pPr algn="l" rtl="0" eaLnBrk="0">
              <a:lnSpc>
                <a:spcPct val="117000"/>
              </a:lnSpc>
            </a:pPr>
            <a:endParaRPr sz="1200" dirty="0">
              <a:latin typeface="黑体" panose="02010609060101010101" charset="-122"/>
              <a:ea typeface="黑体" panose="02010609060101010101" charset="-122"/>
              <a:cs typeface="黑体" panose="02010609060101010101" charset="-122"/>
            </a:endParaRPr>
          </a:p>
          <a:p>
            <a:pPr algn="l" rtl="0" eaLnBrk="0">
              <a:lnSpc>
                <a:spcPct val="118000"/>
              </a:lnSpc>
            </a:pPr>
            <a:endParaRPr sz="1200" dirty="0">
              <a:latin typeface="黑体" panose="02010609060101010101" charset="-122"/>
              <a:ea typeface="黑体" panose="02010609060101010101" charset="-122"/>
              <a:cs typeface="黑体" panose="02010609060101010101" charset="-122"/>
            </a:endParaRPr>
          </a:p>
          <a:p>
            <a:pPr algn="l" rtl="0" eaLnBrk="0">
              <a:lnSpc>
                <a:spcPct val="118000"/>
              </a:lnSpc>
            </a:pPr>
            <a:endParaRPr sz="12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695"/>
              </a:spcBef>
            </a:pPr>
            <a:r>
              <a:rPr sz="2400" b="1" kern="0" spc="220" dirty="0">
                <a:solidFill>
                  <a:srgbClr val="C03030">
                    <a:alpha val="100000"/>
                  </a:srgbClr>
                </a:solidFill>
                <a:latin typeface="黑体" panose="02010609060101010101" charset="-122"/>
                <a:ea typeface="黑体" panose="02010609060101010101" charset="-122"/>
                <a:cs typeface="黑体" panose="02010609060101010101" charset="-122"/>
              </a:rPr>
              <a:t>3.6作业负责人</a:t>
            </a:r>
            <a:r>
              <a:rPr sz="2400" kern="0" spc="220" dirty="0">
                <a:solidFill>
                  <a:srgbClr val="C0303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C03030">
                    <a:alpha val="100000"/>
                  </a:srgbClr>
                </a:solidFill>
                <a:latin typeface="黑体" panose="02010609060101010101" charset="-122"/>
                <a:ea typeface="黑体" panose="02010609060101010101" charset="-122"/>
                <a:cs typeface="黑体" panose="02010609060101010101" charset="-122"/>
              </a:rPr>
              <a:t>operationsupervisor</a:t>
            </a:r>
            <a:endParaRPr sz="2400" dirty="0">
              <a:latin typeface="黑体" panose="02010609060101010101" charset="-122"/>
              <a:ea typeface="黑体" panose="02010609060101010101" charset="-122"/>
              <a:cs typeface="黑体" panose="02010609060101010101" charset="-122"/>
            </a:endParaRPr>
          </a:p>
          <a:p>
            <a:pPr algn="l" rtl="0" eaLnBrk="0">
              <a:lnSpc>
                <a:spcPct val="104000"/>
              </a:lnSpc>
            </a:pPr>
            <a:endParaRPr sz="1600" dirty="0">
              <a:latin typeface="黑体" panose="02010609060101010101" charset="-122"/>
              <a:ea typeface="黑体" panose="02010609060101010101" charset="-122"/>
              <a:cs typeface="黑体" panose="02010609060101010101" charset="-122"/>
            </a:endParaRPr>
          </a:p>
          <a:p>
            <a:pPr marL="624205" algn="l" rtl="0" eaLnBrk="0">
              <a:lnSpc>
                <a:spcPct val="98000"/>
              </a:lnSpc>
            </a:pP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在作业现场负责组织实施有限空间作业的人员。</a:t>
            </a:r>
            <a:endParaRPr sz="2400" kern="0" spc="3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86" name="textbox 186"/>
          <p:cNvSpPr/>
          <p:nvPr/>
        </p:nvSpPr>
        <p:spPr>
          <a:xfrm>
            <a:off x="8547059" y="2966230"/>
            <a:ext cx="6581775" cy="39706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630"/>
              </a:lnSpc>
            </a:pPr>
            <a:r>
              <a:rPr sz="2400" b="1" kern="0" spc="210" dirty="0">
                <a:solidFill>
                  <a:srgbClr val="C02030">
                    <a:alpha val="100000"/>
                  </a:srgbClr>
                </a:solidFill>
                <a:latin typeface="黑体" panose="02010609060101010101" charset="-122"/>
                <a:ea typeface="黑体" panose="02010609060101010101" charset="-122"/>
                <a:cs typeface="黑体" panose="02010609060101010101" charset="-122"/>
              </a:rPr>
              <a:t>3.7监护人</a:t>
            </a:r>
            <a:r>
              <a:rPr sz="2400" kern="0" spc="370" dirty="0">
                <a:solidFill>
                  <a:srgbClr val="C0203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C02030">
                    <a:alpha val="100000"/>
                  </a:srgbClr>
                </a:solidFill>
                <a:latin typeface="黑体" panose="02010609060101010101" charset="-122"/>
                <a:ea typeface="黑体" panose="02010609060101010101" charset="-122"/>
                <a:cs typeface="黑体" panose="02010609060101010101" charset="-122"/>
              </a:rPr>
              <a:t>attendant</a:t>
            </a:r>
            <a:endParaRPr sz="2400" dirty="0">
              <a:latin typeface="黑体" panose="02010609060101010101" charset="-122"/>
              <a:ea typeface="黑体" panose="02010609060101010101" charset="-122"/>
              <a:cs typeface="黑体" panose="02010609060101010101" charset="-122"/>
            </a:endParaRPr>
          </a:p>
          <a:p>
            <a:pPr marL="203200" algn="l" rtl="0" eaLnBrk="0">
              <a:lnSpc>
                <a:spcPct val="98000"/>
              </a:lnSpc>
              <a:spcBef>
                <a:spcPts val="1665"/>
              </a:spcBef>
            </a:pP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在有限空间外对有限空间作业进行监护的人员。</a:t>
            </a:r>
            <a:endParaRPr sz="2400" dirty="0">
              <a:latin typeface="黑体" panose="02010609060101010101" charset="-122"/>
              <a:ea typeface="黑体" panose="02010609060101010101" charset="-122"/>
              <a:cs typeface="黑体" panose="02010609060101010101" charset="-122"/>
            </a:endParaRPr>
          </a:p>
          <a:p>
            <a:pPr algn="l" rtl="0" eaLnBrk="0">
              <a:lnSpc>
                <a:spcPct val="120000"/>
              </a:lnSpc>
            </a:pPr>
            <a:endParaRPr sz="1200" dirty="0">
              <a:latin typeface="黑体" panose="02010609060101010101" charset="-122"/>
              <a:ea typeface="黑体" panose="02010609060101010101" charset="-122"/>
              <a:cs typeface="黑体" panose="02010609060101010101" charset="-122"/>
            </a:endParaRPr>
          </a:p>
          <a:p>
            <a:pPr algn="l" rtl="0" eaLnBrk="0">
              <a:lnSpc>
                <a:spcPct val="120000"/>
              </a:lnSpc>
            </a:pPr>
            <a:endParaRPr sz="1200" dirty="0">
              <a:latin typeface="黑体" panose="02010609060101010101" charset="-122"/>
              <a:ea typeface="黑体" panose="02010609060101010101" charset="-122"/>
              <a:cs typeface="黑体" panose="02010609060101010101" charset="-122"/>
            </a:endParaRPr>
          </a:p>
          <a:p>
            <a:pPr algn="l" rtl="0" eaLnBrk="0">
              <a:lnSpc>
                <a:spcPct val="121000"/>
              </a:lnSpc>
            </a:pPr>
            <a:endParaRPr sz="1200" dirty="0">
              <a:latin typeface="黑体" panose="02010609060101010101" charset="-122"/>
              <a:ea typeface="黑体" panose="02010609060101010101" charset="-122"/>
              <a:cs typeface="黑体" panose="02010609060101010101" charset="-122"/>
            </a:endParaRPr>
          </a:p>
          <a:p>
            <a:pPr marL="16510" algn="l" rtl="0" eaLnBrk="0">
              <a:lnSpc>
                <a:spcPct val="94000"/>
              </a:lnSpc>
              <a:spcBef>
                <a:spcPts val="635"/>
              </a:spcBef>
            </a:pPr>
            <a:r>
              <a:rPr sz="2400" b="1" kern="0" spc="230" dirty="0">
                <a:solidFill>
                  <a:srgbClr val="B02030">
                    <a:alpha val="100000"/>
                  </a:srgbClr>
                </a:solidFill>
                <a:latin typeface="黑体" panose="02010609060101010101" charset="-122"/>
                <a:ea typeface="黑体" panose="02010609060101010101" charset="-122"/>
                <a:cs typeface="黑体" panose="02010609060101010101" charset="-122"/>
              </a:rPr>
              <a:t>3.8作业人</a:t>
            </a:r>
            <a:r>
              <a:rPr sz="2400" kern="0" spc="330" dirty="0">
                <a:solidFill>
                  <a:srgbClr val="B0203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B02030">
                    <a:alpha val="100000"/>
                  </a:srgbClr>
                </a:solidFill>
                <a:latin typeface="黑体" panose="02010609060101010101" charset="-122"/>
                <a:ea typeface="黑体" panose="02010609060101010101" charset="-122"/>
                <a:cs typeface="黑体" panose="02010609060101010101" charset="-122"/>
              </a:rPr>
              <a:t>operator</a:t>
            </a:r>
            <a:endParaRPr sz="2400" dirty="0">
              <a:latin typeface="黑体" panose="02010609060101010101" charset="-122"/>
              <a:ea typeface="黑体" panose="02010609060101010101" charset="-122"/>
              <a:cs typeface="黑体" panose="02010609060101010101" charset="-122"/>
            </a:endParaRPr>
          </a:p>
          <a:p>
            <a:pPr algn="l" rtl="0" eaLnBrk="0">
              <a:lnSpc>
                <a:spcPct val="127000"/>
              </a:lnSpc>
            </a:pPr>
            <a:endParaRPr sz="12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635"/>
              </a:spcBef>
            </a:pP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进入有限空间实施作业的人员。</a:t>
            </a:r>
            <a:endParaRPr sz="2400" dirty="0">
              <a:latin typeface="黑体" panose="02010609060101010101" charset="-122"/>
              <a:ea typeface="黑体" panose="02010609060101010101" charset="-122"/>
              <a:cs typeface="黑体" panose="02010609060101010101" charset="-122"/>
            </a:endParaRPr>
          </a:p>
          <a:p>
            <a:pPr algn="l" rtl="0" eaLnBrk="0">
              <a:lnSpc>
                <a:spcPct val="119000"/>
              </a:lnSpc>
            </a:pPr>
            <a:endParaRPr sz="1200" dirty="0">
              <a:latin typeface="黑体" panose="02010609060101010101" charset="-122"/>
              <a:ea typeface="黑体" panose="02010609060101010101" charset="-122"/>
              <a:cs typeface="黑体" panose="02010609060101010101" charset="-122"/>
            </a:endParaRPr>
          </a:p>
          <a:p>
            <a:pPr algn="l" rtl="0" eaLnBrk="0">
              <a:lnSpc>
                <a:spcPct val="119000"/>
              </a:lnSpc>
            </a:pPr>
            <a:endParaRPr sz="1200" dirty="0">
              <a:latin typeface="黑体" panose="02010609060101010101" charset="-122"/>
              <a:ea typeface="黑体" panose="02010609060101010101" charset="-122"/>
              <a:cs typeface="黑体" panose="02010609060101010101" charset="-122"/>
            </a:endParaRPr>
          </a:p>
          <a:p>
            <a:pPr algn="l" rtl="0" eaLnBrk="0">
              <a:lnSpc>
                <a:spcPct val="119000"/>
              </a:lnSpc>
            </a:pPr>
            <a:endParaRPr sz="1200" dirty="0">
              <a:latin typeface="黑体" panose="02010609060101010101" charset="-122"/>
              <a:ea typeface="黑体" panose="02010609060101010101" charset="-122"/>
              <a:cs typeface="黑体" panose="02010609060101010101" charset="-122"/>
            </a:endParaRPr>
          </a:p>
          <a:p>
            <a:pPr marL="16510" algn="l" rtl="0" eaLnBrk="0">
              <a:lnSpc>
                <a:spcPct val="98000"/>
              </a:lnSpc>
              <a:spcBef>
                <a:spcPts val="695"/>
              </a:spcBef>
            </a:pPr>
            <a:r>
              <a:rPr sz="2400" b="1" kern="0" spc="240" dirty="0">
                <a:solidFill>
                  <a:srgbClr val="C03030">
                    <a:alpha val="100000"/>
                  </a:srgbClr>
                </a:solidFill>
                <a:latin typeface="黑体" panose="02010609060101010101" charset="-122"/>
                <a:ea typeface="黑体" panose="02010609060101010101" charset="-122"/>
                <a:cs typeface="黑体" panose="02010609060101010101" charset="-122"/>
              </a:rPr>
              <a:t>3.9作业审批人</a:t>
            </a:r>
            <a:r>
              <a:rPr sz="2400" kern="0" spc="-190" dirty="0">
                <a:solidFill>
                  <a:srgbClr val="C03030">
                    <a:alpha val="100000"/>
                  </a:srgbClr>
                </a:solidFill>
                <a:latin typeface="黑体" panose="02010609060101010101" charset="-122"/>
                <a:ea typeface="黑体" panose="02010609060101010101" charset="-122"/>
                <a:cs typeface="黑体" panose="02010609060101010101" charset="-122"/>
              </a:rPr>
              <a:t> </a:t>
            </a:r>
            <a:r>
              <a:rPr sz="2400" b="1" kern="0" spc="0" dirty="0">
                <a:solidFill>
                  <a:srgbClr val="C03030">
                    <a:alpha val="100000"/>
                  </a:srgbClr>
                </a:solidFill>
                <a:latin typeface="黑体" panose="02010609060101010101" charset="-122"/>
                <a:ea typeface="黑体" panose="02010609060101010101" charset="-122"/>
                <a:cs typeface="黑体" panose="02010609060101010101" charset="-122"/>
              </a:rPr>
              <a:t>operationapprover</a:t>
            </a:r>
            <a:endParaRPr sz="2400" dirty="0">
              <a:latin typeface="黑体" panose="02010609060101010101" charset="-122"/>
              <a:ea typeface="黑体" panose="02010609060101010101" charset="-122"/>
              <a:cs typeface="黑体" panose="02010609060101010101" charset="-122"/>
            </a:endParaRPr>
          </a:p>
          <a:p>
            <a:pPr algn="l" rtl="0" eaLnBrk="0">
              <a:lnSpc>
                <a:spcPct val="109000"/>
              </a:lnSpc>
            </a:pPr>
            <a:endParaRPr sz="1200" dirty="0">
              <a:latin typeface="黑体" panose="02010609060101010101" charset="-122"/>
              <a:ea typeface="黑体" panose="02010609060101010101" charset="-122"/>
              <a:cs typeface="黑体" panose="02010609060101010101" charset="-122"/>
            </a:endParaRPr>
          </a:p>
          <a:p>
            <a:pPr algn="l" rtl="0" eaLnBrk="0">
              <a:lnSpc>
                <a:spcPct val="106000"/>
              </a:lnSpc>
            </a:pPr>
            <a:endParaRPr sz="600" dirty="0">
              <a:latin typeface="黑体" panose="02010609060101010101" charset="-122"/>
              <a:ea typeface="黑体" panose="02010609060101010101" charset="-122"/>
              <a:cs typeface="黑体" panose="02010609060101010101" charset="-122"/>
            </a:endParaRPr>
          </a:p>
          <a:p>
            <a:pPr marL="76200" algn="l" rtl="0" eaLnBrk="0">
              <a:lnSpc>
                <a:spcPct val="98000"/>
              </a:lnSpc>
              <a:spcBef>
                <a:spcPts val="5"/>
              </a:spcBef>
            </a:pPr>
            <a:r>
              <a:rPr sz="2400" kern="0" spc="170" dirty="0">
                <a:solidFill>
                  <a:srgbClr val="000000">
                    <a:alpha val="100000"/>
                  </a:srgbClr>
                </a:solidFill>
                <a:latin typeface="黑体" panose="02010609060101010101" charset="-122"/>
                <a:ea typeface="黑体" panose="02010609060101010101" charset="-122"/>
                <a:cs typeface="黑体" panose="02010609060101010101" charset="-122"/>
              </a:rPr>
              <a:t>负责有限空间作业审批</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的人员。</a:t>
            </a:r>
            <a:endParaRPr sz="2400" kern="0" spc="16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88" name="textbox 188"/>
          <p:cNvSpPr/>
          <p:nvPr/>
        </p:nvSpPr>
        <p:spPr>
          <a:xfrm>
            <a:off x="19050" y="-133350"/>
            <a:ext cx="16237585" cy="992505"/>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743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26" name="group 26"/>
          <p:cNvGrpSpPr/>
          <p:nvPr/>
        </p:nvGrpSpPr>
        <p:grpSpPr>
          <a:xfrm rot="21600000">
            <a:off x="870021" y="1727209"/>
            <a:ext cx="6680078" cy="596920"/>
            <a:chOff x="0" y="0"/>
            <a:chExt cx="6680078" cy="596920"/>
          </a:xfrm>
        </p:grpSpPr>
        <p:pic>
          <p:nvPicPr>
            <p:cNvPr id="190" name="picture 190"/>
            <p:cNvPicPr>
              <a:picLocks noChangeAspect="1"/>
            </p:cNvPicPr>
            <p:nvPr/>
          </p:nvPicPr>
          <p:blipFill>
            <a:blip r:embed="rId2"/>
            <a:stretch>
              <a:fillRect/>
            </a:stretch>
          </p:blipFill>
          <p:spPr>
            <a:xfrm rot="21600000">
              <a:off x="0" y="0"/>
              <a:ext cx="6680078" cy="596920"/>
            </a:xfrm>
            <a:prstGeom prst="rect">
              <a:avLst/>
            </a:prstGeom>
          </p:spPr>
        </p:pic>
        <p:sp>
          <p:nvSpPr>
            <p:cNvPr id="192" name="textbox 192"/>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picture 194"/>
          <p:cNvPicPr>
            <a:picLocks noChangeAspect="1"/>
          </p:cNvPicPr>
          <p:nvPr/>
        </p:nvPicPr>
        <p:blipFill>
          <a:blip r:embed="rId1"/>
          <a:stretch>
            <a:fillRect/>
          </a:stretch>
        </p:blipFill>
        <p:spPr>
          <a:xfrm rot="21600000">
            <a:off x="0" y="0"/>
            <a:ext cx="16256000" cy="9144000"/>
          </a:xfrm>
          <a:prstGeom prst="rect">
            <a:avLst/>
          </a:prstGeom>
        </p:spPr>
      </p:pic>
      <p:sp>
        <p:nvSpPr>
          <p:cNvPr id="196" name="textbox 196"/>
          <p:cNvSpPr/>
          <p:nvPr/>
        </p:nvSpPr>
        <p:spPr>
          <a:xfrm>
            <a:off x="939759" y="2463759"/>
            <a:ext cx="14681835" cy="2273935"/>
          </a:xfrm>
          <a:prstGeom prst="rect">
            <a:avLst/>
          </a:prstGeom>
          <a:solidFill>
            <a:srgbClr val="DCE1F4">
              <a:alpha val="100000"/>
            </a:srgbClr>
          </a:solidFill>
          <a:ln w="0" cap="flat">
            <a:noFill/>
            <a:prstDash val="solid"/>
            <a:miter lim="0"/>
          </a:ln>
        </p:spPr>
        <p:txBody>
          <a:bodyPr vert="horz" wrap="square" lIns="0" tIns="0" rIns="0" bIns="0"/>
          <a:lstStyle/>
          <a:p>
            <a:pPr algn="l" rtl="0" eaLnBrk="0">
              <a:lnSpc>
                <a:spcPct val="148000"/>
              </a:lnSpc>
            </a:pPr>
            <a:endParaRPr sz="1000" dirty="0">
              <a:latin typeface="Arial" panose="020B0604020202020204"/>
              <a:ea typeface="Arial" panose="020B0604020202020204"/>
              <a:cs typeface="Arial" panose="020B0604020202020204"/>
            </a:endParaRPr>
          </a:p>
          <a:p>
            <a:pPr marL="60960" algn="l" rtl="0" eaLnBrk="0">
              <a:lnSpc>
                <a:spcPct val="98000"/>
              </a:lnSpc>
              <a:spcBef>
                <a:spcPts val="0"/>
              </a:spcBef>
            </a:pPr>
            <a:r>
              <a:rPr sz="24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r>
              <a:rPr lang="en-US" sz="24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400" kern="0" spc="-6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b="1" kern="0" spc="90" dirty="0">
                <a:solidFill>
                  <a:srgbClr val="000000">
                    <a:alpha val="100000"/>
                  </a:srgbClr>
                </a:solidFill>
                <a:latin typeface="黑体" panose="02010609060101010101" charset="-122"/>
                <a:ea typeface="黑体" panose="02010609060101010101" charset="-122"/>
                <a:cs typeface="黑体" panose="02010609060101010101" charset="-122"/>
              </a:rPr>
              <a:t>安全管理</a:t>
            </a:r>
            <a:endParaRPr sz="2400" dirty="0">
              <a:latin typeface="黑体" panose="02010609060101010101" charset="-122"/>
              <a:ea typeface="黑体" panose="02010609060101010101" charset="-122"/>
              <a:cs typeface="黑体" panose="02010609060101010101" charset="-122"/>
            </a:endParaRPr>
          </a:p>
          <a:p>
            <a:pPr marL="57150" indent="628015" algn="l" rtl="0" eaLnBrk="0">
              <a:lnSpc>
                <a:spcPct val="157000"/>
              </a:lnSpc>
              <a:spcBef>
                <a:spcPts val="435"/>
              </a:spcBef>
            </a:pP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本部分鼓励单位采用先进装备和技术</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替代人工实施有限空间作业，提升有限空间作业安全水平。要求存</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在有限空间的单位将有限空间作业纳入本单位安全生产管理体系</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，并给出了</a:t>
            </a:r>
            <a:r>
              <a:rPr sz="2400" kern="0" spc="100" dirty="0">
                <a:solidFill>
                  <a:srgbClr val="F01020">
                    <a:alpha val="100000"/>
                  </a:srgbClr>
                </a:solidFill>
                <a:latin typeface="黑体" panose="02010609060101010101" charset="-122"/>
                <a:ea typeface="黑体" panose="02010609060101010101" charset="-122"/>
                <a:cs typeface="黑体" panose="02010609060101010101" charset="-122"/>
              </a:rPr>
              <a:t>管理台账、警示标志、安全管理</a:t>
            </a:r>
            <a:r>
              <a:rPr sz="2400" kern="0" spc="100" dirty="0">
                <a:solidFill>
                  <a:srgbClr val="E02020">
                    <a:alpha val="100000"/>
                  </a:srgbClr>
                </a:solidFill>
                <a:latin typeface="黑体" panose="02010609060101010101" charset="-122"/>
                <a:ea typeface="黑体" panose="02010609060101010101" charset="-122"/>
                <a:cs typeface="黑体" panose="02010609060101010101" charset="-122"/>
              </a:rPr>
              <a:t>制度、安全培训、设备设施配备、应急预案和演练、发包作</a:t>
            </a:r>
            <a:r>
              <a:rPr sz="2400" kern="0" spc="90" dirty="0">
                <a:solidFill>
                  <a:srgbClr val="E02020">
                    <a:alpha val="100000"/>
                  </a:srgbClr>
                </a:solidFill>
                <a:latin typeface="黑体" panose="02010609060101010101" charset="-122"/>
                <a:ea typeface="黑体" panose="02010609060101010101" charset="-122"/>
                <a:cs typeface="黑体" panose="02010609060101010101" charset="-122"/>
              </a:rPr>
              <a:t>业管理</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等方面的技术要求。</a:t>
            </a:r>
            <a:endParaRPr sz="2400" kern="0" spc="9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198" name="textbox 198"/>
          <p:cNvSpPr/>
          <p:nvPr/>
        </p:nvSpPr>
        <p:spPr>
          <a:xfrm>
            <a:off x="1085850" y="5213985"/>
            <a:ext cx="14502765" cy="231838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400" b="1" kern="0" spc="20" dirty="0">
                <a:solidFill>
                  <a:srgbClr val="207090">
                    <a:alpha val="100000"/>
                  </a:srgbClr>
                </a:solidFill>
                <a:latin typeface="黑体" panose="02010609060101010101" charset="-122"/>
                <a:ea typeface="黑体" panose="02010609060101010101" charset="-122"/>
                <a:cs typeface="黑体" panose="02010609060101010101" charset="-122"/>
              </a:rPr>
              <a:t>4.1</a:t>
            </a:r>
            <a:r>
              <a:rPr sz="2400" kern="0" spc="480" dirty="0">
                <a:solidFill>
                  <a:srgbClr val="207090">
                    <a:alpha val="100000"/>
                  </a:srgbClr>
                </a:solidFill>
                <a:latin typeface="黑体" panose="02010609060101010101" charset="-122"/>
                <a:ea typeface="黑体" panose="02010609060101010101" charset="-122"/>
                <a:cs typeface="黑体" panose="02010609060101010101" charset="-122"/>
              </a:rPr>
              <a:t> </a:t>
            </a:r>
            <a:r>
              <a:rPr sz="2400" b="1" kern="0" spc="20" dirty="0">
                <a:solidFill>
                  <a:srgbClr val="207090">
                    <a:alpha val="100000"/>
                  </a:srgbClr>
                </a:solidFill>
                <a:latin typeface="黑体" panose="02010609060101010101" charset="-122"/>
                <a:ea typeface="黑体" panose="02010609060101010101" charset="-122"/>
                <a:cs typeface="黑体" panose="02010609060101010101" charset="-122"/>
              </a:rPr>
              <a:t>管理台账</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5"/>
              </a:spcBef>
            </a:pP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4.1.1</a:t>
            </a:r>
            <a:r>
              <a:rPr sz="2400" kern="0" spc="60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可能存在有限空间的单位应对本单位管理区域内的有限空间进行辨识，建立有限空间管理台账，</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并及时</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更新</a:t>
            </a:r>
            <a:r>
              <a:rPr sz="2400" kern="0" spc="-4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a:t>
            </a:r>
            <a:endParaRPr sz="24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5"/>
              </a:spcBef>
            </a:pP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4.1.2 </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有限空间管理台账应包括有限空间名称、位置和主要危险因素等。有限空间管理台账示例见附录A</a:t>
            </a:r>
            <a:r>
              <a:rPr sz="24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24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p:txBody>
      </p:sp>
      <p:sp>
        <p:nvSpPr>
          <p:cNvPr id="200" name="textbox 200"/>
          <p:cNvSpPr/>
          <p:nvPr/>
        </p:nvSpPr>
        <p:spPr>
          <a:xfrm>
            <a:off x="6350" y="0"/>
            <a:ext cx="16250285" cy="1022985"/>
          </a:xfrm>
          <a:prstGeom prst="rect">
            <a:avLst/>
          </a:prstGeom>
          <a:solidFill>
            <a:srgbClr val="0E52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997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28" name="group 28"/>
          <p:cNvGrpSpPr/>
          <p:nvPr/>
        </p:nvGrpSpPr>
        <p:grpSpPr>
          <a:xfrm rot="21600000">
            <a:off x="876360" y="1727209"/>
            <a:ext cx="6680078" cy="596920"/>
            <a:chOff x="0" y="0"/>
            <a:chExt cx="6680078" cy="596920"/>
          </a:xfrm>
        </p:grpSpPr>
        <p:pic>
          <p:nvPicPr>
            <p:cNvPr id="202" name="picture 202"/>
            <p:cNvPicPr>
              <a:picLocks noChangeAspect="1"/>
            </p:cNvPicPr>
            <p:nvPr/>
          </p:nvPicPr>
          <p:blipFill>
            <a:blip r:embed="rId2"/>
            <a:stretch>
              <a:fillRect/>
            </a:stretch>
          </p:blipFill>
          <p:spPr>
            <a:xfrm rot="21600000">
              <a:off x="0" y="0"/>
              <a:ext cx="6680078" cy="596920"/>
            </a:xfrm>
            <a:prstGeom prst="rect">
              <a:avLst/>
            </a:prstGeom>
          </p:spPr>
        </p:pic>
        <p:sp>
          <p:nvSpPr>
            <p:cNvPr id="204" name="textbox 204"/>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picture 206"/>
          <p:cNvPicPr>
            <a:picLocks noChangeAspect="1"/>
          </p:cNvPicPr>
          <p:nvPr/>
        </p:nvPicPr>
        <p:blipFill>
          <a:blip r:embed="rId1"/>
          <a:stretch>
            <a:fillRect/>
          </a:stretch>
        </p:blipFill>
        <p:spPr>
          <a:xfrm rot="21600000">
            <a:off x="0" y="0"/>
            <a:ext cx="16256000" cy="9144000"/>
          </a:xfrm>
          <a:prstGeom prst="rect">
            <a:avLst/>
          </a:prstGeom>
        </p:spPr>
      </p:pic>
      <p:sp>
        <p:nvSpPr>
          <p:cNvPr id="208" name="textbox 208"/>
          <p:cNvSpPr/>
          <p:nvPr/>
        </p:nvSpPr>
        <p:spPr>
          <a:xfrm>
            <a:off x="1047678" y="2788807"/>
            <a:ext cx="14522450" cy="5663565"/>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20204"/>
              <a:ea typeface="Arial" panose="020B0604020202020204"/>
              <a:cs typeface="Arial" panose="020B0604020202020204"/>
            </a:endParaRPr>
          </a:p>
          <a:p>
            <a:pPr marL="16510" algn="l" rtl="0" eaLnBrk="0">
              <a:lnSpc>
                <a:spcPct val="98000"/>
              </a:lnSpc>
            </a:pPr>
            <a:r>
              <a:rPr sz="2400" b="1" kern="0" spc="60" dirty="0">
                <a:solidFill>
                  <a:srgbClr val="207090">
                    <a:alpha val="100000"/>
                  </a:srgbClr>
                </a:solidFill>
                <a:latin typeface="黑体" panose="02010609060101010101" charset="-122"/>
                <a:ea typeface="黑体" panose="02010609060101010101" charset="-122"/>
                <a:cs typeface="黑体" panose="02010609060101010101" charset="-122"/>
              </a:rPr>
              <a:t>4.2</a:t>
            </a:r>
            <a:r>
              <a:rPr sz="2400" kern="0" spc="580" dirty="0">
                <a:solidFill>
                  <a:srgbClr val="207090">
                    <a:alpha val="100000"/>
                  </a:srgbClr>
                </a:solidFill>
                <a:latin typeface="黑体" panose="02010609060101010101" charset="-122"/>
                <a:ea typeface="黑体" panose="02010609060101010101" charset="-122"/>
                <a:cs typeface="黑体" panose="02010609060101010101" charset="-122"/>
              </a:rPr>
              <a:t> </a:t>
            </a:r>
            <a:r>
              <a:rPr sz="2400" b="1" kern="0" spc="60" dirty="0">
                <a:solidFill>
                  <a:srgbClr val="207090">
                    <a:alpha val="100000"/>
                  </a:srgbClr>
                </a:solidFill>
                <a:latin typeface="黑体" panose="02010609060101010101" charset="-122"/>
                <a:ea typeface="黑体" panose="02010609060101010101" charset="-122"/>
                <a:cs typeface="黑体" panose="02010609060101010101" charset="-122"/>
              </a:rPr>
              <a:t>警示标志</a:t>
            </a:r>
            <a:endParaRPr sz="2300" dirty="0">
              <a:latin typeface="黑体" panose="02010609060101010101" charset="-122"/>
              <a:ea typeface="黑体" panose="02010609060101010101" charset="-122"/>
              <a:cs typeface="黑体" panose="02010609060101010101" charset="-122"/>
            </a:endParaRPr>
          </a:p>
          <a:p>
            <a:pPr algn="l" rtl="0" eaLnBrk="0">
              <a:lnSpc>
                <a:spcPct val="180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5"/>
              </a:spcBef>
            </a:pP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4.2.1</a:t>
            </a:r>
            <a:r>
              <a:rPr lang="en-US" sz="24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有限空间出入口等周边醒目位置应设置明显</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的安全警示标志。</a:t>
            </a:r>
            <a:endParaRPr sz="23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26000"/>
              </a:lnSpc>
              <a:spcBef>
                <a:spcPts val="700"/>
              </a:spcBef>
            </a:pP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4.2.2</a:t>
            </a:r>
            <a:r>
              <a:rPr lang="en-US" sz="2400" kern="0" spc="1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多个有限空间集中布置场所，应在</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场所显著位置设置有限空间作业安全风险告知牌。有限空间作业安</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全风险告知牌示例见附</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录</a:t>
            </a:r>
            <a:r>
              <a:rPr lang="en-US" sz="24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B。</a:t>
            </a:r>
            <a:endParaRPr sz="24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12700" algn="l" rtl="0" eaLnBrk="0">
              <a:lnSpc>
                <a:spcPct val="96000"/>
              </a:lnSpc>
              <a:spcBef>
                <a:spcPts val="700"/>
              </a:spcBef>
            </a:pPr>
            <a:r>
              <a:rPr sz="2300" kern="0" spc="220" dirty="0">
                <a:solidFill>
                  <a:srgbClr val="207090">
                    <a:alpha val="100000"/>
                  </a:srgbClr>
                </a:solidFill>
                <a:latin typeface="黑体" panose="02010609060101010101" charset="-122"/>
                <a:ea typeface="黑体" panose="02010609060101010101" charset="-122"/>
                <a:cs typeface="黑体" panose="02010609060101010101" charset="-122"/>
              </a:rPr>
              <a:t>4.3安全管理制度</a:t>
            </a:r>
            <a:endParaRPr sz="1000" dirty="0">
              <a:latin typeface="黑体" panose="02010609060101010101" charset="-122"/>
              <a:ea typeface="黑体" panose="02010609060101010101" charset="-122"/>
              <a:cs typeface="黑体" panose="02010609060101010101" charset="-122"/>
            </a:endParaRPr>
          </a:p>
          <a:p>
            <a:pPr marL="12700" algn="l" rtl="0" eaLnBrk="0">
              <a:lnSpc>
                <a:spcPct val="137000"/>
              </a:lnSpc>
              <a:spcBef>
                <a:spcPts val="455"/>
              </a:spcBef>
            </a:pP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4.3.1</a:t>
            </a:r>
            <a:r>
              <a:rPr sz="15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dirty="0">
                <a:solidFill>
                  <a:srgbClr val="FF0000">
                    <a:alpha val="100000"/>
                  </a:srgbClr>
                </a:solidFill>
                <a:uFillTx/>
                <a:latin typeface="黑体" panose="02010609060101010101" charset="-122"/>
                <a:ea typeface="黑体" panose="02010609060101010101" charset="-122"/>
                <a:cs typeface="黑体" panose="02010609060101010101" charset="-122"/>
              </a:rPr>
              <a:t>作业单位的安全管理制度中应明确有限空间作业审批人、作业负责人、监护人和作业人的职责，</a:t>
            </a:r>
            <a:r>
              <a:rPr sz="2400" kern="0" spc="-50" dirty="0">
                <a:solidFill>
                  <a:srgbClr val="FF0000">
                    <a:alpha val="100000"/>
                  </a:srgbClr>
                </a:solidFill>
                <a:latin typeface="黑体" panose="02010609060101010101" charset="-122"/>
                <a:ea typeface="黑体" panose="02010609060101010101" charset="-122"/>
                <a:cs typeface="黑体" panose="02010609060101010101" charset="-122"/>
              </a:rPr>
              <a:t>以及</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有限空间作业安全培训、作业审批、安全防护和应急救援设备设施管理、操作规程的内容</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algn="l" rtl="0" eaLnBrk="0">
              <a:lnSpc>
                <a:spcPct val="104000"/>
              </a:lnSpc>
            </a:pPr>
            <a:endParaRPr sz="500" dirty="0">
              <a:latin typeface="黑体" panose="02010609060101010101" charset="-122"/>
              <a:ea typeface="黑体" panose="02010609060101010101" charset="-122"/>
              <a:cs typeface="黑体" panose="02010609060101010101" charset="-122"/>
            </a:endParaRPr>
          </a:p>
          <a:p>
            <a:pPr algn="l" rtl="0" eaLnBrk="0">
              <a:lnSpc>
                <a:spcPct val="104000"/>
              </a:lnSpc>
            </a:pPr>
            <a:endParaRPr sz="500" dirty="0">
              <a:latin typeface="黑体" panose="02010609060101010101" charset="-122"/>
              <a:ea typeface="黑体" panose="02010609060101010101" charset="-122"/>
              <a:cs typeface="黑体" panose="02010609060101010101" charset="-122"/>
            </a:endParaRPr>
          </a:p>
          <a:p>
            <a:pPr marL="82550" indent="-69850" algn="l" rtl="0" eaLnBrk="0">
              <a:lnSpc>
                <a:spcPct val="125000"/>
              </a:lnSpc>
              <a:spcBef>
                <a:spcPts val="5"/>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4.3.2</a:t>
            </a:r>
            <a:r>
              <a:rPr lang="en-US" sz="2300" kern="0" spc="1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发包单位的安全管理制度中应明确有限空间作业审批人、作业现场安全检查人员的职责，以及有限空</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间作业安全培训、发包管理的</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内容。</a:t>
            </a:r>
            <a:endParaRPr sz="2300" dirty="0">
              <a:latin typeface="黑体" panose="02010609060101010101" charset="-122"/>
              <a:ea typeface="黑体" panose="02010609060101010101" charset="-122"/>
              <a:cs typeface="黑体" panose="02010609060101010101" charset="-122"/>
            </a:endParaRPr>
          </a:p>
        </p:txBody>
      </p:sp>
      <p:sp>
        <p:nvSpPr>
          <p:cNvPr id="210" name="textbox 210"/>
          <p:cNvSpPr/>
          <p:nvPr/>
        </p:nvSpPr>
        <p:spPr>
          <a:xfrm>
            <a:off x="12700" y="0"/>
            <a:ext cx="16243935" cy="1022985"/>
          </a:xfrm>
          <a:prstGeom prst="rect">
            <a:avLst/>
          </a:prstGeom>
          <a:solidFill>
            <a:srgbClr val="0E52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30" name="group 30"/>
          <p:cNvGrpSpPr/>
          <p:nvPr/>
        </p:nvGrpSpPr>
        <p:grpSpPr>
          <a:xfrm rot="21600000">
            <a:off x="870021" y="1727210"/>
            <a:ext cx="6680078" cy="603229"/>
            <a:chOff x="0" y="0"/>
            <a:chExt cx="6680078" cy="603229"/>
          </a:xfrm>
        </p:grpSpPr>
        <p:pic>
          <p:nvPicPr>
            <p:cNvPr id="212" name="picture 212"/>
            <p:cNvPicPr>
              <a:picLocks noChangeAspect="1"/>
            </p:cNvPicPr>
            <p:nvPr/>
          </p:nvPicPr>
          <p:blipFill>
            <a:blip r:embed="rId2"/>
            <a:stretch>
              <a:fillRect/>
            </a:stretch>
          </p:blipFill>
          <p:spPr>
            <a:xfrm rot="21600000">
              <a:off x="0" y="0"/>
              <a:ext cx="6680078" cy="603229"/>
            </a:xfrm>
            <a:prstGeom prst="rect">
              <a:avLst/>
            </a:prstGeom>
          </p:spPr>
        </p:pic>
        <p:sp>
          <p:nvSpPr>
            <p:cNvPr id="214" name="textbox 214"/>
            <p:cNvSpPr/>
            <p:nvPr/>
          </p:nvSpPr>
          <p:spPr>
            <a:xfrm>
              <a:off x="-12700" y="-12700"/>
              <a:ext cx="670560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08280"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picture 216"/>
          <p:cNvPicPr>
            <a:picLocks noChangeAspect="1"/>
          </p:cNvPicPr>
          <p:nvPr/>
        </p:nvPicPr>
        <p:blipFill>
          <a:blip r:embed="rId1"/>
          <a:stretch>
            <a:fillRect/>
          </a:stretch>
        </p:blipFill>
        <p:spPr>
          <a:xfrm rot="21600000">
            <a:off x="0" y="0"/>
            <a:ext cx="16256000" cy="9144000"/>
          </a:xfrm>
          <a:prstGeom prst="rect">
            <a:avLst/>
          </a:prstGeom>
        </p:spPr>
      </p:pic>
      <p:sp>
        <p:nvSpPr>
          <p:cNvPr id="218" name="textbox 218"/>
          <p:cNvSpPr/>
          <p:nvPr/>
        </p:nvSpPr>
        <p:spPr>
          <a:xfrm>
            <a:off x="1054181" y="2773491"/>
            <a:ext cx="7741284" cy="47707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795"/>
              </a:lnSpc>
            </a:pPr>
            <a:r>
              <a:rPr sz="2400" b="1" kern="0" spc="230" dirty="0">
                <a:solidFill>
                  <a:srgbClr val="206080">
                    <a:alpha val="100000"/>
                  </a:srgbClr>
                </a:solidFill>
                <a:latin typeface="黑体" panose="02010609060101010101" charset="-122"/>
                <a:ea typeface="黑体" panose="02010609060101010101" charset="-122"/>
                <a:cs typeface="黑体" panose="02010609060101010101" charset="-122"/>
              </a:rPr>
              <a:t>4</a:t>
            </a:r>
            <a:r>
              <a:rPr sz="2400" kern="0" spc="-600" dirty="0">
                <a:solidFill>
                  <a:srgbClr val="206080">
                    <a:alpha val="100000"/>
                  </a:srgbClr>
                </a:solidFill>
                <a:latin typeface="黑体" panose="02010609060101010101" charset="-122"/>
                <a:ea typeface="黑体" panose="02010609060101010101" charset="-122"/>
                <a:cs typeface="黑体" panose="02010609060101010101" charset="-122"/>
              </a:rPr>
              <a:t> </a:t>
            </a:r>
            <a:r>
              <a:rPr sz="2400" b="1" kern="0" spc="230" dirty="0">
                <a:solidFill>
                  <a:srgbClr val="206080">
                    <a:alpha val="100000"/>
                  </a:srgbClr>
                </a:solidFill>
                <a:latin typeface="黑体" panose="02010609060101010101" charset="-122"/>
                <a:ea typeface="黑体" panose="02010609060101010101" charset="-122"/>
                <a:cs typeface="黑体" panose="02010609060101010101" charset="-122"/>
              </a:rPr>
              <a:t>.4安全培训</a:t>
            </a:r>
            <a:endParaRPr sz="1200" dirty="0">
              <a:latin typeface="黑体" panose="02010609060101010101" charset="-122"/>
              <a:ea typeface="黑体" panose="02010609060101010101" charset="-122"/>
              <a:cs typeface="黑体" panose="02010609060101010101" charset="-122"/>
            </a:endParaRPr>
          </a:p>
          <a:p>
            <a:pPr marL="12700" algn="l" rtl="0" eaLnBrk="0">
              <a:lnSpc>
                <a:spcPct val="142000"/>
              </a:lnSpc>
              <a:spcBef>
                <a:spcPts val="695"/>
              </a:spcBef>
            </a:pP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4.4.1</a:t>
            </a:r>
            <a:r>
              <a:rPr sz="2400" kern="0" spc="5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作业单位应对本单位作业审批人、作业负责人、监</a:t>
            </a:r>
            <a:r>
              <a:rPr sz="2400" kern="0" spc="120" dirty="0">
                <a:solidFill>
                  <a:srgbClr val="000000">
                    <a:alpha val="100000"/>
                  </a:srgbClr>
                </a:solidFill>
                <a:latin typeface="黑体" panose="02010609060101010101" charset="-122"/>
                <a:ea typeface="黑体" panose="02010609060101010101" charset="-122"/>
                <a:cs typeface="黑体" panose="02010609060101010101" charset="-122"/>
              </a:rPr>
              <a:t>护人、作业人和应急救援人员等人员进行有限空间作业专</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题安全培训。</a:t>
            </a:r>
            <a:endParaRPr sz="1200" dirty="0">
              <a:latin typeface="黑体" panose="02010609060101010101" charset="-122"/>
              <a:ea typeface="黑体" panose="02010609060101010101" charset="-122"/>
              <a:cs typeface="黑体" panose="02010609060101010101" charset="-122"/>
            </a:endParaRPr>
          </a:p>
          <a:p>
            <a:pPr marL="12700" algn="l" rtl="0" eaLnBrk="0">
              <a:lnSpc>
                <a:spcPct val="126000"/>
              </a:lnSpc>
              <a:spcBef>
                <a:spcPts val="690"/>
              </a:spcBef>
            </a:pP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4.4.2</a:t>
            </a:r>
            <a:r>
              <a:rPr sz="2400" kern="0" spc="5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发包单位应对本单位作业审批人、作业现场安全检</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查人员等人员进行有限空间作业专题</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安全培训。</a:t>
            </a:r>
            <a:endParaRPr sz="2400" dirty="0">
              <a:latin typeface="黑体" panose="02010609060101010101" charset="-122"/>
              <a:ea typeface="黑体" panose="02010609060101010101" charset="-122"/>
              <a:cs typeface="黑体" panose="02010609060101010101" charset="-122"/>
            </a:endParaRPr>
          </a:p>
          <a:p>
            <a:pPr algn="l" rtl="0" eaLnBrk="0">
              <a:lnSpc>
                <a:spcPct val="127000"/>
              </a:lnSpc>
            </a:pPr>
            <a:endParaRPr sz="600" dirty="0">
              <a:latin typeface="黑体" panose="02010609060101010101" charset="-122"/>
              <a:ea typeface="黑体" panose="02010609060101010101" charset="-122"/>
              <a:cs typeface="黑体" panose="02010609060101010101" charset="-122"/>
            </a:endParaRPr>
          </a:p>
          <a:p>
            <a:pPr algn="l" rtl="0" eaLnBrk="0">
              <a:lnSpc>
                <a:spcPct val="127000"/>
              </a:lnSpc>
            </a:pPr>
            <a:endParaRPr sz="600" dirty="0">
              <a:latin typeface="黑体" panose="02010609060101010101" charset="-122"/>
              <a:ea typeface="黑体" panose="02010609060101010101" charset="-122"/>
              <a:cs typeface="黑体" panose="02010609060101010101" charset="-122"/>
            </a:endParaRPr>
          </a:p>
          <a:p>
            <a:pPr marL="88265" indent="-71755" algn="l" rtl="0" eaLnBrk="0">
              <a:lnSpc>
                <a:spcPct val="118000"/>
              </a:lnSpc>
            </a:pPr>
            <a:r>
              <a:rPr sz="2400" b="1" kern="0" spc="40" dirty="0">
                <a:solidFill>
                  <a:srgbClr val="000000">
                    <a:alpha val="100000"/>
                  </a:srgbClr>
                </a:solidFill>
                <a:latin typeface="黑体" panose="02010609060101010101" charset="-122"/>
                <a:ea typeface="黑体" panose="02010609060101010101" charset="-122"/>
                <a:cs typeface="黑体" panose="02010609060101010101" charset="-122"/>
              </a:rPr>
              <a:t>4.4.3</a:t>
            </a:r>
            <a:r>
              <a:rPr sz="2400" kern="0" spc="4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有限空间作业专题安全培训应</a:t>
            </a:r>
            <a:r>
              <a:rPr sz="2400" b="1" kern="0" spc="40" dirty="0">
                <a:solidFill>
                  <a:srgbClr val="C02020">
                    <a:alpha val="100000"/>
                  </a:srgbClr>
                </a:solidFill>
                <a:latin typeface="黑体" panose="02010609060101010101" charset="-122"/>
                <a:ea typeface="黑体" panose="02010609060101010101" charset="-122"/>
                <a:cs typeface="黑体" panose="02010609060101010101" charset="-122"/>
              </a:rPr>
              <a:t>至少每年组织1次</a:t>
            </a:r>
            <a:r>
              <a:rPr sz="2400" b="1"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人</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员考核合格后方可从事有限空</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间作业相关工作。</a:t>
            </a:r>
            <a:endParaRPr sz="2400" kern="0" spc="6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220" name="picture 220"/>
          <p:cNvPicPr>
            <a:picLocks noChangeAspect="1"/>
          </p:cNvPicPr>
          <p:nvPr/>
        </p:nvPicPr>
        <p:blipFill>
          <a:blip r:embed="rId2"/>
          <a:stretch>
            <a:fillRect/>
          </a:stretch>
        </p:blipFill>
        <p:spPr>
          <a:xfrm rot="21600000">
            <a:off x="9086779" y="2597170"/>
            <a:ext cx="6572301" cy="4978359"/>
          </a:xfrm>
          <a:prstGeom prst="rect">
            <a:avLst/>
          </a:prstGeom>
        </p:spPr>
      </p:pic>
      <p:sp>
        <p:nvSpPr>
          <p:cNvPr id="222" name="textbox 222"/>
          <p:cNvSpPr/>
          <p:nvPr/>
        </p:nvSpPr>
        <p:spPr>
          <a:xfrm>
            <a:off x="19050" y="0"/>
            <a:ext cx="16237585" cy="1016635"/>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32" name="group 32"/>
          <p:cNvGrpSpPr/>
          <p:nvPr/>
        </p:nvGrpSpPr>
        <p:grpSpPr>
          <a:xfrm rot="21600000">
            <a:off x="876360" y="1727210"/>
            <a:ext cx="6680078" cy="603229"/>
            <a:chOff x="0" y="0"/>
            <a:chExt cx="6680078" cy="603229"/>
          </a:xfrm>
        </p:grpSpPr>
        <p:pic>
          <p:nvPicPr>
            <p:cNvPr id="224" name="picture 224"/>
            <p:cNvPicPr>
              <a:picLocks noChangeAspect="1"/>
            </p:cNvPicPr>
            <p:nvPr/>
          </p:nvPicPr>
          <p:blipFill>
            <a:blip r:embed="rId3"/>
            <a:stretch>
              <a:fillRect/>
            </a:stretch>
          </p:blipFill>
          <p:spPr>
            <a:xfrm rot="21600000">
              <a:off x="0" y="0"/>
              <a:ext cx="6680078" cy="603229"/>
            </a:xfrm>
            <a:prstGeom prst="rect">
              <a:avLst/>
            </a:prstGeom>
          </p:spPr>
        </p:pic>
        <p:sp>
          <p:nvSpPr>
            <p:cNvPr id="226" name="textbox 226"/>
            <p:cNvSpPr/>
            <p:nvPr/>
          </p:nvSpPr>
          <p:spPr>
            <a:xfrm>
              <a:off x="-12700" y="-12700"/>
              <a:ext cx="670560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089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picture 228"/>
          <p:cNvPicPr>
            <a:picLocks noChangeAspect="1"/>
          </p:cNvPicPr>
          <p:nvPr/>
        </p:nvPicPr>
        <p:blipFill>
          <a:blip r:embed="rId1"/>
          <a:stretch>
            <a:fillRect/>
          </a:stretch>
        </p:blipFill>
        <p:spPr>
          <a:xfrm rot="21600000">
            <a:off x="0" y="0"/>
            <a:ext cx="16256000" cy="9144000"/>
          </a:xfrm>
          <a:prstGeom prst="rect">
            <a:avLst/>
          </a:prstGeom>
        </p:spPr>
      </p:pic>
      <p:sp>
        <p:nvSpPr>
          <p:cNvPr id="230" name="textbox 230"/>
          <p:cNvSpPr/>
          <p:nvPr/>
        </p:nvSpPr>
        <p:spPr>
          <a:xfrm>
            <a:off x="1054181" y="2773491"/>
            <a:ext cx="7014209" cy="564260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795"/>
              </a:lnSpc>
            </a:pP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4</a:t>
            </a:r>
            <a:r>
              <a:rPr sz="2300" kern="0" spc="-60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.4安全培训</a:t>
            </a:r>
            <a:endParaRPr sz="2300" dirty="0">
              <a:latin typeface="黑体" panose="02010609060101010101" charset="-122"/>
              <a:ea typeface="黑体" panose="02010609060101010101" charset="-122"/>
              <a:cs typeface="黑体" panose="02010609060101010101" charset="-122"/>
            </a:endParaRPr>
          </a:p>
          <a:p>
            <a:pPr algn="l" rtl="0" eaLnBrk="0">
              <a:lnSpc>
                <a:spcPct val="177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690"/>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4.4.4</a:t>
            </a:r>
            <a:r>
              <a:rPr sz="2300" kern="0" spc="5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有限空间作业专题安全培训应包括下列内容：</a:t>
            </a:r>
            <a:endParaRPr sz="2300" dirty="0">
              <a:latin typeface="黑体" panose="02010609060101010101" charset="-122"/>
              <a:ea typeface="黑体" panose="02010609060101010101" charset="-122"/>
              <a:cs typeface="黑体" panose="02010609060101010101" charset="-122"/>
            </a:endParaRPr>
          </a:p>
          <a:p>
            <a:pPr algn="l" rtl="0" eaLnBrk="0">
              <a:lnSpc>
                <a:spcPct val="133000"/>
              </a:lnSpc>
            </a:pPr>
            <a:endParaRPr sz="1000" dirty="0">
              <a:latin typeface="黑体" panose="02010609060101010101" charset="-122"/>
              <a:ea typeface="黑体" panose="02010609060101010101" charset="-122"/>
              <a:cs typeface="黑体" panose="02010609060101010101" charset="-122"/>
            </a:endParaRPr>
          </a:p>
          <a:p>
            <a:pPr marL="793115" algn="l" rtl="0" eaLnBrk="0">
              <a:lnSpc>
                <a:spcPct val="93000"/>
              </a:lnSpc>
              <a:spcBef>
                <a:spcPts val="69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a) 有限空间</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作业安全相关法律法规和标准；</a:t>
            </a:r>
            <a:endParaRPr sz="2300" dirty="0">
              <a:latin typeface="黑体" panose="02010609060101010101" charset="-122"/>
              <a:ea typeface="黑体" panose="02010609060101010101" charset="-122"/>
              <a:cs typeface="黑体" panose="02010609060101010101" charset="-122"/>
            </a:endParaRPr>
          </a:p>
          <a:p>
            <a:pPr algn="l" rtl="0" eaLnBrk="0">
              <a:lnSpc>
                <a:spcPct val="149000"/>
              </a:lnSpc>
            </a:pPr>
            <a:endParaRPr sz="1000" dirty="0">
              <a:latin typeface="黑体" panose="02010609060101010101" charset="-122"/>
              <a:ea typeface="黑体" panose="02010609060101010101" charset="-122"/>
              <a:cs typeface="黑体" panose="02010609060101010101" charset="-122"/>
            </a:endParaRPr>
          </a:p>
          <a:p>
            <a:pPr marL="793115" algn="l" rtl="0" eaLnBrk="0">
              <a:lnSpc>
                <a:spcPct val="93000"/>
              </a:lnSpc>
              <a:spcBef>
                <a:spcPts val="69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b)</a:t>
            </a:r>
            <a:r>
              <a:rPr sz="2300" kern="0" spc="2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有限空间作业事故案例；</a:t>
            </a:r>
            <a:endParaRPr sz="2300" dirty="0">
              <a:latin typeface="黑体" panose="02010609060101010101" charset="-122"/>
              <a:ea typeface="黑体" panose="02010609060101010101" charset="-122"/>
              <a:cs typeface="黑体" panose="02010609060101010101" charset="-122"/>
            </a:endParaRPr>
          </a:p>
          <a:p>
            <a:pPr algn="l" rtl="0" eaLnBrk="0">
              <a:lnSpc>
                <a:spcPct val="170000"/>
              </a:lnSpc>
            </a:pPr>
            <a:endParaRPr sz="1000" dirty="0">
              <a:latin typeface="黑体" panose="02010609060101010101" charset="-122"/>
              <a:ea typeface="黑体" panose="02010609060101010101" charset="-122"/>
              <a:cs typeface="黑体" panose="02010609060101010101" charset="-122"/>
            </a:endParaRPr>
          </a:p>
          <a:p>
            <a:pPr marL="793115" algn="l" rtl="0" eaLnBrk="0">
              <a:lnSpc>
                <a:spcPct val="98000"/>
              </a:lnSpc>
              <a:spcBef>
                <a:spcPts val="700"/>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c) 有限空间作业危险因素和</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防护措施；</a:t>
            </a:r>
            <a:endParaRPr sz="2300" dirty="0">
              <a:latin typeface="黑体" panose="02010609060101010101" charset="-122"/>
              <a:ea typeface="黑体" panose="02010609060101010101" charset="-122"/>
              <a:cs typeface="黑体" panose="02010609060101010101" charset="-122"/>
            </a:endParaRPr>
          </a:p>
          <a:p>
            <a:pPr algn="l" rtl="0" eaLnBrk="0">
              <a:lnSpc>
                <a:spcPct val="142000"/>
              </a:lnSpc>
            </a:pPr>
            <a:endParaRPr sz="1000" dirty="0">
              <a:latin typeface="黑体" panose="02010609060101010101" charset="-122"/>
              <a:ea typeface="黑体" panose="02010609060101010101" charset="-122"/>
              <a:cs typeface="黑体" panose="02010609060101010101" charset="-122"/>
            </a:endParaRPr>
          </a:p>
          <a:p>
            <a:pPr marL="793115" algn="l" rtl="0" eaLnBrk="0">
              <a:lnSpc>
                <a:spcPct val="98000"/>
              </a:lnSpc>
              <a:spcBef>
                <a:spcPts val="69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d)</a:t>
            </a:r>
            <a:r>
              <a:rPr sz="2300" kern="0" spc="35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有限空间作业安全管理要求；</a:t>
            </a:r>
            <a:endParaRPr sz="2300" dirty="0">
              <a:latin typeface="黑体" panose="02010609060101010101" charset="-122"/>
              <a:ea typeface="黑体" panose="02010609060101010101" charset="-122"/>
              <a:cs typeface="黑体" panose="02010609060101010101" charset="-122"/>
            </a:endParaRPr>
          </a:p>
          <a:p>
            <a:pPr algn="l" rtl="0" eaLnBrk="0">
              <a:lnSpc>
                <a:spcPct val="150000"/>
              </a:lnSpc>
            </a:pPr>
            <a:endParaRPr sz="1000" dirty="0">
              <a:latin typeface="黑体" panose="02010609060101010101" charset="-122"/>
              <a:ea typeface="黑体" panose="02010609060101010101" charset="-122"/>
              <a:cs typeface="黑体" panose="02010609060101010101" charset="-122"/>
            </a:endParaRPr>
          </a:p>
          <a:p>
            <a:pPr marL="793115" algn="l" rtl="0" eaLnBrk="0">
              <a:lnSpc>
                <a:spcPct val="98000"/>
              </a:lnSpc>
              <a:spcBef>
                <a:spcPts val="69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e)</a:t>
            </a:r>
            <a:r>
              <a:rPr sz="2300" kern="0" spc="3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有限空间作业安全操作流程；</a:t>
            </a:r>
            <a:endParaRPr sz="2300" dirty="0">
              <a:latin typeface="黑体" panose="02010609060101010101" charset="-122"/>
              <a:ea typeface="黑体" panose="02010609060101010101" charset="-122"/>
              <a:cs typeface="黑体" panose="02010609060101010101" charset="-122"/>
            </a:endParaRPr>
          </a:p>
          <a:p>
            <a:pPr algn="l" rtl="0" eaLnBrk="0">
              <a:lnSpc>
                <a:spcPct val="129000"/>
              </a:lnSpc>
            </a:pPr>
            <a:endParaRPr sz="1000" dirty="0">
              <a:latin typeface="黑体" panose="02010609060101010101" charset="-122"/>
              <a:ea typeface="黑体" panose="02010609060101010101" charset="-122"/>
              <a:cs typeface="黑体" panose="02010609060101010101" charset="-122"/>
            </a:endParaRPr>
          </a:p>
          <a:p>
            <a:pPr marL="793115" algn="l" rtl="0" eaLnBrk="0">
              <a:lnSpc>
                <a:spcPct val="93000"/>
              </a:lnSpc>
              <a:spcBef>
                <a:spcPts val="69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f)</a:t>
            </a:r>
            <a:r>
              <a:rPr sz="2300" kern="0" spc="1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安全防护和应急救援设备设施的正确使用；</a:t>
            </a:r>
            <a:endParaRPr sz="2300" dirty="0">
              <a:latin typeface="黑体" panose="02010609060101010101" charset="-122"/>
              <a:ea typeface="黑体" panose="02010609060101010101" charset="-122"/>
              <a:cs typeface="黑体" panose="02010609060101010101" charset="-122"/>
            </a:endParaRPr>
          </a:p>
          <a:p>
            <a:pPr algn="l" rtl="0" eaLnBrk="0">
              <a:lnSpc>
                <a:spcPct val="171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793115" algn="l" rtl="0" eaLnBrk="0">
              <a:lnSpc>
                <a:spcPct val="98000"/>
              </a:lnSpc>
              <a:spcBef>
                <a:spcPts val="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g) 紧急情况下的应急</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处置措施等。</a:t>
            </a:r>
            <a:endParaRPr sz="2300" dirty="0">
              <a:latin typeface="黑体" panose="02010609060101010101" charset="-122"/>
              <a:ea typeface="黑体" panose="02010609060101010101" charset="-122"/>
              <a:cs typeface="黑体" panose="02010609060101010101" charset="-122"/>
            </a:endParaRPr>
          </a:p>
        </p:txBody>
      </p:sp>
      <p:pic>
        <p:nvPicPr>
          <p:cNvPr id="232" name="picture 232"/>
          <p:cNvPicPr>
            <a:picLocks noChangeAspect="1"/>
          </p:cNvPicPr>
          <p:nvPr/>
        </p:nvPicPr>
        <p:blipFill>
          <a:blip r:embed="rId2"/>
          <a:stretch>
            <a:fillRect/>
          </a:stretch>
        </p:blipFill>
        <p:spPr>
          <a:xfrm rot="21600000">
            <a:off x="8451820" y="4279941"/>
            <a:ext cx="6356419" cy="3517879"/>
          </a:xfrm>
          <a:prstGeom prst="rect">
            <a:avLst/>
          </a:prstGeom>
        </p:spPr>
      </p:pic>
      <p:sp>
        <p:nvSpPr>
          <p:cNvPr id="234" name="textbox 234"/>
          <p:cNvSpPr/>
          <p:nvPr/>
        </p:nvSpPr>
        <p:spPr>
          <a:xfrm>
            <a:off x="19050" y="0"/>
            <a:ext cx="16236315" cy="1028700"/>
          </a:xfrm>
          <a:prstGeom prst="rect">
            <a:avLst/>
          </a:prstGeom>
          <a:solidFill>
            <a:srgbClr val="0E52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34" name="group 34"/>
          <p:cNvGrpSpPr/>
          <p:nvPr/>
        </p:nvGrpSpPr>
        <p:grpSpPr>
          <a:xfrm rot="21600000">
            <a:off x="870021" y="1727210"/>
            <a:ext cx="6686417" cy="603229"/>
            <a:chOff x="0" y="0"/>
            <a:chExt cx="6686417" cy="603229"/>
          </a:xfrm>
        </p:grpSpPr>
        <p:pic>
          <p:nvPicPr>
            <p:cNvPr id="236" name="picture 236"/>
            <p:cNvPicPr>
              <a:picLocks noChangeAspect="1"/>
            </p:cNvPicPr>
            <p:nvPr/>
          </p:nvPicPr>
          <p:blipFill>
            <a:blip r:embed="rId3"/>
            <a:stretch>
              <a:fillRect/>
            </a:stretch>
          </p:blipFill>
          <p:spPr>
            <a:xfrm rot="21600000">
              <a:off x="0" y="0"/>
              <a:ext cx="6686417" cy="603229"/>
            </a:xfrm>
            <a:prstGeom prst="rect">
              <a:avLst/>
            </a:prstGeom>
          </p:spPr>
        </p:pic>
        <p:sp>
          <p:nvSpPr>
            <p:cNvPr id="238" name="textbox 238"/>
            <p:cNvSpPr/>
            <p:nvPr/>
          </p:nvSpPr>
          <p:spPr>
            <a:xfrm>
              <a:off x="-12700" y="-12700"/>
              <a:ext cx="671195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152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 name="picture 240"/>
          <p:cNvPicPr>
            <a:picLocks noChangeAspect="1"/>
          </p:cNvPicPr>
          <p:nvPr/>
        </p:nvPicPr>
        <p:blipFill>
          <a:blip r:embed="rId1"/>
          <a:stretch>
            <a:fillRect/>
          </a:stretch>
        </p:blipFill>
        <p:spPr>
          <a:xfrm rot="21600000">
            <a:off x="0" y="0"/>
            <a:ext cx="16256000" cy="9144000"/>
          </a:xfrm>
          <a:prstGeom prst="rect">
            <a:avLst/>
          </a:prstGeom>
        </p:spPr>
      </p:pic>
      <p:sp>
        <p:nvSpPr>
          <p:cNvPr id="242" name="textbox 242"/>
          <p:cNvSpPr/>
          <p:nvPr/>
        </p:nvSpPr>
        <p:spPr>
          <a:xfrm>
            <a:off x="1054181" y="2773491"/>
            <a:ext cx="14382750" cy="60420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795"/>
              </a:lnSpc>
            </a:pP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4</a:t>
            </a:r>
            <a:r>
              <a:rPr sz="2300" kern="0" spc="-60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.4</a:t>
            </a:r>
            <a:r>
              <a:rPr lang="en-US" sz="2300" b="1" kern="0" spc="23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安全培训</a:t>
            </a:r>
            <a:endParaRPr sz="1000" dirty="0">
              <a:latin typeface="黑体" panose="02010609060101010101" charset="-122"/>
              <a:ea typeface="黑体" panose="02010609060101010101" charset="-122"/>
              <a:cs typeface="黑体" panose="02010609060101010101" charset="-122"/>
            </a:endParaRPr>
          </a:p>
          <a:p>
            <a:pPr marL="12700" algn="l" rtl="0" eaLnBrk="0">
              <a:lnSpc>
                <a:spcPct val="127000"/>
              </a:lnSpc>
              <a:spcBef>
                <a:spcPts val="700"/>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4.4.5</a:t>
            </a:r>
            <a:r>
              <a:rPr sz="2300" kern="0" spc="4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作业单位和发包</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单位应对有限空间作业专题安全培训时间、内容、师资、参加人员、考核结果等情况</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如实记录，并将培训签到表、讲义和影像资料等相关</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材料归档保存。</a:t>
            </a:r>
            <a:endParaRPr sz="23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marL="16510" algn="l" rtl="0" eaLnBrk="0">
              <a:lnSpc>
                <a:spcPct val="100000"/>
              </a:lnSpc>
              <a:spcBef>
                <a:spcPts val="695"/>
              </a:spcBef>
            </a:pPr>
            <a:endParaRPr sz="2300" b="1" kern="0" spc="210" dirty="0">
              <a:solidFill>
                <a:srgbClr val="206090">
                  <a:alpha val="100000"/>
                </a:srgbClr>
              </a:solidFill>
              <a:latin typeface="黑体" panose="02010609060101010101" charset="-122"/>
              <a:ea typeface="黑体" panose="02010609060101010101" charset="-122"/>
              <a:cs typeface="黑体" panose="02010609060101010101" charset="-122"/>
            </a:endParaRPr>
          </a:p>
          <a:p>
            <a:pPr marL="16510" algn="l" rtl="0" eaLnBrk="0">
              <a:lnSpc>
                <a:spcPct val="100000"/>
              </a:lnSpc>
              <a:spcBef>
                <a:spcPts val="695"/>
              </a:spcBef>
            </a:pPr>
            <a:r>
              <a:rPr sz="2300" b="1" kern="0" spc="210" dirty="0">
                <a:solidFill>
                  <a:srgbClr val="206090">
                    <a:alpha val="100000"/>
                  </a:srgbClr>
                </a:solidFill>
                <a:latin typeface="黑体" panose="02010609060101010101" charset="-122"/>
                <a:ea typeface="黑体" panose="02010609060101010101" charset="-122"/>
                <a:cs typeface="黑体" panose="02010609060101010101" charset="-122"/>
              </a:rPr>
              <a:t>4.5</a:t>
            </a:r>
            <a:r>
              <a:rPr lang="en-US" sz="2300" b="1" kern="0" spc="21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210" dirty="0">
                <a:solidFill>
                  <a:srgbClr val="206090">
                    <a:alpha val="100000"/>
                  </a:srgbClr>
                </a:solidFill>
                <a:latin typeface="黑体" panose="02010609060101010101" charset="-122"/>
                <a:ea typeface="黑体" panose="02010609060101010101" charset="-122"/>
                <a:cs typeface="黑体" panose="02010609060101010101" charset="-122"/>
              </a:rPr>
              <a:t>设备设施配备</a:t>
            </a:r>
            <a:endParaRPr sz="10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700"/>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4.5.1</a:t>
            </a:r>
            <a:r>
              <a:rPr lang="en-US" sz="2300" kern="0" spc="1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作业单位应配备有限空间作</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业安全防护和应急救援设备设施并建立设备设施管理台账。</a:t>
            </a:r>
            <a:endParaRPr sz="23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00000"/>
              </a:lnSpc>
              <a:spcBef>
                <a:spcPts val="695"/>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4.5.2</a:t>
            </a:r>
            <a:r>
              <a:rPr lang="en-US" sz="2300" kern="0" spc="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安全防护和应急救援设</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备设施应满足下列要求。</a:t>
            </a:r>
            <a:endParaRPr sz="1000" dirty="0">
              <a:latin typeface="黑体" panose="02010609060101010101" charset="-122"/>
              <a:ea typeface="黑体" panose="02010609060101010101" charset="-122"/>
              <a:cs typeface="黑体" panose="02010609060101010101" charset="-122"/>
            </a:endParaRPr>
          </a:p>
          <a:p>
            <a:pPr marL="799465" algn="l" rtl="0" eaLnBrk="0">
              <a:lnSpc>
                <a:spcPct val="129000"/>
              </a:lnSpc>
              <a:spcBef>
                <a:spcPts val="695"/>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a) 有限空间作业场所存在爆炸危险的，气体检测报警仪、通风设备、</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照明灯具、通讯设备等电气设备</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应符合</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GB</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/T3836</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.1</a:t>
            </a:r>
            <a:r>
              <a:rPr sz="2300" kern="0" spc="-5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的规定。</a:t>
            </a: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500" dirty="0">
              <a:latin typeface="黑体" panose="02010609060101010101" charset="-122"/>
              <a:ea typeface="黑体" panose="02010609060101010101" charset="-122"/>
              <a:cs typeface="黑体" panose="02010609060101010101" charset="-122"/>
            </a:endParaRPr>
          </a:p>
          <a:p>
            <a:pPr marL="799465" algn="l" rtl="0" eaLnBrk="0">
              <a:lnSpc>
                <a:spcPct val="93000"/>
              </a:lnSpc>
              <a:spcBef>
                <a:spcPts val="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b) 气体检测报警仪应符合GB12358的规定，其检测范围应满足工作要求。</a:t>
            </a:r>
            <a:endParaRPr sz="2300" dirty="0">
              <a:latin typeface="黑体" panose="02010609060101010101" charset="-122"/>
              <a:ea typeface="黑体" panose="02010609060101010101" charset="-122"/>
              <a:cs typeface="黑体" panose="02010609060101010101" charset="-122"/>
            </a:endParaRPr>
          </a:p>
        </p:txBody>
      </p:sp>
      <p:sp>
        <p:nvSpPr>
          <p:cNvPr id="244" name="textbox 244"/>
          <p:cNvSpPr/>
          <p:nvPr/>
        </p:nvSpPr>
        <p:spPr>
          <a:xfrm>
            <a:off x="12700" y="0"/>
            <a:ext cx="16242665" cy="1022985"/>
          </a:xfrm>
          <a:prstGeom prst="rect">
            <a:avLst/>
          </a:prstGeom>
          <a:solidFill>
            <a:srgbClr val="0E52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934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36" name="group 36"/>
          <p:cNvGrpSpPr/>
          <p:nvPr/>
        </p:nvGrpSpPr>
        <p:grpSpPr>
          <a:xfrm rot="21600000">
            <a:off x="870021" y="1727210"/>
            <a:ext cx="6680078" cy="603229"/>
            <a:chOff x="0" y="0"/>
            <a:chExt cx="6680078" cy="603229"/>
          </a:xfrm>
        </p:grpSpPr>
        <p:pic>
          <p:nvPicPr>
            <p:cNvPr id="246" name="picture 246"/>
            <p:cNvPicPr>
              <a:picLocks noChangeAspect="1"/>
            </p:cNvPicPr>
            <p:nvPr/>
          </p:nvPicPr>
          <p:blipFill>
            <a:blip r:embed="rId2"/>
            <a:stretch>
              <a:fillRect/>
            </a:stretch>
          </p:blipFill>
          <p:spPr>
            <a:xfrm rot="21600000">
              <a:off x="0" y="0"/>
              <a:ext cx="6680078" cy="603229"/>
            </a:xfrm>
            <a:prstGeom prst="rect">
              <a:avLst/>
            </a:prstGeom>
          </p:spPr>
        </p:pic>
        <p:sp>
          <p:nvSpPr>
            <p:cNvPr id="248" name="textbox 248"/>
            <p:cNvSpPr/>
            <p:nvPr/>
          </p:nvSpPr>
          <p:spPr>
            <a:xfrm>
              <a:off x="-12700" y="-12700"/>
              <a:ext cx="670560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152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picture 250"/>
          <p:cNvPicPr>
            <a:picLocks noChangeAspect="1"/>
          </p:cNvPicPr>
          <p:nvPr/>
        </p:nvPicPr>
        <p:blipFill>
          <a:blip r:embed="rId1"/>
          <a:stretch>
            <a:fillRect/>
          </a:stretch>
        </p:blipFill>
        <p:spPr>
          <a:xfrm rot="21600000">
            <a:off x="19050" y="0"/>
            <a:ext cx="16256000" cy="9144000"/>
          </a:xfrm>
          <a:prstGeom prst="rect">
            <a:avLst/>
          </a:prstGeom>
        </p:spPr>
      </p:pic>
      <p:sp>
        <p:nvSpPr>
          <p:cNvPr id="252" name="textbox 252"/>
          <p:cNvSpPr/>
          <p:nvPr/>
        </p:nvSpPr>
        <p:spPr>
          <a:xfrm>
            <a:off x="1066860" y="2864294"/>
            <a:ext cx="14379575" cy="517017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6510" algn="l" rtl="0" eaLnBrk="0">
              <a:lnSpc>
                <a:spcPct val="100000"/>
              </a:lnSpc>
            </a:pPr>
            <a:r>
              <a:rPr sz="2300" b="1" kern="0" spc="220" dirty="0">
                <a:solidFill>
                  <a:srgbClr val="206080">
                    <a:alpha val="100000"/>
                  </a:srgbClr>
                </a:solidFill>
                <a:latin typeface="黑体" panose="02010609060101010101" charset="-122"/>
                <a:ea typeface="黑体" panose="02010609060101010101" charset="-122"/>
                <a:cs typeface="黑体" panose="02010609060101010101" charset="-122"/>
              </a:rPr>
              <a:t>4.5设备设施配备</a:t>
            </a:r>
            <a:endParaRPr sz="2300" dirty="0">
              <a:latin typeface="黑体" panose="02010609060101010101" charset="-122"/>
              <a:ea typeface="黑体" panose="02010609060101010101" charset="-122"/>
              <a:cs typeface="黑体" panose="02010609060101010101" charset="-122"/>
            </a:endParaRPr>
          </a:p>
          <a:p>
            <a:pPr algn="l" rtl="0" eaLnBrk="0">
              <a:lnSpc>
                <a:spcPct val="177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00000"/>
              </a:lnSpc>
              <a:spcBef>
                <a:spcPts val="70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4.5.2</a:t>
            </a:r>
            <a:r>
              <a:rPr sz="2300" kern="0" spc="4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安全防护和应急救援设备</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设施应满足下列要求。</a:t>
            </a:r>
            <a:endParaRPr sz="2300" dirty="0">
              <a:latin typeface="黑体" panose="02010609060101010101" charset="-122"/>
              <a:ea typeface="黑体" panose="02010609060101010101" charset="-122"/>
              <a:cs typeface="黑体" panose="02010609060101010101" charset="-122"/>
            </a:endParaRPr>
          </a:p>
          <a:p>
            <a:pPr algn="l" rtl="0" eaLnBrk="0">
              <a:lnSpc>
                <a:spcPct val="188000"/>
              </a:lnSpc>
            </a:pPr>
            <a:endParaRPr sz="1000" dirty="0">
              <a:latin typeface="黑体" panose="02010609060101010101" charset="-122"/>
              <a:ea typeface="黑体" panose="02010609060101010101" charset="-122"/>
              <a:cs typeface="黑体" panose="02010609060101010101" charset="-122"/>
            </a:endParaRPr>
          </a:p>
          <a:p>
            <a:pPr marL="767715" algn="l" rtl="0" eaLnBrk="0">
              <a:lnSpc>
                <a:spcPct val="93000"/>
              </a:lnSpc>
              <a:spcBef>
                <a:spcPts val="69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c)</a:t>
            </a:r>
            <a:r>
              <a:rPr sz="2300" kern="0" spc="1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气体检测报警仪报警值的设置应符合：</a:t>
            </a:r>
            <a:endParaRPr sz="2300" dirty="0">
              <a:latin typeface="黑体" panose="02010609060101010101" charset="-122"/>
              <a:ea typeface="黑体" panose="02010609060101010101" charset="-122"/>
              <a:cs typeface="黑体" panose="02010609060101010101" charset="-122"/>
            </a:endParaRPr>
          </a:p>
          <a:p>
            <a:pPr algn="l" rtl="0" eaLnBrk="0">
              <a:lnSpc>
                <a:spcPct val="127000"/>
              </a:lnSpc>
            </a:pPr>
            <a:endParaRPr sz="1000" dirty="0">
              <a:latin typeface="黑体" panose="02010609060101010101" charset="-122"/>
              <a:ea typeface="黑体" panose="02010609060101010101" charset="-122"/>
              <a:cs typeface="黑体" panose="02010609060101010101" charset="-122"/>
            </a:endParaRPr>
          </a:p>
          <a:p>
            <a:pPr algn="l" rtl="0" eaLnBrk="0">
              <a:lnSpc>
                <a:spcPct val="127000"/>
              </a:lnSpc>
            </a:pPr>
            <a:endParaRPr sz="1000" dirty="0">
              <a:latin typeface="黑体" panose="02010609060101010101" charset="-122"/>
              <a:ea typeface="黑体" panose="02010609060101010101" charset="-122"/>
              <a:cs typeface="黑体" panose="02010609060101010101" charset="-122"/>
            </a:endParaRPr>
          </a:p>
          <a:p>
            <a:pPr marL="767715" algn="l" rtl="0" eaLnBrk="0">
              <a:lnSpc>
                <a:spcPct val="93000"/>
              </a:lnSpc>
              <a:spcBef>
                <a:spcPts val="640"/>
              </a:spcBef>
            </a:pP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77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1)氧气应设定缺氧报警和富</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氧报警两级报警值，缺氧报警值为19.5%</a:t>
            </a:r>
            <a:r>
              <a:rPr sz="2100" kern="0" spc="-52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VOL</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(体积分数),富氧报警值为23.5%</a:t>
            </a:r>
            <a:r>
              <a:rPr sz="2100" kern="0" spc="-63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VOL</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a:t>
            </a:r>
            <a:endParaRPr sz="2100" dirty="0">
              <a:latin typeface="黑体" panose="02010609060101010101" charset="-122"/>
              <a:ea typeface="黑体" panose="02010609060101010101" charset="-122"/>
              <a:cs typeface="黑体" panose="02010609060101010101" charset="-122"/>
            </a:endParaRPr>
          </a:p>
          <a:p>
            <a:pPr algn="l" rtl="0" eaLnBrk="0">
              <a:lnSpc>
                <a:spcPct val="197000"/>
              </a:lnSpc>
            </a:pPr>
            <a:endParaRPr sz="1000" dirty="0">
              <a:latin typeface="黑体" panose="02010609060101010101" charset="-122"/>
              <a:ea typeface="黑体" panose="02010609060101010101" charset="-122"/>
              <a:cs typeface="黑体" panose="02010609060101010101" charset="-122"/>
            </a:endParaRPr>
          </a:p>
          <a:p>
            <a:pPr marL="767715" algn="l" rtl="0" eaLnBrk="0">
              <a:lnSpc>
                <a:spcPct val="92000"/>
              </a:lnSpc>
              <a:spcBef>
                <a:spcPts val="635"/>
              </a:spcBef>
            </a:pPr>
            <a:r>
              <a:rPr sz="2100" kern="0" spc="13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7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130" dirty="0">
                <a:solidFill>
                  <a:srgbClr val="000000">
                    <a:alpha val="100000"/>
                  </a:srgbClr>
                </a:solidFill>
                <a:latin typeface="黑体" panose="02010609060101010101" charset="-122"/>
                <a:ea typeface="黑体" panose="02010609060101010101" charset="-122"/>
                <a:cs typeface="黑体" panose="02010609060101010101" charset="-122"/>
              </a:rPr>
              <a:t>2)可燃性气体报警</a:t>
            </a:r>
            <a:r>
              <a:rPr sz="2100" kern="0" spc="120" dirty="0">
                <a:solidFill>
                  <a:srgbClr val="000000">
                    <a:alpha val="100000"/>
                  </a:srgbClr>
                </a:solidFill>
                <a:latin typeface="黑体" panose="02010609060101010101" charset="-122"/>
                <a:ea typeface="黑体" panose="02010609060101010101" charset="-122"/>
                <a:cs typeface="黑体" panose="02010609060101010101" charset="-122"/>
              </a:rPr>
              <a:t>值为爆炸下限(</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LEL</a:t>
            </a:r>
            <a:r>
              <a:rPr sz="2100" kern="0" spc="120" dirty="0">
                <a:solidFill>
                  <a:srgbClr val="000000">
                    <a:alpha val="100000"/>
                  </a:srgbClr>
                </a:solidFill>
                <a:latin typeface="黑体" panose="02010609060101010101" charset="-122"/>
                <a:ea typeface="黑体" panose="02010609060101010101" charset="-122"/>
                <a:cs typeface="黑体" panose="02010609060101010101" charset="-122"/>
              </a:rPr>
              <a:t>)的10%</a:t>
            </a:r>
            <a:r>
              <a:rPr lang="zh-CN" sz="2100" kern="0" spc="120" dirty="0">
                <a:solidFill>
                  <a:srgbClr val="000000">
                    <a:alpha val="100000"/>
                  </a:srgbClr>
                </a:solidFill>
                <a:latin typeface="黑体" panose="02010609060101010101" charset="-122"/>
                <a:ea typeface="黑体" panose="02010609060101010101" charset="-122"/>
                <a:cs typeface="黑体" panose="02010609060101010101" charset="-122"/>
              </a:rPr>
              <a:t>；</a:t>
            </a:r>
            <a:endParaRPr sz="2100" dirty="0">
              <a:latin typeface="黑体" panose="02010609060101010101" charset="-122"/>
              <a:ea typeface="黑体" panose="02010609060101010101" charset="-122"/>
              <a:cs typeface="黑体" panose="02010609060101010101" charset="-122"/>
            </a:endParaRPr>
          </a:p>
          <a:p>
            <a:pPr algn="l" rtl="0" eaLnBrk="0">
              <a:lnSpc>
                <a:spcPct val="188000"/>
              </a:lnSpc>
            </a:pPr>
            <a:endParaRPr sz="1000" dirty="0">
              <a:latin typeface="黑体" panose="02010609060101010101" charset="-122"/>
              <a:ea typeface="黑体" panose="02010609060101010101" charset="-122"/>
              <a:cs typeface="黑体" panose="02010609060101010101" charset="-122"/>
            </a:endParaRPr>
          </a:p>
          <a:p>
            <a:pPr marL="1174115" indent="-406400" algn="l" rtl="0" eaLnBrk="0">
              <a:lnSpc>
                <a:spcPct val="125000"/>
              </a:lnSpc>
              <a:spcBef>
                <a:spcPts val="640"/>
              </a:spcBef>
            </a:pP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lang="en-US" sz="21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3)有毒有害气体报警值为</a:t>
            </a:r>
            <a:r>
              <a:rPr sz="2100" kern="0" spc="-2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GBZ</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2.1规定的最高容许浓度或短时间接触容许浓度，无最高容许浓度和短时间接触</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容 </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许浓度的，选用时间加权平均容许浓度。部分有毒有害气体的报警值见附录C。</a:t>
            </a:r>
            <a:endParaRPr sz="2100" dirty="0">
              <a:latin typeface="黑体" panose="02010609060101010101" charset="-122"/>
              <a:ea typeface="黑体" panose="02010609060101010101" charset="-122"/>
              <a:cs typeface="黑体" panose="02010609060101010101" charset="-122"/>
            </a:endParaRPr>
          </a:p>
          <a:p>
            <a:pPr algn="l" rtl="0" eaLnBrk="0">
              <a:lnSpc>
                <a:spcPct val="118000"/>
              </a:lnSpc>
            </a:pPr>
            <a:endParaRPr sz="1000" dirty="0">
              <a:latin typeface="黑体" panose="02010609060101010101" charset="-122"/>
              <a:ea typeface="黑体" panose="02010609060101010101" charset="-122"/>
              <a:cs typeface="黑体" panose="02010609060101010101" charset="-122"/>
            </a:endParaRPr>
          </a:p>
          <a:p>
            <a:pPr algn="l" rtl="0" eaLnBrk="0">
              <a:lnSpc>
                <a:spcPct val="119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767715" algn="l" rtl="0" eaLnBrk="0">
              <a:lnSpc>
                <a:spcPct val="93000"/>
              </a:lnSpc>
              <a:spcBef>
                <a:spcPts val="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d) 气体检测报警仪应</a:t>
            </a:r>
            <a:r>
              <a:rPr sz="2300" b="1" kern="0" spc="40" dirty="0">
                <a:solidFill>
                  <a:srgbClr val="C02020">
                    <a:alpha val="100000"/>
                  </a:srgbClr>
                </a:solidFill>
                <a:latin typeface="黑体" panose="02010609060101010101" charset="-122"/>
                <a:ea typeface="黑体" panose="02010609060101010101" charset="-122"/>
                <a:cs typeface="黑体" panose="02010609060101010101" charset="-122"/>
              </a:rPr>
              <a:t>每年至少检定或校准1次</a:t>
            </a:r>
            <a:r>
              <a:rPr sz="2300" b="1"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确保量值准确后方可使用</a:t>
            </a:r>
            <a:r>
              <a:rPr lang="zh-CN"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使用时还应确保零值准确。</a:t>
            </a:r>
            <a:endParaRPr sz="2300" dirty="0">
              <a:latin typeface="黑体" panose="02010609060101010101" charset="-122"/>
              <a:ea typeface="黑体" panose="02010609060101010101" charset="-122"/>
              <a:cs typeface="黑体" panose="02010609060101010101" charset="-122"/>
            </a:endParaRPr>
          </a:p>
        </p:txBody>
      </p:sp>
      <p:sp>
        <p:nvSpPr>
          <p:cNvPr id="254" name="textbox 254"/>
          <p:cNvSpPr/>
          <p:nvPr/>
        </p:nvSpPr>
        <p:spPr>
          <a:xfrm>
            <a:off x="19050" y="0"/>
            <a:ext cx="16237585" cy="1022985"/>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38" name="group 38"/>
          <p:cNvGrpSpPr/>
          <p:nvPr/>
        </p:nvGrpSpPr>
        <p:grpSpPr>
          <a:xfrm rot="21600000">
            <a:off x="870021" y="1727209"/>
            <a:ext cx="6686417" cy="596920"/>
            <a:chOff x="0" y="0"/>
            <a:chExt cx="6686417" cy="596920"/>
          </a:xfrm>
        </p:grpSpPr>
        <p:pic>
          <p:nvPicPr>
            <p:cNvPr id="256" name="picture 256"/>
            <p:cNvPicPr>
              <a:picLocks noChangeAspect="1"/>
            </p:cNvPicPr>
            <p:nvPr/>
          </p:nvPicPr>
          <p:blipFill>
            <a:blip r:embed="rId2"/>
            <a:stretch>
              <a:fillRect/>
            </a:stretch>
          </p:blipFill>
          <p:spPr>
            <a:xfrm rot="21600000">
              <a:off x="0" y="0"/>
              <a:ext cx="6686417" cy="596920"/>
            </a:xfrm>
            <a:prstGeom prst="rect">
              <a:avLst/>
            </a:prstGeom>
          </p:spPr>
        </p:pic>
        <p:sp>
          <p:nvSpPr>
            <p:cNvPr id="258" name="textbox 258"/>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 name="picture 260"/>
          <p:cNvPicPr>
            <a:picLocks noChangeAspect="1"/>
          </p:cNvPicPr>
          <p:nvPr/>
        </p:nvPicPr>
        <p:blipFill>
          <a:blip r:embed="rId1"/>
          <a:stretch>
            <a:fillRect/>
          </a:stretch>
        </p:blipFill>
        <p:spPr>
          <a:xfrm rot="21600000">
            <a:off x="0" y="0"/>
            <a:ext cx="16256000" cy="9144000"/>
          </a:xfrm>
          <a:prstGeom prst="rect">
            <a:avLst/>
          </a:prstGeom>
        </p:spPr>
      </p:pic>
      <p:sp>
        <p:nvSpPr>
          <p:cNvPr id="262" name="textbox 262"/>
          <p:cNvSpPr/>
          <p:nvPr/>
        </p:nvSpPr>
        <p:spPr>
          <a:xfrm>
            <a:off x="1066860" y="2858089"/>
            <a:ext cx="8312150" cy="574420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6510" algn="l" rtl="0" eaLnBrk="0">
              <a:lnSpc>
                <a:spcPct val="98000"/>
              </a:lnSpc>
            </a:pPr>
            <a:r>
              <a:rPr sz="2400" b="1" kern="0" spc="130" dirty="0">
                <a:solidFill>
                  <a:srgbClr val="206080">
                    <a:alpha val="100000"/>
                  </a:srgbClr>
                </a:solidFill>
                <a:latin typeface="黑体" panose="02010609060101010101" charset="-122"/>
                <a:ea typeface="黑体" panose="02010609060101010101" charset="-122"/>
                <a:cs typeface="黑体" panose="02010609060101010101" charset="-122"/>
              </a:rPr>
              <a:t>4.5设备设施配备</a:t>
            </a:r>
            <a:endParaRPr sz="2400" dirty="0">
              <a:latin typeface="黑体" panose="02010609060101010101" charset="-122"/>
              <a:ea typeface="黑体" panose="02010609060101010101" charset="-122"/>
              <a:cs typeface="黑体" panose="02010609060101010101" charset="-122"/>
            </a:endParaRPr>
          </a:p>
          <a:p>
            <a:pPr algn="l" rtl="0" eaLnBrk="0">
              <a:lnSpc>
                <a:spcPct val="170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720"/>
              </a:spcBef>
            </a:pP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4.5.2 安全防护</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和应急救援设备设施应满足下列要求。</a:t>
            </a:r>
            <a:endParaRPr sz="24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黑体" panose="02010609060101010101" charset="-122"/>
              <a:ea typeface="黑体" panose="02010609060101010101" charset="-122"/>
              <a:cs typeface="黑体" panose="02010609060101010101" charset="-122"/>
            </a:endParaRPr>
          </a:p>
          <a:p>
            <a:pPr marL="780415" algn="l" rtl="0" eaLnBrk="0">
              <a:lnSpc>
                <a:spcPct val="97000"/>
              </a:lnSpc>
              <a:spcBef>
                <a:spcPts val="630"/>
              </a:spcBef>
            </a:pPr>
            <a:r>
              <a:rPr sz="2100" kern="0" spc="190" dirty="0">
                <a:solidFill>
                  <a:srgbClr val="000000">
                    <a:alpha val="100000"/>
                  </a:srgbClr>
                </a:solidFill>
                <a:latin typeface="黑体" panose="02010609060101010101" charset="-122"/>
                <a:ea typeface="黑体" panose="02010609060101010101" charset="-122"/>
                <a:cs typeface="黑体" panose="02010609060101010101" charset="-122"/>
              </a:rPr>
              <a:t>e)</a:t>
            </a:r>
            <a:r>
              <a:rPr sz="2100" kern="0" spc="7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190" dirty="0">
                <a:solidFill>
                  <a:srgbClr val="000000">
                    <a:alpha val="100000"/>
                  </a:srgbClr>
                </a:solidFill>
                <a:latin typeface="黑体" panose="02010609060101010101" charset="-122"/>
                <a:ea typeface="黑体" panose="02010609060101010101" charset="-122"/>
                <a:cs typeface="黑体" panose="02010609060101010101" charset="-122"/>
              </a:rPr>
              <a:t>配备的个体防护装备应符合国家或行业标准：</a:t>
            </a:r>
            <a:endParaRPr sz="2100" dirty="0">
              <a:latin typeface="黑体" panose="02010609060101010101" charset="-122"/>
              <a:ea typeface="黑体" panose="02010609060101010101" charset="-122"/>
              <a:cs typeface="黑体" panose="02010609060101010101" charset="-122"/>
            </a:endParaRPr>
          </a:p>
          <a:p>
            <a:pPr marL="780415" algn="l" rtl="0" eaLnBrk="0">
              <a:lnSpc>
                <a:spcPct val="96000"/>
              </a:lnSpc>
              <a:spcBef>
                <a:spcPts val="1400"/>
              </a:spcBef>
            </a:pP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7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1)供气式长管呼吸器应符合</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 GB6220</a:t>
            </a:r>
            <a:r>
              <a:rPr sz="2100" kern="0" spc="-50" dirty="0">
                <a:solidFill>
                  <a:srgbClr val="000000">
                    <a:alpha val="100000"/>
                  </a:srgbClr>
                </a:solidFill>
                <a:latin typeface="黑体" panose="02010609060101010101" charset="-122"/>
                <a:ea typeface="黑体" panose="02010609060101010101" charset="-122"/>
                <a:cs typeface="黑体" panose="02010609060101010101" charset="-122"/>
              </a:rPr>
              <a:t>的规定；</a:t>
            </a:r>
            <a:endParaRPr sz="2100" dirty="0">
              <a:latin typeface="黑体" panose="02010609060101010101" charset="-122"/>
              <a:ea typeface="黑体" panose="02010609060101010101" charset="-122"/>
              <a:cs typeface="黑体" panose="02010609060101010101" charset="-122"/>
            </a:endParaRPr>
          </a:p>
          <a:p>
            <a:pPr marL="780415" algn="l" rtl="0" eaLnBrk="0">
              <a:lnSpc>
                <a:spcPct val="98000"/>
              </a:lnSpc>
              <a:spcBef>
                <a:spcPts val="1515"/>
              </a:spcBef>
            </a:pP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2)自给开路式压缩空气</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呼吸器应符合 </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GB16556的规定；</a:t>
            </a:r>
            <a:endParaRPr sz="2100" dirty="0">
              <a:latin typeface="黑体" panose="02010609060101010101" charset="-122"/>
              <a:ea typeface="黑体" panose="02010609060101010101" charset="-122"/>
              <a:cs typeface="黑体" panose="02010609060101010101" charset="-122"/>
            </a:endParaRPr>
          </a:p>
          <a:p>
            <a:pPr marL="780415" algn="l" rtl="0" eaLnBrk="0">
              <a:lnSpc>
                <a:spcPct val="97000"/>
              </a:lnSpc>
              <a:spcBef>
                <a:spcPts val="1305"/>
              </a:spcBef>
            </a:pP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3)正压式自给闭路压缩氧气呼吸器应符合</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 GB</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23394的规定；</a:t>
            </a:r>
            <a:endParaRPr sz="2100" dirty="0">
              <a:latin typeface="黑体" panose="02010609060101010101" charset="-122"/>
              <a:ea typeface="黑体" panose="02010609060101010101" charset="-122"/>
              <a:cs typeface="黑体" panose="02010609060101010101" charset="-122"/>
            </a:endParaRPr>
          </a:p>
          <a:p>
            <a:pPr marL="780415" algn="l" rtl="0" eaLnBrk="0">
              <a:lnSpc>
                <a:spcPct val="98000"/>
              </a:lnSpc>
              <a:spcBef>
                <a:spcPts val="1580"/>
              </a:spcBef>
            </a:pP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5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4)自给开路式压缩空气逃生呼吸器应符合 </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GB38451的</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规定；</a:t>
            </a:r>
            <a:endParaRPr sz="2100" dirty="0">
              <a:latin typeface="黑体" panose="02010609060101010101" charset="-122"/>
              <a:ea typeface="黑体" panose="02010609060101010101" charset="-122"/>
              <a:cs typeface="黑体" panose="02010609060101010101" charset="-122"/>
            </a:endParaRPr>
          </a:p>
          <a:p>
            <a:pPr marL="780415" algn="l" rtl="0" eaLnBrk="0">
              <a:lnSpc>
                <a:spcPct val="97000"/>
              </a:lnSpc>
              <a:spcBef>
                <a:spcPts val="1255"/>
              </a:spcBef>
            </a:pP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5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5)自给闭路式氧气逃生呼吸器应符合 </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GB/T38228的</a:t>
            </a:r>
            <a:r>
              <a:rPr sz="2100" kern="0" spc="-20" dirty="0">
                <a:solidFill>
                  <a:srgbClr val="000000">
                    <a:alpha val="100000"/>
                  </a:srgbClr>
                </a:solidFill>
                <a:latin typeface="黑体" panose="02010609060101010101" charset="-122"/>
                <a:ea typeface="黑体" panose="02010609060101010101" charset="-122"/>
                <a:cs typeface="黑体" panose="02010609060101010101" charset="-122"/>
              </a:rPr>
              <a:t>规定；</a:t>
            </a:r>
            <a:endParaRPr sz="2100" dirty="0">
              <a:latin typeface="黑体" panose="02010609060101010101" charset="-122"/>
              <a:ea typeface="黑体" panose="02010609060101010101" charset="-122"/>
              <a:cs typeface="黑体" panose="02010609060101010101" charset="-122"/>
            </a:endParaRPr>
          </a:p>
          <a:p>
            <a:pPr marL="780415" algn="l" rtl="0" eaLnBrk="0">
              <a:lnSpc>
                <a:spcPct val="96000"/>
              </a:lnSpc>
              <a:spcBef>
                <a:spcPts val="1300"/>
              </a:spcBef>
            </a:pP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5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6)全身式安全带</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应符合 </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GB6095的规定；</a:t>
            </a:r>
            <a:endParaRPr sz="2100" dirty="0">
              <a:latin typeface="黑体" panose="02010609060101010101" charset="-122"/>
              <a:ea typeface="黑体" panose="02010609060101010101" charset="-122"/>
              <a:cs typeface="黑体" panose="02010609060101010101" charset="-122"/>
            </a:endParaRPr>
          </a:p>
          <a:p>
            <a:pPr marL="780415" algn="l" rtl="0" eaLnBrk="0">
              <a:lnSpc>
                <a:spcPct val="98000"/>
              </a:lnSpc>
              <a:spcBef>
                <a:spcPts val="1530"/>
              </a:spcBef>
            </a:pP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7)安全绳应符合</a:t>
            </a:r>
            <a:r>
              <a:rPr sz="2100" kern="0" spc="-30" dirty="0">
                <a:solidFill>
                  <a:srgbClr val="000000">
                    <a:alpha val="100000"/>
                  </a:srgbClr>
                </a:solidFill>
                <a:latin typeface="黑体" panose="02010609060101010101" charset="-122"/>
                <a:ea typeface="黑体" panose="02010609060101010101" charset="-122"/>
                <a:cs typeface="黑体" panose="02010609060101010101" charset="-122"/>
              </a:rPr>
              <a:t> GB245</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43</a:t>
            </a:r>
            <a:r>
              <a:rPr sz="2100" kern="0" spc="-59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40" dirty="0">
                <a:solidFill>
                  <a:srgbClr val="000000">
                    <a:alpha val="100000"/>
                  </a:srgbClr>
                </a:solidFill>
                <a:latin typeface="黑体" panose="02010609060101010101" charset="-122"/>
                <a:ea typeface="黑体" panose="02010609060101010101" charset="-122"/>
                <a:cs typeface="黑体" panose="02010609060101010101" charset="-122"/>
              </a:rPr>
              <a:t>的规定；</a:t>
            </a:r>
            <a:endParaRPr sz="2100" dirty="0">
              <a:latin typeface="黑体" panose="02010609060101010101" charset="-122"/>
              <a:ea typeface="黑体" panose="02010609060101010101" charset="-122"/>
              <a:cs typeface="黑体" panose="02010609060101010101" charset="-122"/>
            </a:endParaRPr>
          </a:p>
          <a:p>
            <a:pPr algn="l" rtl="0" eaLnBrk="0">
              <a:lnSpc>
                <a:spcPct val="100000"/>
              </a:lnSpc>
            </a:pPr>
            <a:endParaRPr sz="1100" dirty="0">
              <a:latin typeface="黑体" panose="02010609060101010101" charset="-122"/>
              <a:ea typeface="黑体" panose="02010609060101010101" charset="-122"/>
              <a:cs typeface="黑体" panose="02010609060101010101" charset="-122"/>
            </a:endParaRPr>
          </a:p>
          <a:p>
            <a:pPr marL="780415" algn="l" rtl="0" eaLnBrk="0">
              <a:lnSpc>
                <a:spcPct val="97000"/>
              </a:lnSpc>
              <a:spcBef>
                <a:spcPts val="5"/>
              </a:spcBef>
            </a:pP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55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8)安全帽应符合</a:t>
            </a:r>
            <a:r>
              <a:rPr sz="2100" kern="0" spc="0" dirty="0">
                <a:solidFill>
                  <a:srgbClr val="000000">
                    <a:alpha val="100000"/>
                  </a:srgbClr>
                </a:solidFill>
                <a:latin typeface="黑体" panose="02010609060101010101" charset="-122"/>
                <a:ea typeface="黑体" panose="02010609060101010101" charset="-122"/>
                <a:cs typeface="黑体" panose="02010609060101010101" charset="-122"/>
              </a:rPr>
              <a:t> GB2</a:t>
            </a:r>
            <a:r>
              <a:rPr sz="2100" kern="0" spc="-10" dirty="0">
                <a:solidFill>
                  <a:srgbClr val="000000">
                    <a:alpha val="100000"/>
                  </a:srgbClr>
                </a:solidFill>
                <a:latin typeface="黑体" panose="02010609060101010101" charset="-122"/>
                <a:ea typeface="黑体" panose="02010609060101010101" charset="-122"/>
                <a:cs typeface="黑体" panose="02010609060101010101" charset="-122"/>
              </a:rPr>
              <a:t>811的规定。</a:t>
            </a:r>
            <a:endParaRPr sz="2100" dirty="0">
              <a:latin typeface="黑体" panose="02010609060101010101" charset="-122"/>
              <a:ea typeface="黑体" panose="02010609060101010101" charset="-122"/>
              <a:cs typeface="黑体" panose="02010609060101010101" charset="-122"/>
            </a:endParaRPr>
          </a:p>
        </p:txBody>
      </p:sp>
      <p:sp>
        <p:nvSpPr>
          <p:cNvPr id="264" name="textbox 264"/>
          <p:cNvSpPr/>
          <p:nvPr/>
        </p:nvSpPr>
        <p:spPr>
          <a:xfrm>
            <a:off x="9674624" y="3268887"/>
            <a:ext cx="4059554" cy="4789804"/>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2700" algn="l" rtl="0" eaLnBrk="0">
              <a:lnSpc>
                <a:spcPct val="95000"/>
              </a:lnSpc>
            </a:pPr>
            <a:r>
              <a:rPr sz="2100" b="1" kern="0" spc="-80" dirty="0">
                <a:solidFill>
                  <a:srgbClr val="FFFFFF">
                    <a:alpha val="100000"/>
                  </a:srgbClr>
                </a:solidFill>
                <a:latin typeface="黑体" panose="02010609060101010101" charset="-122"/>
                <a:ea typeface="黑体" panose="02010609060101010101" charset="-122"/>
                <a:cs typeface="黑体" panose="02010609060101010101" charset="-122"/>
              </a:rPr>
              <a:t>防护眼镜</a:t>
            </a:r>
            <a:endParaRPr sz="2100" dirty="0">
              <a:latin typeface="黑体" panose="02010609060101010101" charset="-122"/>
              <a:ea typeface="黑体" panose="02010609060101010101" charset="-122"/>
              <a:cs typeface="黑体" panose="02010609060101010101" charset="-122"/>
            </a:endParaRPr>
          </a:p>
          <a:p>
            <a:pPr marL="69850" algn="l" rtl="0" eaLnBrk="0">
              <a:lnSpc>
                <a:spcPct val="96000"/>
              </a:lnSpc>
              <a:spcBef>
                <a:spcPts val="1750"/>
              </a:spcBef>
            </a:pPr>
            <a:r>
              <a:rPr sz="2100" b="1" kern="0" spc="310" dirty="0">
                <a:solidFill>
                  <a:srgbClr val="FFFFFF">
                    <a:alpha val="100000"/>
                  </a:srgbClr>
                </a:solidFill>
                <a:latin typeface="黑体" panose="02010609060101010101" charset="-122"/>
                <a:ea typeface="黑体" panose="02010609060101010101" charset="-122"/>
                <a:cs typeface="黑体" panose="02010609060101010101" charset="-122"/>
              </a:rPr>
              <a:t>护耳器</a:t>
            </a:r>
            <a:endParaRPr sz="2100" dirty="0">
              <a:latin typeface="黑体" panose="02010609060101010101" charset="-122"/>
              <a:ea typeface="黑体" panose="02010609060101010101" charset="-122"/>
              <a:cs typeface="黑体" panose="02010609060101010101" charset="-122"/>
            </a:endParaRPr>
          </a:p>
          <a:p>
            <a:pPr algn="l" rtl="0" eaLnBrk="0">
              <a:lnSpc>
                <a:spcPct val="124000"/>
              </a:lnSpc>
            </a:pPr>
            <a:endParaRPr sz="1000" dirty="0">
              <a:latin typeface="Arial" panose="020B0604020202020204"/>
              <a:ea typeface="Arial" panose="020B0604020202020204"/>
              <a:cs typeface="Arial" panose="020B0604020202020204"/>
            </a:endParaRPr>
          </a:p>
          <a:p>
            <a:pPr marL="12700" algn="l" rtl="0" eaLnBrk="0">
              <a:lnSpc>
                <a:spcPct val="75000"/>
              </a:lnSpc>
              <a:spcBef>
                <a:spcPts val="635"/>
              </a:spcBef>
            </a:pPr>
            <a:r>
              <a:rPr sz="2100" b="1" kern="0" spc="-90" dirty="0">
                <a:solidFill>
                  <a:srgbClr val="FFFFFF">
                    <a:alpha val="100000"/>
                  </a:srgbClr>
                </a:solidFill>
                <a:latin typeface="隶书" panose="02010509060101010101" charset="-122"/>
                <a:ea typeface="隶书" panose="02010509060101010101" charset="-122"/>
                <a:cs typeface="隶书" panose="02010509060101010101" charset="-122"/>
              </a:rPr>
              <a:t>防护面罩</a:t>
            </a:r>
            <a:endParaRPr sz="2100" dirty="0">
              <a:latin typeface="隶书" panose="02010509060101010101" charset="-122"/>
              <a:ea typeface="隶书" panose="02010509060101010101" charset="-122"/>
              <a:cs typeface="隶书" panose="020105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marL="12700" algn="l" rtl="0" eaLnBrk="0">
              <a:lnSpc>
                <a:spcPct val="75000"/>
              </a:lnSpc>
              <a:spcBef>
                <a:spcPts val="630"/>
              </a:spcBef>
            </a:pPr>
            <a:r>
              <a:rPr sz="2100" b="1" kern="0" spc="-110" dirty="0">
                <a:solidFill>
                  <a:srgbClr val="FFFFFF">
                    <a:alpha val="100000"/>
                  </a:srgbClr>
                </a:solidFill>
                <a:latin typeface="隶书" panose="02010509060101010101" charset="-122"/>
                <a:ea typeface="隶书" panose="02010509060101010101" charset="-122"/>
                <a:cs typeface="隶书" panose="02010509060101010101" charset="-122"/>
              </a:rPr>
              <a:t>防护手套</a:t>
            </a:r>
            <a:endParaRPr sz="2100" dirty="0">
              <a:latin typeface="隶书" panose="02010509060101010101" charset="-122"/>
              <a:ea typeface="隶书" panose="02010509060101010101" charset="-122"/>
              <a:cs typeface="隶书" panose="020105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marL="69215" algn="l" rtl="0" eaLnBrk="0">
              <a:lnSpc>
                <a:spcPct val="99000"/>
              </a:lnSpc>
              <a:spcBef>
                <a:spcPts val="550"/>
              </a:spcBef>
            </a:pPr>
            <a:r>
              <a:rPr sz="1800" b="1" kern="0" spc="-60" dirty="0">
                <a:solidFill>
                  <a:srgbClr val="FFFFFF">
                    <a:alpha val="100000"/>
                  </a:srgbClr>
                </a:solidFill>
                <a:latin typeface="黑体" panose="02010609060101010101" charset="-122"/>
                <a:ea typeface="黑体" panose="02010609060101010101" charset="-122"/>
                <a:cs typeface="黑体" panose="02010609060101010101" charset="-122"/>
              </a:rPr>
              <a:t>安</a:t>
            </a:r>
            <a:r>
              <a:rPr sz="1800" kern="0" spc="-70" dirty="0">
                <a:solidFill>
                  <a:srgbClr val="FFFFFF">
                    <a:alpha val="100000"/>
                  </a:srgbClr>
                </a:solidFill>
                <a:latin typeface="黑体" panose="02010609060101010101" charset="-122"/>
                <a:ea typeface="黑体" panose="02010609060101010101" charset="-122"/>
                <a:cs typeface="黑体" panose="02010609060101010101" charset="-122"/>
              </a:rPr>
              <a:t> </a:t>
            </a:r>
            <a:r>
              <a:rPr sz="1800" b="1" kern="0" spc="-60" dirty="0">
                <a:solidFill>
                  <a:srgbClr val="FFFFFF">
                    <a:alpha val="100000"/>
                  </a:srgbClr>
                </a:solidFill>
                <a:latin typeface="黑体" panose="02010609060101010101" charset="-122"/>
                <a:ea typeface="黑体" panose="02010609060101010101" charset="-122"/>
                <a:cs typeface="黑体" panose="02010609060101010101" charset="-122"/>
              </a:rPr>
              <a:t>全</a:t>
            </a:r>
            <a:r>
              <a:rPr sz="1800" kern="0" spc="-60" dirty="0">
                <a:solidFill>
                  <a:srgbClr val="FFFFFF">
                    <a:alpha val="100000"/>
                  </a:srgbClr>
                </a:solidFill>
                <a:latin typeface="黑体" panose="02010609060101010101" charset="-122"/>
                <a:ea typeface="黑体" panose="02010609060101010101" charset="-122"/>
                <a:cs typeface="黑体" panose="02010609060101010101" charset="-122"/>
              </a:rPr>
              <a:t> </a:t>
            </a:r>
            <a:r>
              <a:rPr sz="1800" b="1" kern="0" spc="-60" dirty="0">
                <a:solidFill>
                  <a:srgbClr val="FFFFFF">
                    <a:alpha val="100000"/>
                  </a:srgbClr>
                </a:solidFill>
                <a:latin typeface="黑体" panose="02010609060101010101" charset="-122"/>
                <a:ea typeface="黑体" panose="02010609060101010101" charset="-122"/>
                <a:cs typeface="黑体" panose="02010609060101010101" charset="-122"/>
              </a:rPr>
              <a:t>带</a:t>
            </a:r>
            <a:endParaRPr sz="1800" dirty="0">
              <a:latin typeface="黑体" panose="02010609060101010101" charset="-122"/>
              <a:ea typeface="黑体" panose="02010609060101010101" charset="-122"/>
              <a:cs typeface="黑体" panose="02010609060101010101" charset="-122"/>
            </a:endParaRPr>
          </a:p>
          <a:p>
            <a:pPr marL="69850" algn="l" rtl="0" eaLnBrk="0">
              <a:lnSpc>
                <a:spcPct val="95000"/>
              </a:lnSpc>
              <a:spcBef>
                <a:spcPts val="1760"/>
              </a:spcBef>
            </a:pPr>
            <a:r>
              <a:rPr sz="2100" b="1" kern="0" spc="110" dirty="0">
                <a:solidFill>
                  <a:srgbClr val="FFFFFF">
                    <a:alpha val="100000"/>
                  </a:srgbClr>
                </a:solidFill>
                <a:latin typeface="黑体" panose="02010609060101010101" charset="-122"/>
                <a:ea typeface="黑体" panose="02010609060101010101" charset="-122"/>
                <a:cs typeface="黑体" panose="02010609060101010101" charset="-122"/>
              </a:rPr>
              <a:t>防护服</a:t>
            </a:r>
            <a:endParaRPr sz="2100" dirty="0">
              <a:latin typeface="黑体" panose="02010609060101010101" charset="-122"/>
              <a:ea typeface="黑体" panose="02010609060101010101" charset="-122"/>
              <a:cs typeface="黑体" panose="02010609060101010101" charset="-122"/>
            </a:endParaRPr>
          </a:p>
          <a:p>
            <a:pPr algn="l" rtl="0" eaLnBrk="0">
              <a:lnSpc>
                <a:spcPct val="108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algn="r" rtl="0" eaLnBrk="0">
              <a:lnSpc>
                <a:spcPct val="76000"/>
              </a:lnSpc>
            </a:pPr>
            <a:r>
              <a:rPr sz="2100" kern="0" spc="-20" dirty="0">
                <a:solidFill>
                  <a:srgbClr val="000000">
                    <a:alpha val="100000"/>
                  </a:srgbClr>
                </a:solidFill>
                <a:latin typeface="Times New Roman" panose="02020603050405020304"/>
                <a:ea typeface="Times New Roman" panose="02020603050405020304"/>
                <a:cs typeface="Times New Roman" panose="02020603050405020304"/>
              </a:rPr>
              <a:t>L</a:t>
            </a:r>
            <a:endParaRPr sz="2100" dirty="0">
              <a:latin typeface="Times New Roman" panose="02020603050405020304"/>
              <a:ea typeface="Times New Roman" panose="02020603050405020304"/>
              <a:cs typeface="Times New Roman" panose="02020603050405020304"/>
            </a:endParaRPr>
          </a:p>
        </p:txBody>
      </p:sp>
      <p:sp>
        <p:nvSpPr>
          <p:cNvPr id="266" name="textbox 266"/>
          <p:cNvSpPr/>
          <p:nvPr/>
        </p:nvSpPr>
        <p:spPr>
          <a:xfrm>
            <a:off x="19050" y="635"/>
            <a:ext cx="16236950" cy="1028700"/>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268" name="textbox 268"/>
          <p:cNvSpPr/>
          <p:nvPr/>
        </p:nvSpPr>
        <p:spPr>
          <a:xfrm>
            <a:off x="13970060" y="3495847"/>
            <a:ext cx="1139189" cy="459740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54940" algn="l" rtl="0" eaLnBrk="0">
              <a:lnSpc>
                <a:spcPct val="79000"/>
              </a:lnSpc>
            </a:pPr>
            <a:r>
              <a:rPr sz="1600" b="1" kern="0" spc="-20" dirty="0">
                <a:solidFill>
                  <a:srgbClr val="FFFFFF">
                    <a:alpha val="100000"/>
                  </a:srgbClr>
                </a:solidFill>
                <a:latin typeface="隶书" panose="02010509060101010101" charset="-122"/>
                <a:ea typeface="隶书" panose="02010509060101010101" charset="-122"/>
                <a:cs typeface="隶书" panose="02010509060101010101" charset="-122"/>
              </a:rPr>
              <a:t>安</a:t>
            </a:r>
            <a:r>
              <a:rPr sz="1600" kern="0" spc="210" dirty="0">
                <a:solidFill>
                  <a:srgbClr val="FFFFFF">
                    <a:alpha val="100000"/>
                  </a:srgbClr>
                </a:solidFill>
                <a:latin typeface="隶书" panose="02010509060101010101" charset="-122"/>
                <a:ea typeface="隶书" panose="02010509060101010101" charset="-122"/>
                <a:cs typeface="隶书" panose="02010509060101010101" charset="-122"/>
              </a:rPr>
              <a:t> </a:t>
            </a:r>
            <a:r>
              <a:rPr sz="1600" b="1" kern="0" spc="-20" dirty="0">
                <a:solidFill>
                  <a:srgbClr val="FFFFFF">
                    <a:alpha val="100000"/>
                  </a:srgbClr>
                </a:solidFill>
                <a:latin typeface="隶书" panose="02010509060101010101" charset="-122"/>
                <a:ea typeface="隶书" panose="02010509060101010101" charset="-122"/>
                <a:cs typeface="隶书" panose="02010509060101010101" charset="-122"/>
              </a:rPr>
              <a:t>全</a:t>
            </a:r>
            <a:r>
              <a:rPr sz="1600" kern="0" spc="190" dirty="0">
                <a:solidFill>
                  <a:srgbClr val="FFFFFF">
                    <a:alpha val="100000"/>
                  </a:srgbClr>
                </a:solidFill>
                <a:latin typeface="隶书" panose="02010509060101010101" charset="-122"/>
                <a:ea typeface="隶书" panose="02010509060101010101" charset="-122"/>
                <a:cs typeface="隶书" panose="02010509060101010101" charset="-122"/>
              </a:rPr>
              <a:t> </a:t>
            </a:r>
            <a:r>
              <a:rPr sz="1600" b="1" kern="0" spc="-20" dirty="0">
                <a:solidFill>
                  <a:srgbClr val="FFFFFF">
                    <a:alpha val="100000"/>
                  </a:srgbClr>
                </a:solidFill>
                <a:latin typeface="隶书" panose="02010509060101010101" charset="-122"/>
                <a:ea typeface="隶书" panose="02010509060101010101" charset="-122"/>
                <a:cs typeface="隶书" panose="02010509060101010101" charset="-122"/>
              </a:rPr>
              <a:t>帽</a:t>
            </a:r>
            <a:endParaRPr sz="1600" dirty="0">
              <a:latin typeface="隶书" panose="02010509060101010101" charset="-122"/>
              <a:ea typeface="隶书" panose="02010509060101010101" charset="-122"/>
              <a:cs typeface="隶书" panose="02010509060101010101"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56515" algn="l" rtl="0" eaLnBrk="0">
              <a:lnSpc>
                <a:spcPct val="95000"/>
              </a:lnSpc>
              <a:spcBef>
                <a:spcPts val="635"/>
              </a:spcBef>
            </a:pPr>
            <a:r>
              <a:rPr sz="2100" kern="0" spc="-40" dirty="0">
                <a:solidFill>
                  <a:srgbClr val="FFFFFF">
                    <a:alpha val="100000"/>
                  </a:srgbClr>
                </a:solidFill>
                <a:latin typeface="黑体" panose="02010609060101010101" charset="-122"/>
                <a:ea typeface="黑体" panose="02010609060101010101" charset="-122"/>
                <a:cs typeface="黑体" panose="02010609060101010101" charset="-122"/>
              </a:rPr>
              <a:t>防尘面具</a:t>
            </a:r>
            <a:endParaRPr sz="21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marL="56515" algn="l" rtl="0" eaLnBrk="0">
              <a:lnSpc>
                <a:spcPct val="75000"/>
              </a:lnSpc>
              <a:spcBef>
                <a:spcPts val="635"/>
              </a:spcBef>
            </a:pPr>
            <a:r>
              <a:rPr sz="2100" kern="0" spc="-60" dirty="0">
                <a:solidFill>
                  <a:srgbClr val="FFFFFF">
                    <a:alpha val="100000"/>
                  </a:srgbClr>
                </a:solidFill>
                <a:latin typeface="隶书" panose="02010509060101010101" charset="-122"/>
                <a:ea typeface="隶书" panose="02010509060101010101" charset="-122"/>
                <a:cs typeface="隶书" panose="02010509060101010101" charset="-122"/>
              </a:rPr>
              <a:t>防毒面具</a:t>
            </a:r>
            <a:endParaRPr sz="2100" dirty="0">
              <a:latin typeface="隶书" panose="02010509060101010101" charset="-122"/>
              <a:ea typeface="隶书" panose="02010509060101010101" charset="-122"/>
              <a:cs typeface="隶书" panose="02010509060101010101" charset="-122"/>
            </a:endParaRPr>
          </a:p>
          <a:p>
            <a:pPr algn="l" rtl="0" eaLnBrk="0">
              <a:lnSpc>
                <a:spcPct val="119000"/>
              </a:lnSpc>
            </a:pPr>
            <a:endParaRPr sz="1000" dirty="0">
              <a:latin typeface="Arial" panose="020B0604020202020204"/>
              <a:ea typeface="Arial" panose="020B0604020202020204"/>
              <a:cs typeface="Arial" panose="020B0604020202020204"/>
            </a:endParaRPr>
          </a:p>
          <a:p>
            <a:pPr algn="r" rtl="0" eaLnBrk="0">
              <a:lnSpc>
                <a:spcPct val="98000"/>
              </a:lnSpc>
              <a:spcBef>
                <a:spcPts val="485"/>
              </a:spcBef>
            </a:pPr>
            <a:r>
              <a:rPr sz="1600" kern="0" spc="-170" dirty="0">
                <a:solidFill>
                  <a:srgbClr val="FFFFFF">
                    <a:alpha val="100000"/>
                  </a:srgbClr>
                </a:solidFill>
                <a:latin typeface="黑体" panose="02010609060101010101" charset="-122"/>
                <a:ea typeface="黑体" panose="02010609060101010101" charset="-122"/>
                <a:cs typeface="黑体" panose="02010609060101010101" charset="-122"/>
              </a:rPr>
              <a:t>供气</a:t>
            </a:r>
            <a:r>
              <a:rPr sz="1600" kern="0" spc="-160" dirty="0">
                <a:solidFill>
                  <a:srgbClr val="FFFFFF">
                    <a:alpha val="100000"/>
                  </a:srgbClr>
                </a:solidFill>
                <a:latin typeface="黑体" panose="02010609060101010101" charset="-122"/>
                <a:ea typeface="黑体" panose="02010609060101010101" charset="-122"/>
                <a:cs typeface="黑体" panose="02010609060101010101" charset="-122"/>
              </a:rPr>
              <a:t>式呼吸</a:t>
            </a:r>
            <a:r>
              <a:rPr sz="1600" kern="0" spc="-80" dirty="0">
                <a:solidFill>
                  <a:srgbClr val="FFFFFF">
                    <a:alpha val="100000"/>
                  </a:srgbClr>
                </a:solidFill>
                <a:latin typeface="黑体" panose="02010609060101010101" charset="-122"/>
                <a:ea typeface="黑体" panose="02010609060101010101" charset="-122"/>
                <a:cs typeface="黑体" panose="02010609060101010101" charset="-122"/>
              </a:rPr>
              <a:t>器</a:t>
            </a:r>
            <a:endParaRPr sz="1600" dirty="0">
              <a:latin typeface="黑体" panose="02010609060101010101" charset="-122"/>
              <a:ea typeface="黑体" panose="02010609060101010101" charset="-122"/>
              <a:cs typeface="黑体" panose="02010609060101010101" charset="-122"/>
            </a:endParaRPr>
          </a:p>
          <a:p>
            <a:pPr marL="56515" algn="l" rtl="0" eaLnBrk="0">
              <a:lnSpc>
                <a:spcPts val="1425"/>
              </a:lnSpc>
              <a:spcBef>
                <a:spcPts val="1770"/>
              </a:spcBef>
            </a:pPr>
            <a:r>
              <a:rPr sz="2100" kern="0" spc="-40" dirty="0">
                <a:solidFill>
                  <a:srgbClr val="FFFFFF">
                    <a:alpha val="100000"/>
                  </a:srgbClr>
                </a:solidFill>
                <a:latin typeface="隶书" panose="02010509060101010101" charset="-122"/>
                <a:ea typeface="隶书" panose="02010509060101010101" charset="-122"/>
                <a:cs typeface="隶书" panose="02010509060101010101" charset="-122"/>
              </a:rPr>
              <a:t>电动呼吸</a:t>
            </a:r>
            <a:endParaRPr sz="2100" dirty="0">
              <a:latin typeface="隶书" panose="02010509060101010101" charset="-122"/>
              <a:ea typeface="隶书" panose="02010509060101010101" charset="-122"/>
              <a:cs typeface="隶书" panose="02010509060101010101" charset="-122"/>
            </a:endParaRPr>
          </a:p>
          <a:p>
            <a:pPr marL="56515" algn="l" rtl="0" eaLnBrk="0">
              <a:lnSpc>
                <a:spcPts val="2705"/>
              </a:lnSpc>
            </a:pPr>
            <a:r>
              <a:rPr sz="2100" kern="0" spc="-20" dirty="0">
                <a:solidFill>
                  <a:srgbClr val="FFFFFF">
                    <a:alpha val="100000"/>
                  </a:srgbClr>
                </a:solidFill>
                <a:latin typeface="隶书" panose="02010509060101010101" charset="-122"/>
                <a:ea typeface="隶书" panose="02010509060101010101" charset="-122"/>
                <a:cs typeface="隶书" panose="02010509060101010101" charset="-122"/>
              </a:rPr>
              <a:t>防护面具</a:t>
            </a:r>
            <a:endParaRPr sz="2100" dirty="0">
              <a:latin typeface="隶书" panose="02010509060101010101" charset="-122"/>
              <a:ea typeface="隶书" panose="02010509060101010101" charset="-122"/>
              <a:cs typeface="隶书" panose="02010509060101010101"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2000"/>
              </a:lnSpc>
            </a:pPr>
            <a:endParaRPr sz="400" dirty="0">
              <a:latin typeface="Arial" panose="020B0604020202020204"/>
              <a:ea typeface="Arial" panose="020B0604020202020204"/>
              <a:cs typeface="Arial" panose="020B0604020202020204"/>
            </a:endParaRPr>
          </a:p>
          <a:p>
            <a:pPr marL="56515" algn="l" rtl="0" eaLnBrk="0">
              <a:lnSpc>
                <a:spcPct val="99000"/>
              </a:lnSpc>
              <a:spcBef>
                <a:spcPts val="0"/>
              </a:spcBef>
            </a:pPr>
            <a:r>
              <a:rPr sz="1600" kern="0" spc="-40" dirty="0">
                <a:solidFill>
                  <a:srgbClr val="FFFFFF">
                    <a:alpha val="100000"/>
                  </a:srgbClr>
                </a:solidFill>
                <a:latin typeface="黑体" panose="02010609060101010101" charset="-122"/>
                <a:ea typeface="黑体" panose="02010609060101010101" charset="-122"/>
                <a:cs typeface="黑体" panose="02010609060101010101" charset="-122"/>
              </a:rPr>
              <a:t>安</a:t>
            </a:r>
            <a:r>
              <a:rPr sz="1600" kern="0" spc="240" dirty="0">
                <a:solidFill>
                  <a:srgbClr val="FFFFFF">
                    <a:alpha val="100000"/>
                  </a:srgbClr>
                </a:solidFill>
                <a:latin typeface="黑体" panose="02010609060101010101" charset="-122"/>
                <a:ea typeface="黑体" panose="02010609060101010101" charset="-122"/>
                <a:cs typeface="黑体" panose="02010609060101010101" charset="-122"/>
              </a:rPr>
              <a:t> </a:t>
            </a:r>
            <a:r>
              <a:rPr sz="1600" kern="0" spc="-40" dirty="0">
                <a:solidFill>
                  <a:srgbClr val="FFFFFF">
                    <a:alpha val="100000"/>
                  </a:srgbClr>
                </a:solidFill>
                <a:latin typeface="黑体" panose="02010609060101010101" charset="-122"/>
                <a:ea typeface="黑体" panose="02010609060101010101" charset="-122"/>
                <a:cs typeface="黑体" panose="02010609060101010101" charset="-122"/>
              </a:rPr>
              <a:t>全</a:t>
            </a:r>
            <a:r>
              <a:rPr sz="1600" kern="0" spc="230" dirty="0">
                <a:solidFill>
                  <a:srgbClr val="FFFFFF">
                    <a:alpha val="100000"/>
                  </a:srgbClr>
                </a:solidFill>
                <a:latin typeface="黑体" panose="02010609060101010101" charset="-122"/>
                <a:ea typeface="黑体" panose="02010609060101010101" charset="-122"/>
                <a:cs typeface="黑体" panose="02010609060101010101" charset="-122"/>
              </a:rPr>
              <a:t> </a:t>
            </a:r>
            <a:r>
              <a:rPr sz="1600" kern="0" spc="-40" dirty="0">
                <a:solidFill>
                  <a:srgbClr val="FFFFFF">
                    <a:alpha val="100000"/>
                  </a:srgbClr>
                </a:solidFill>
                <a:latin typeface="黑体" panose="02010609060101010101" charset="-122"/>
                <a:ea typeface="黑体" panose="02010609060101010101" charset="-122"/>
                <a:cs typeface="黑体" panose="02010609060101010101" charset="-122"/>
              </a:rPr>
              <a:t>鞋</a:t>
            </a:r>
            <a:endParaRPr sz="1600" dirty="0">
              <a:latin typeface="黑体" panose="02010609060101010101" charset="-122"/>
              <a:ea typeface="黑体" panose="02010609060101010101" charset="-122"/>
              <a:cs typeface="黑体" panose="02010609060101010101" charset="-122"/>
            </a:endParaRPr>
          </a:p>
        </p:txBody>
      </p:sp>
      <p:grpSp>
        <p:nvGrpSpPr>
          <p:cNvPr id="40" name="group 40"/>
          <p:cNvGrpSpPr/>
          <p:nvPr/>
        </p:nvGrpSpPr>
        <p:grpSpPr>
          <a:xfrm rot="21600000">
            <a:off x="870021" y="1727209"/>
            <a:ext cx="6686417" cy="596920"/>
            <a:chOff x="0" y="0"/>
            <a:chExt cx="6686417" cy="596920"/>
          </a:xfrm>
        </p:grpSpPr>
        <p:pic>
          <p:nvPicPr>
            <p:cNvPr id="270" name="picture 270"/>
            <p:cNvPicPr>
              <a:picLocks noChangeAspect="1"/>
            </p:cNvPicPr>
            <p:nvPr/>
          </p:nvPicPr>
          <p:blipFill>
            <a:blip r:embed="rId2"/>
            <a:stretch>
              <a:fillRect/>
            </a:stretch>
          </p:blipFill>
          <p:spPr>
            <a:xfrm rot="21600000">
              <a:off x="0" y="0"/>
              <a:ext cx="6686417" cy="596920"/>
            </a:xfrm>
            <a:prstGeom prst="rect">
              <a:avLst/>
            </a:prstGeom>
          </p:spPr>
        </p:pic>
        <p:sp>
          <p:nvSpPr>
            <p:cNvPr id="272" name="textbox 272"/>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ture 274"/>
          <p:cNvPicPr>
            <a:picLocks noChangeAspect="1"/>
          </p:cNvPicPr>
          <p:nvPr/>
        </p:nvPicPr>
        <p:blipFill>
          <a:blip r:embed="rId1"/>
          <a:stretch>
            <a:fillRect/>
          </a:stretch>
        </p:blipFill>
        <p:spPr>
          <a:xfrm rot="21600000">
            <a:off x="0" y="0"/>
            <a:ext cx="16256000" cy="9144000"/>
          </a:xfrm>
          <a:prstGeom prst="rect">
            <a:avLst/>
          </a:prstGeom>
        </p:spPr>
      </p:pic>
      <p:sp>
        <p:nvSpPr>
          <p:cNvPr id="276" name="textbox 276"/>
          <p:cNvSpPr/>
          <p:nvPr/>
        </p:nvSpPr>
        <p:spPr>
          <a:xfrm>
            <a:off x="1066860" y="2864294"/>
            <a:ext cx="14385925" cy="444563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6510" algn="l" rtl="0" eaLnBrk="0">
              <a:lnSpc>
                <a:spcPct val="100000"/>
              </a:lnSpc>
            </a:pPr>
            <a:r>
              <a:rPr sz="2300" b="1" kern="0" spc="220" dirty="0">
                <a:solidFill>
                  <a:srgbClr val="206080">
                    <a:alpha val="100000"/>
                  </a:srgbClr>
                </a:solidFill>
                <a:latin typeface="黑体" panose="02010609060101010101" charset="-122"/>
                <a:ea typeface="黑体" panose="02010609060101010101" charset="-122"/>
                <a:cs typeface="黑体" panose="02010609060101010101" charset="-122"/>
              </a:rPr>
              <a:t>4.5</a:t>
            </a:r>
            <a:r>
              <a:rPr lang="en-US" sz="2300" b="1" kern="0" spc="22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6080">
                    <a:alpha val="100000"/>
                  </a:srgbClr>
                </a:solidFill>
                <a:latin typeface="黑体" panose="02010609060101010101" charset="-122"/>
                <a:ea typeface="黑体" panose="02010609060101010101" charset="-122"/>
                <a:cs typeface="黑体" panose="02010609060101010101" charset="-122"/>
              </a:rPr>
              <a:t>设备设施配备</a:t>
            </a:r>
            <a:endParaRPr sz="2300" dirty="0">
              <a:latin typeface="黑体" panose="02010609060101010101" charset="-122"/>
              <a:ea typeface="黑体" panose="02010609060101010101" charset="-122"/>
              <a:cs typeface="黑体" panose="02010609060101010101" charset="-122"/>
            </a:endParaRPr>
          </a:p>
          <a:p>
            <a:pPr algn="l" rtl="0" eaLnBrk="0">
              <a:lnSpc>
                <a:spcPct val="177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00000"/>
              </a:lnSpc>
              <a:spcBef>
                <a:spcPts val="70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4.5.2</a:t>
            </a:r>
            <a:r>
              <a:rPr sz="2300" kern="0" spc="5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安全防护和应急救援设备设施应满足下列要求。</a:t>
            </a:r>
            <a:endParaRPr sz="2300" dirty="0">
              <a:latin typeface="黑体" panose="02010609060101010101" charset="-122"/>
              <a:ea typeface="黑体" panose="02010609060101010101" charset="-122"/>
              <a:cs typeface="黑体" panose="02010609060101010101" charset="-122"/>
            </a:endParaRPr>
          </a:p>
          <a:p>
            <a:pPr algn="l" rtl="0" eaLnBrk="0">
              <a:lnSpc>
                <a:spcPct val="196000"/>
              </a:lnSpc>
            </a:pPr>
            <a:endParaRPr sz="1000" dirty="0">
              <a:latin typeface="黑体" panose="02010609060101010101" charset="-122"/>
              <a:ea typeface="黑体" panose="02010609060101010101" charset="-122"/>
              <a:cs typeface="黑体" panose="02010609060101010101" charset="-122"/>
            </a:endParaRPr>
          </a:p>
          <a:p>
            <a:pPr marL="780415" algn="l" rtl="0" eaLnBrk="0">
              <a:lnSpc>
                <a:spcPct val="93000"/>
              </a:lnSpc>
              <a:spcBef>
                <a:spcPts val="69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f) 呼吸器的气瓶应定期</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检验，并在检验有效期内使用。</a:t>
            </a:r>
            <a:endParaRPr sz="23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黑体" panose="02010609060101010101" charset="-122"/>
              <a:ea typeface="黑体" panose="02010609060101010101" charset="-122"/>
              <a:cs typeface="黑体" panose="02010609060101010101" charset="-122"/>
            </a:endParaRPr>
          </a:p>
          <a:p>
            <a:pPr marL="780415" algn="l" rtl="0" eaLnBrk="0">
              <a:lnSpc>
                <a:spcPct val="137000"/>
              </a:lnSpc>
              <a:spcBef>
                <a:spcPts val="690"/>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g) 有限空间内使用的照明灯具额定电压不应超过</a:t>
            </a:r>
            <a:r>
              <a:rPr sz="2300" kern="0" spc="60" dirty="0">
                <a:solidFill>
                  <a:srgbClr val="F02020">
                    <a:alpha val="100000"/>
                  </a:srgbClr>
                </a:solidFill>
                <a:latin typeface="黑体" panose="02010609060101010101" charset="-122"/>
                <a:ea typeface="黑体" panose="02010609060101010101" charset="-122"/>
                <a:cs typeface="黑体" panose="02010609060101010101" charset="-122"/>
              </a:rPr>
              <a:t>36V</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。在金</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属结构有限空间作业时，照明灯具额定电压</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不应超过</a:t>
            </a:r>
            <a:r>
              <a:rPr sz="2300" kern="0" spc="60" dirty="0">
                <a:solidFill>
                  <a:srgbClr val="E02030">
                    <a:alpha val="100000"/>
                  </a:srgbClr>
                </a:solidFill>
                <a:latin typeface="黑体" panose="02010609060101010101" charset="-122"/>
                <a:ea typeface="黑体" panose="02010609060101010101" charset="-122"/>
                <a:cs typeface="黑体" panose="02010609060101010101" charset="-122"/>
              </a:rPr>
              <a:t>24V</a:t>
            </a:r>
            <a:r>
              <a:rPr sz="2300" kern="0" spc="60" dirty="0">
                <a:solidFill>
                  <a:srgbClr val="501020">
                    <a:alpha val="100000"/>
                  </a:srgbClr>
                </a:solidFill>
                <a:latin typeface="黑体" panose="02010609060101010101" charset="-122"/>
                <a:ea typeface="黑体" panose="02010609060101010101" charset="-122"/>
                <a:cs typeface="黑体" panose="02010609060101010101" charset="-122"/>
              </a:rPr>
              <a:t>。</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在积水、结露等潮湿环境的有限空间作业时，照明灯具额定电压不</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应超过</a:t>
            </a:r>
            <a:r>
              <a:rPr sz="2300" kern="0" spc="50" dirty="0">
                <a:solidFill>
                  <a:srgbClr val="C03020">
                    <a:alpha val="100000"/>
                  </a:srgbClr>
                </a:solidFill>
                <a:latin typeface="黑体" panose="02010609060101010101" charset="-122"/>
                <a:ea typeface="黑体" panose="02010609060101010101" charset="-122"/>
                <a:cs typeface="黑体" panose="02010609060101010101" charset="-122"/>
              </a:rPr>
              <a:t>1</a:t>
            </a:r>
            <a:r>
              <a:rPr sz="2300" b="1" kern="0" spc="50" dirty="0">
                <a:solidFill>
                  <a:srgbClr val="C03020">
                    <a:alpha val="100000"/>
                  </a:srgbClr>
                </a:solidFill>
                <a:latin typeface="黑体" panose="02010609060101010101" charset="-122"/>
                <a:ea typeface="黑体" panose="02010609060101010101" charset="-122"/>
                <a:cs typeface="黑体" panose="02010609060101010101" charset="-122"/>
              </a:rPr>
              <a:t>2V。</a:t>
            </a:r>
            <a:endParaRPr sz="2300" dirty="0">
              <a:latin typeface="黑体" panose="02010609060101010101" charset="-122"/>
              <a:ea typeface="黑体" panose="02010609060101010101" charset="-122"/>
              <a:cs typeface="黑体" panose="02010609060101010101" charset="-122"/>
            </a:endParaRPr>
          </a:p>
          <a:p>
            <a:pPr algn="l" rtl="0" eaLnBrk="0">
              <a:lnSpc>
                <a:spcPct val="175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131000"/>
              </a:lnSpc>
              <a:spcBef>
                <a:spcPts val="0"/>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4.5.3</a:t>
            </a:r>
            <a:r>
              <a:rPr lang="en-US" sz="2300" kern="0" spc="1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作业单位应安排人员负责设备设施的采购、维护、保养、检验、检定、校准、报废和</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更换等工作，确</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保设备设施的完好、有效。</a:t>
            </a:r>
            <a:endParaRPr sz="2300" dirty="0">
              <a:latin typeface="黑体" panose="02010609060101010101" charset="-122"/>
              <a:ea typeface="黑体" panose="02010609060101010101" charset="-122"/>
              <a:cs typeface="黑体" panose="02010609060101010101" charset="-122"/>
            </a:endParaRPr>
          </a:p>
        </p:txBody>
      </p:sp>
      <p:sp>
        <p:nvSpPr>
          <p:cNvPr id="278" name="textbox 278"/>
          <p:cNvSpPr/>
          <p:nvPr/>
        </p:nvSpPr>
        <p:spPr>
          <a:xfrm>
            <a:off x="25400" y="0"/>
            <a:ext cx="16230600" cy="1029335"/>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42" name="group 42"/>
          <p:cNvGrpSpPr/>
          <p:nvPr/>
        </p:nvGrpSpPr>
        <p:grpSpPr>
          <a:xfrm rot="21600000">
            <a:off x="870021" y="1727209"/>
            <a:ext cx="6686417" cy="596920"/>
            <a:chOff x="0" y="0"/>
            <a:chExt cx="6686417" cy="596920"/>
          </a:xfrm>
        </p:grpSpPr>
        <p:pic>
          <p:nvPicPr>
            <p:cNvPr id="280" name="picture 280"/>
            <p:cNvPicPr>
              <a:picLocks noChangeAspect="1"/>
            </p:cNvPicPr>
            <p:nvPr/>
          </p:nvPicPr>
          <p:blipFill>
            <a:blip r:embed="rId2"/>
            <a:stretch>
              <a:fillRect/>
            </a:stretch>
          </p:blipFill>
          <p:spPr>
            <a:xfrm rot="21600000">
              <a:off x="0" y="0"/>
              <a:ext cx="6686417" cy="596920"/>
            </a:xfrm>
            <a:prstGeom prst="rect">
              <a:avLst/>
            </a:prstGeom>
          </p:spPr>
        </p:pic>
        <p:sp>
          <p:nvSpPr>
            <p:cNvPr id="282" name="textbox 282"/>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79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picture 284"/>
          <p:cNvPicPr>
            <a:picLocks noChangeAspect="1"/>
          </p:cNvPicPr>
          <p:nvPr/>
        </p:nvPicPr>
        <p:blipFill>
          <a:blip r:embed="rId1"/>
          <a:stretch>
            <a:fillRect/>
          </a:stretch>
        </p:blipFill>
        <p:spPr>
          <a:xfrm rot="21600000">
            <a:off x="0" y="0"/>
            <a:ext cx="16256000" cy="9144000"/>
          </a:xfrm>
          <a:prstGeom prst="rect">
            <a:avLst/>
          </a:prstGeom>
        </p:spPr>
      </p:pic>
      <p:sp>
        <p:nvSpPr>
          <p:cNvPr id="286" name="textbox 286"/>
          <p:cNvSpPr/>
          <p:nvPr/>
        </p:nvSpPr>
        <p:spPr>
          <a:xfrm>
            <a:off x="1058448" y="2879094"/>
            <a:ext cx="8026400" cy="455739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775"/>
              </a:lnSpc>
            </a:pPr>
            <a:r>
              <a:rPr sz="2300" b="1" kern="0" spc="230" dirty="0">
                <a:solidFill>
                  <a:srgbClr val="207090">
                    <a:alpha val="100000"/>
                  </a:srgbClr>
                </a:solidFill>
                <a:latin typeface="黑体" panose="02010609060101010101" charset="-122"/>
                <a:ea typeface="黑体" panose="02010609060101010101" charset="-122"/>
                <a:cs typeface="黑体" panose="02010609060101010101" charset="-122"/>
              </a:rPr>
              <a:t>4.6</a:t>
            </a:r>
            <a:r>
              <a:rPr lang="en-US" sz="2300" b="1" kern="0" spc="23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230" dirty="0">
                <a:solidFill>
                  <a:srgbClr val="207090">
                    <a:alpha val="100000"/>
                  </a:srgbClr>
                </a:solidFill>
                <a:latin typeface="黑体" panose="02010609060101010101" charset="-122"/>
                <a:ea typeface="黑体" panose="02010609060101010101" charset="-122"/>
                <a:cs typeface="黑体" panose="02010609060101010101" charset="-122"/>
              </a:rPr>
              <a:t>应急预案和演练</a:t>
            </a:r>
            <a:endParaRPr sz="2300" dirty="0">
              <a:latin typeface="黑体" panose="02010609060101010101" charset="-122"/>
              <a:ea typeface="黑体" panose="02010609060101010101" charset="-122"/>
              <a:cs typeface="黑体" panose="02010609060101010101" charset="-122"/>
            </a:endParaRPr>
          </a:p>
          <a:p>
            <a:pPr algn="l" rtl="0" eaLnBrk="0">
              <a:lnSpc>
                <a:spcPct val="170000"/>
              </a:lnSpc>
            </a:pPr>
            <a:endParaRPr sz="1000" dirty="0">
              <a:latin typeface="黑体" panose="02010609060101010101" charset="-122"/>
              <a:ea typeface="黑体" panose="02010609060101010101" charset="-122"/>
              <a:cs typeface="黑体" panose="02010609060101010101" charset="-122"/>
            </a:endParaRPr>
          </a:p>
          <a:p>
            <a:pPr marL="14605" algn="l" rtl="0" eaLnBrk="0">
              <a:lnSpc>
                <a:spcPct val="148000"/>
              </a:lnSpc>
              <a:spcBef>
                <a:spcPts val="69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4.6.1</a:t>
            </a:r>
            <a:r>
              <a:rPr sz="2300" kern="0" spc="4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作业单位应根据有限空间作业特点，制定有限空间作</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业事故专项应急预案或现场处置方案，并符合</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GB</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/T29639的</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90" dirty="0">
                <a:solidFill>
                  <a:srgbClr val="000000">
                    <a:alpha val="100000"/>
                  </a:srgbClr>
                </a:solidFill>
                <a:latin typeface="黑体" panose="02010609060101010101" charset="-122"/>
                <a:ea typeface="黑体" panose="02010609060101010101" charset="-122"/>
                <a:cs typeface="黑体" panose="02010609060101010101" charset="-122"/>
              </a:rPr>
              <a:t>规定</a:t>
            </a:r>
            <a:r>
              <a:rPr sz="2100" kern="0" spc="-460" dirty="0">
                <a:solidFill>
                  <a:srgbClr val="000000">
                    <a:alpha val="100000"/>
                  </a:srgbClr>
                </a:solidFill>
                <a:latin typeface="黑体" panose="02010609060101010101" charset="-122"/>
                <a:ea typeface="黑体" panose="02010609060101010101" charset="-122"/>
                <a:cs typeface="黑体" panose="02010609060101010101" charset="-122"/>
              </a:rPr>
              <a:t> </a:t>
            </a:r>
            <a:r>
              <a:rPr sz="2100" kern="0" spc="-90" dirty="0">
                <a:solidFill>
                  <a:srgbClr val="000000">
                    <a:alpha val="100000"/>
                  </a:srgbClr>
                </a:solidFill>
                <a:latin typeface="黑体" panose="02010609060101010101" charset="-122"/>
                <a:ea typeface="黑体" panose="02010609060101010101" charset="-122"/>
                <a:cs typeface="黑体" panose="02010609060101010101" charset="-122"/>
              </a:rPr>
              <a:t>。</a:t>
            </a: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500" dirty="0">
              <a:latin typeface="黑体" panose="02010609060101010101" charset="-122"/>
              <a:ea typeface="黑体" panose="02010609060101010101" charset="-122"/>
              <a:cs typeface="黑体" panose="02010609060101010101" charset="-122"/>
            </a:endParaRPr>
          </a:p>
          <a:p>
            <a:pPr marL="14605" algn="l" rtl="0" eaLnBrk="0">
              <a:lnSpc>
                <a:spcPct val="142000"/>
              </a:lnSpc>
              <a:spcBef>
                <a:spcPts val="5"/>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4.6.2 作业单位应组织有限空间</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作业事故应急预案演练，专</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项应急预案应每年至少演练1</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次，现场处置方案应每半年至少</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演练1次。演练结束后应对演练效果进行评估。演练</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记录和</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评估报告等相关材料应归档保存。</a:t>
            </a:r>
            <a:endParaRPr sz="2300" dirty="0">
              <a:latin typeface="黑体" panose="02010609060101010101" charset="-122"/>
              <a:ea typeface="黑体" panose="02010609060101010101" charset="-122"/>
              <a:cs typeface="黑体" panose="02010609060101010101" charset="-122"/>
            </a:endParaRPr>
          </a:p>
        </p:txBody>
      </p:sp>
      <p:pic>
        <p:nvPicPr>
          <p:cNvPr id="288" name="picture 288"/>
          <p:cNvPicPr>
            <a:picLocks noChangeAspect="1"/>
          </p:cNvPicPr>
          <p:nvPr/>
        </p:nvPicPr>
        <p:blipFill>
          <a:blip r:embed="rId2"/>
          <a:stretch>
            <a:fillRect/>
          </a:stretch>
        </p:blipFill>
        <p:spPr>
          <a:xfrm rot="21600000">
            <a:off x="9347200" y="2755910"/>
            <a:ext cx="6394460" cy="4635459"/>
          </a:xfrm>
          <a:prstGeom prst="rect">
            <a:avLst/>
          </a:prstGeom>
        </p:spPr>
      </p:pic>
      <p:sp>
        <p:nvSpPr>
          <p:cNvPr id="290" name="textbox 290"/>
          <p:cNvSpPr/>
          <p:nvPr/>
        </p:nvSpPr>
        <p:spPr>
          <a:xfrm>
            <a:off x="0" y="0"/>
            <a:ext cx="16256000" cy="1028700"/>
          </a:xfrm>
          <a:prstGeom prst="rect">
            <a:avLst/>
          </a:prstGeom>
          <a:solidFill>
            <a:srgbClr val="0E51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44" name="group 44"/>
          <p:cNvGrpSpPr/>
          <p:nvPr/>
        </p:nvGrpSpPr>
        <p:grpSpPr>
          <a:xfrm rot="21600000">
            <a:off x="870021" y="1727209"/>
            <a:ext cx="6686417" cy="596920"/>
            <a:chOff x="0" y="0"/>
            <a:chExt cx="6686417" cy="596920"/>
          </a:xfrm>
        </p:grpSpPr>
        <p:pic>
          <p:nvPicPr>
            <p:cNvPr id="292" name="picture 292"/>
            <p:cNvPicPr>
              <a:picLocks noChangeAspect="1"/>
            </p:cNvPicPr>
            <p:nvPr/>
          </p:nvPicPr>
          <p:blipFill>
            <a:blip r:embed="rId3"/>
            <a:stretch>
              <a:fillRect/>
            </a:stretch>
          </p:blipFill>
          <p:spPr>
            <a:xfrm rot="21600000">
              <a:off x="0" y="0"/>
              <a:ext cx="6686417" cy="596920"/>
            </a:xfrm>
            <a:prstGeom prst="rect">
              <a:avLst/>
            </a:prstGeom>
          </p:spPr>
        </p:pic>
        <p:sp>
          <p:nvSpPr>
            <p:cNvPr id="294" name="textbox 294"/>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16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picture 296"/>
          <p:cNvPicPr>
            <a:picLocks noChangeAspect="1"/>
          </p:cNvPicPr>
          <p:nvPr/>
        </p:nvPicPr>
        <p:blipFill>
          <a:blip r:embed="rId1"/>
          <a:stretch>
            <a:fillRect/>
          </a:stretch>
        </p:blipFill>
        <p:spPr>
          <a:xfrm rot="21600000">
            <a:off x="0" y="0"/>
            <a:ext cx="16256000" cy="9144000"/>
          </a:xfrm>
          <a:prstGeom prst="rect">
            <a:avLst/>
          </a:prstGeom>
        </p:spPr>
      </p:pic>
      <p:sp>
        <p:nvSpPr>
          <p:cNvPr id="298" name="textbox 298"/>
          <p:cNvSpPr/>
          <p:nvPr/>
        </p:nvSpPr>
        <p:spPr>
          <a:xfrm>
            <a:off x="1054181" y="2864658"/>
            <a:ext cx="14075410" cy="4276725"/>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6510" algn="l" rtl="0" eaLnBrk="0">
              <a:lnSpc>
                <a:spcPct val="96000"/>
              </a:lnSpc>
            </a:pPr>
            <a:r>
              <a:rPr sz="2300" b="1" kern="0" spc="230" dirty="0">
                <a:solidFill>
                  <a:srgbClr val="207080">
                    <a:alpha val="100000"/>
                  </a:srgbClr>
                </a:solidFill>
                <a:latin typeface="黑体" panose="02010609060101010101" charset="-122"/>
                <a:ea typeface="黑体" panose="02010609060101010101" charset="-122"/>
                <a:cs typeface="黑体" panose="02010609060101010101" charset="-122"/>
              </a:rPr>
              <a:t>4.7</a:t>
            </a:r>
            <a:r>
              <a:rPr lang="en-US" sz="2300" b="1" kern="0" spc="230" dirty="0">
                <a:solidFill>
                  <a:srgbClr val="207080">
                    <a:alpha val="100000"/>
                  </a:srgbClr>
                </a:solidFill>
                <a:latin typeface="黑体" panose="02010609060101010101" charset="-122"/>
                <a:ea typeface="黑体" panose="02010609060101010101" charset="-122"/>
                <a:cs typeface="黑体" panose="02010609060101010101" charset="-122"/>
              </a:rPr>
              <a:t> </a:t>
            </a:r>
            <a:r>
              <a:rPr sz="2300" b="1" kern="0" spc="230" dirty="0">
                <a:solidFill>
                  <a:srgbClr val="207080">
                    <a:alpha val="100000"/>
                  </a:srgbClr>
                </a:solidFill>
                <a:latin typeface="黑体" panose="02010609060101010101" charset="-122"/>
                <a:ea typeface="黑体" panose="02010609060101010101" charset="-122"/>
                <a:cs typeface="黑体" panose="02010609060101010101" charset="-122"/>
              </a:rPr>
              <a:t>发包作业管理</a:t>
            </a:r>
            <a:endParaRPr sz="23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20000"/>
              </a:lnSpc>
              <a:spcBef>
                <a:spcPts val="690"/>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4.7.1</a:t>
            </a:r>
            <a:r>
              <a:rPr sz="2300" kern="0" spc="7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发包单位应将有限空间作业发包给具备有限</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空间作业安全生产条件的作业单位，对作业单位的安全</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生产条件进行审核并留存审核记录。</a:t>
            </a:r>
            <a:endParaRPr sz="2300" dirty="0">
              <a:latin typeface="黑体" panose="02010609060101010101" charset="-122"/>
              <a:ea typeface="黑体" panose="02010609060101010101" charset="-122"/>
              <a:cs typeface="黑体" panose="02010609060101010101" charset="-122"/>
            </a:endParaRPr>
          </a:p>
          <a:p>
            <a:pPr algn="l" rtl="0" eaLnBrk="0">
              <a:lnSpc>
                <a:spcPct val="118000"/>
              </a:lnSpc>
            </a:pPr>
            <a:endParaRPr sz="1000" dirty="0">
              <a:latin typeface="黑体" panose="02010609060101010101" charset="-122"/>
              <a:ea typeface="黑体" panose="02010609060101010101" charset="-122"/>
              <a:cs typeface="黑体" panose="02010609060101010101" charset="-122"/>
            </a:endParaRPr>
          </a:p>
          <a:p>
            <a:pPr algn="l" rtl="0" eaLnBrk="0">
              <a:lnSpc>
                <a:spcPct val="119000"/>
              </a:lnSpc>
            </a:pPr>
            <a:endParaRPr sz="1000" dirty="0">
              <a:latin typeface="黑体" panose="02010609060101010101" charset="-122"/>
              <a:ea typeface="黑体" panose="02010609060101010101" charset="-122"/>
              <a:cs typeface="黑体" panose="02010609060101010101" charset="-122"/>
            </a:endParaRPr>
          </a:p>
          <a:p>
            <a:pPr marL="74930" indent="-62865" algn="l" rtl="0" eaLnBrk="0">
              <a:lnSpc>
                <a:spcPct val="120000"/>
              </a:lnSpc>
              <a:spcBef>
                <a:spcPts val="700"/>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4.7.2</a:t>
            </a:r>
            <a:r>
              <a:rPr lang="en-US" sz="2300" kern="0" spc="1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发包单位与作业单位签订的安全生产管理协议或合同中应明</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确各自的有限空间作业安全生产职责。</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内容应包括常态下的有限空间作</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业安全职责和紧急情况下的应急处置职责。</a:t>
            </a:r>
            <a:endParaRPr sz="23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134000"/>
              </a:lnSpc>
              <a:spcBef>
                <a:spcPts val="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4.7.3</a:t>
            </a:r>
            <a:r>
              <a:rPr lang="en-US" sz="23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发包单位应对发包的有限空间作业统一协调、管理，对发包作业进行审批，并对现场作业进行安全检</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查，发现安全问题的，应及时督促整改。</a:t>
            </a:r>
            <a:r>
              <a:rPr sz="23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一旦发生事故，发包单位应对现场</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应急处置进行统筹、协调。</a:t>
            </a:r>
            <a:endParaRPr sz="2300" dirty="0">
              <a:latin typeface="黑体" panose="02010609060101010101" charset="-122"/>
              <a:ea typeface="黑体" panose="02010609060101010101" charset="-122"/>
              <a:cs typeface="黑体" panose="02010609060101010101" charset="-122"/>
            </a:endParaRPr>
          </a:p>
        </p:txBody>
      </p:sp>
      <p:sp>
        <p:nvSpPr>
          <p:cNvPr id="300" name="textbox 300"/>
          <p:cNvSpPr/>
          <p:nvPr/>
        </p:nvSpPr>
        <p:spPr>
          <a:xfrm>
            <a:off x="19050" y="635"/>
            <a:ext cx="16236315" cy="1028700"/>
          </a:xfrm>
          <a:prstGeom prst="rect">
            <a:avLst/>
          </a:prstGeom>
          <a:solidFill>
            <a:srgbClr val="0D50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46" name="group 46"/>
          <p:cNvGrpSpPr/>
          <p:nvPr/>
        </p:nvGrpSpPr>
        <p:grpSpPr>
          <a:xfrm rot="21600000">
            <a:off x="870021" y="1727210"/>
            <a:ext cx="6686417" cy="603229"/>
            <a:chOff x="0" y="0"/>
            <a:chExt cx="6686417" cy="603229"/>
          </a:xfrm>
        </p:grpSpPr>
        <p:pic>
          <p:nvPicPr>
            <p:cNvPr id="302" name="picture 302"/>
            <p:cNvPicPr>
              <a:picLocks noChangeAspect="1"/>
            </p:cNvPicPr>
            <p:nvPr/>
          </p:nvPicPr>
          <p:blipFill>
            <a:blip r:embed="rId2"/>
            <a:stretch>
              <a:fillRect/>
            </a:stretch>
          </p:blipFill>
          <p:spPr>
            <a:xfrm rot="21600000">
              <a:off x="0" y="0"/>
              <a:ext cx="6686417" cy="603229"/>
            </a:xfrm>
            <a:prstGeom prst="rect">
              <a:avLst/>
            </a:prstGeom>
          </p:spPr>
        </p:pic>
        <p:sp>
          <p:nvSpPr>
            <p:cNvPr id="304" name="textbox 304"/>
            <p:cNvSpPr/>
            <p:nvPr/>
          </p:nvSpPr>
          <p:spPr>
            <a:xfrm>
              <a:off x="-12700" y="-12700"/>
              <a:ext cx="671195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152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 name="picture 306"/>
          <p:cNvPicPr>
            <a:picLocks noChangeAspect="1"/>
          </p:cNvPicPr>
          <p:nvPr/>
        </p:nvPicPr>
        <p:blipFill>
          <a:blip r:embed="rId1"/>
          <a:stretch>
            <a:fillRect/>
          </a:stretch>
        </p:blipFill>
        <p:spPr>
          <a:xfrm rot="21600000">
            <a:off x="0" y="0"/>
            <a:ext cx="16256000" cy="9144000"/>
          </a:xfrm>
          <a:prstGeom prst="rect">
            <a:avLst/>
          </a:prstGeom>
        </p:spPr>
      </p:pic>
      <p:sp>
        <p:nvSpPr>
          <p:cNvPr id="308" name="textbox 308"/>
          <p:cNvSpPr/>
          <p:nvPr/>
        </p:nvSpPr>
        <p:spPr>
          <a:xfrm>
            <a:off x="1079540" y="5303065"/>
            <a:ext cx="14086205" cy="239712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40" dirty="0">
                <a:solidFill>
                  <a:srgbClr val="206090">
                    <a:alpha val="100000"/>
                  </a:srgbClr>
                </a:solidFill>
                <a:latin typeface="黑体" panose="02010609060101010101" charset="-122"/>
                <a:ea typeface="黑体" panose="02010609060101010101" charset="-122"/>
                <a:cs typeface="黑体" panose="02010609060101010101" charset="-122"/>
              </a:rPr>
              <a:t>5.1</a:t>
            </a:r>
            <a:r>
              <a:rPr sz="2300" kern="0" spc="66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40" dirty="0">
                <a:solidFill>
                  <a:srgbClr val="206090">
                    <a:alpha val="100000"/>
                  </a:srgbClr>
                </a:solidFill>
                <a:latin typeface="黑体" panose="02010609060101010101" charset="-122"/>
                <a:ea typeface="黑体" panose="02010609060101010101" charset="-122"/>
                <a:cs typeface="黑体" panose="02010609060101010101" charset="-122"/>
              </a:rPr>
              <a:t>风险评估</a:t>
            </a:r>
            <a:endParaRPr sz="2300" dirty="0">
              <a:latin typeface="黑体" panose="02010609060101010101" charset="-122"/>
              <a:ea typeface="黑体" panose="02010609060101010101" charset="-122"/>
              <a:cs typeface="黑体" panose="02010609060101010101" charset="-122"/>
            </a:endParaRPr>
          </a:p>
          <a:p>
            <a:pPr algn="l" rtl="0" eaLnBrk="0">
              <a:lnSpc>
                <a:spcPct val="197000"/>
              </a:lnSpc>
            </a:pPr>
            <a:endParaRPr sz="1000" dirty="0">
              <a:latin typeface="黑体" panose="02010609060101010101" charset="-122"/>
              <a:ea typeface="黑体" panose="02010609060101010101" charset="-122"/>
              <a:cs typeface="黑体" panose="02010609060101010101" charset="-122"/>
            </a:endParaRPr>
          </a:p>
          <a:p>
            <a:pPr marL="50165" indent="-37465" algn="l" rtl="0" eaLnBrk="0">
              <a:lnSpc>
                <a:spcPct val="127000"/>
              </a:lnSpc>
              <a:spcBef>
                <a:spcPts val="700"/>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5.1.1</a:t>
            </a:r>
            <a:r>
              <a:rPr sz="2300" kern="0" spc="4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作业前，作业单位应对有限</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空间作业环境及作业过程进行风险评估，分析可能存在的危险因素，提出</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消除、控制危险的措施。</a:t>
            </a:r>
            <a:endParaRPr sz="23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5"/>
              </a:spcBef>
            </a:pPr>
            <a:r>
              <a:rPr sz="2300" b="1" kern="0" spc="20" dirty="0">
                <a:solidFill>
                  <a:srgbClr val="000000">
                    <a:alpha val="100000"/>
                  </a:srgbClr>
                </a:solidFill>
                <a:latin typeface="黑体" panose="02010609060101010101" charset="-122"/>
                <a:ea typeface="黑体" panose="02010609060101010101" charset="-122"/>
                <a:cs typeface="黑体" panose="02010609060101010101" charset="-122"/>
              </a:rPr>
              <a:t>5.1.2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涉及发包作业的，发包单位应</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参与风险评估或提供必要的信息。</a:t>
            </a:r>
            <a:endParaRPr sz="2300" dirty="0">
              <a:latin typeface="黑体" panose="02010609060101010101" charset="-122"/>
              <a:ea typeface="黑体" panose="02010609060101010101" charset="-122"/>
              <a:cs typeface="黑体" panose="02010609060101010101" charset="-122"/>
            </a:endParaRPr>
          </a:p>
        </p:txBody>
      </p:sp>
      <p:sp>
        <p:nvSpPr>
          <p:cNvPr id="310" name="textbox 310"/>
          <p:cNvSpPr/>
          <p:nvPr/>
        </p:nvSpPr>
        <p:spPr>
          <a:xfrm>
            <a:off x="984300" y="2482870"/>
            <a:ext cx="14274800" cy="2279650"/>
          </a:xfrm>
          <a:prstGeom prst="rect">
            <a:avLst/>
          </a:prstGeom>
          <a:solidFill>
            <a:srgbClr val="DBE3F4">
              <a:alpha val="100000"/>
            </a:srgbClr>
          </a:solidFill>
          <a:ln w="0" cap="flat">
            <a:noFill/>
            <a:prstDash val="solid"/>
            <a:miter lim="0"/>
          </a:ln>
        </p:spPr>
        <p:txBody>
          <a:bodyPr vert="horz" wrap="square" lIns="0" tIns="0" rIns="0" bIns="0"/>
          <a:lstStyle/>
          <a:p>
            <a:pPr algn="l" rtl="0" eaLnBrk="0">
              <a:lnSpc>
                <a:spcPct val="15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7310" algn="l" rtl="0" eaLnBrk="0">
              <a:lnSpc>
                <a:spcPct val="98000"/>
              </a:lnSpc>
            </a:pPr>
            <a:r>
              <a:rPr sz="2300" b="1"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lang="en-US" sz="2300" b="1"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300" b="1" kern="0" spc="100" dirty="0">
                <a:solidFill>
                  <a:srgbClr val="000000">
                    <a:alpha val="100000"/>
                  </a:srgbClr>
                </a:solidFill>
                <a:latin typeface="黑体" panose="02010609060101010101" charset="-122"/>
                <a:ea typeface="黑体" panose="02010609060101010101" charset="-122"/>
                <a:cs typeface="黑体" panose="02010609060101010101" charset="-122"/>
              </a:rPr>
              <a:t>作业前安全技术要求</a:t>
            </a:r>
            <a:endParaRPr sz="2300" dirty="0">
              <a:latin typeface="黑体" panose="02010609060101010101" charset="-122"/>
              <a:ea typeface="黑体" panose="02010609060101010101" charset="-122"/>
              <a:cs typeface="黑体" panose="02010609060101010101" charset="-122"/>
            </a:endParaRPr>
          </a:p>
          <a:p>
            <a:pPr marL="62865" indent="615315" algn="l" rtl="0" eaLnBrk="0">
              <a:lnSpc>
                <a:spcPct val="157000"/>
              </a:lnSpc>
              <a:spcBef>
                <a:spcPts val="465"/>
              </a:spcBef>
            </a:pPr>
            <a:r>
              <a:rPr sz="2300" kern="0" spc="110" dirty="0">
                <a:solidFill>
                  <a:srgbClr val="000000">
                    <a:alpha val="100000"/>
                  </a:srgbClr>
                </a:solidFill>
                <a:latin typeface="黑体" panose="02010609060101010101" charset="-122"/>
                <a:ea typeface="黑体" panose="02010609060101010101" charset="-122"/>
                <a:cs typeface="黑体" panose="02010609060101010101" charset="-122"/>
              </a:rPr>
              <a:t>本部分根据有限空间作业安全需要，给出了进入有限空</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间作业前作业</a:t>
            </a:r>
            <a:r>
              <a:rPr sz="2300" kern="0" spc="100" dirty="0">
                <a:solidFill>
                  <a:srgbClr val="F02020">
                    <a:alpha val="100000"/>
                  </a:srgbClr>
                </a:solidFill>
                <a:latin typeface="黑体" panose="02010609060101010101" charset="-122"/>
                <a:ea typeface="黑体" panose="02010609060101010101" charset="-122"/>
                <a:cs typeface="黑体" panose="02010609060101010101" charset="-122"/>
              </a:rPr>
              <a:t>风险评估、作业审批、安全交底</a:t>
            </a:r>
            <a:r>
              <a:rPr sz="2300" kern="0" spc="-10" dirty="0">
                <a:solidFill>
                  <a:srgbClr val="F02020">
                    <a:alpha val="100000"/>
                  </a:srgbClr>
                </a:solidFill>
                <a:latin typeface="黑体" panose="02010609060101010101" charset="-122"/>
                <a:ea typeface="黑体" panose="02010609060101010101" charset="-122"/>
                <a:cs typeface="黑体" panose="02010609060101010101" charset="-122"/>
              </a:rPr>
              <a:t>  </a:t>
            </a:r>
            <a:r>
              <a:rPr sz="2300" kern="0" spc="110" dirty="0">
                <a:solidFill>
                  <a:srgbClr val="E02020">
                    <a:alpha val="100000"/>
                  </a:srgbClr>
                </a:solidFill>
                <a:latin typeface="黑体" panose="02010609060101010101" charset="-122"/>
                <a:ea typeface="黑体" panose="02010609060101010101" charset="-122"/>
                <a:cs typeface="黑体" panose="02010609060101010101" charset="-122"/>
              </a:rPr>
              <a:t>、封闭作业区域及安全警示、</a:t>
            </a:r>
            <a:r>
              <a:rPr sz="2300" kern="0" spc="100" dirty="0">
                <a:solidFill>
                  <a:srgbClr val="E02020">
                    <a:alpha val="100000"/>
                  </a:srgbClr>
                </a:solidFill>
                <a:latin typeface="黑体" panose="02010609060101010101" charset="-122"/>
                <a:ea typeface="黑体" panose="02010609060101010101" charset="-122"/>
                <a:cs typeface="黑体" panose="02010609060101010101" charset="-122"/>
              </a:rPr>
              <a:t>设备设施安全检查、隔离、清除与置换、开启出入口自然通风、初始气体检</a:t>
            </a:r>
            <a:r>
              <a:rPr sz="2300" kern="0" spc="-10" dirty="0">
                <a:solidFill>
                  <a:srgbClr val="E0202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E02020">
                    <a:alpha val="100000"/>
                  </a:srgbClr>
                </a:solidFill>
                <a:latin typeface="黑体" panose="02010609060101010101" charset="-122"/>
                <a:ea typeface="黑体" panose="02010609060101010101" charset="-122"/>
                <a:cs typeface="黑体" panose="02010609060101010101" charset="-122"/>
              </a:rPr>
              <a:t>测、作业环境判定、机械通风、再次气体检测和环境判定、个体防护</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等方面的安全技术要求</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p:txBody>
      </p:sp>
      <p:sp>
        <p:nvSpPr>
          <p:cNvPr id="312" name="textbox 312"/>
          <p:cNvSpPr/>
          <p:nvPr/>
        </p:nvSpPr>
        <p:spPr>
          <a:xfrm>
            <a:off x="6350" y="0"/>
            <a:ext cx="16249015" cy="1022985"/>
          </a:xfrm>
          <a:prstGeom prst="rect">
            <a:avLst/>
          </a:prstGeom>
          <a:solidFill>
            <a:srgbClr val="0E52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997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48" name="group 48"/>
          <p:cNvGrpSpPr/>
          <p:nvPr/>
        </p:nvGrpSpPr>
        <p:grpSpPr>
          <a:xfrm rot="21600000">
            <a:off x="870021" y="1727210"/>
            <a:ext cx="6686417" cy="603229"/>
            <a:chOff x="0" y="0"/>
            <a:chExt cx="6686417" cy="603229"/>
          </a:xfrm>
        </p:grpSpPr>
        <p:pic>
          <p:nvPicPr>
            <p:cNvPr id="314" name="picture 314"/>
            <p:cNvPicPr>
              <a:picLocks noChangeAspect="1"/>
            </p:cNvPicPr>
            <p:nvPr/>
          </p:nvPicPr>
          <p:blipFill>
            <a:blip r:embed="rId2"/>
            <a:stretch>
              <a:fillRect/>
            </a:stretch>
          </p:blipFill>
          <p:spPr>
            <a:xfrm rot="21600000">
              <a:off x="0" y="0"/>
              <a:ext cx="6686417" cy="603229"/>
            </a:xfrm>
            <a:prstGeom prst="rect">
              <a:avLst/>
            </a:prstGeom>
          </p:spPr>
        </p:pic>
        <p:sp>
          <p:nvSpPr>
            <p:cNvPr id="316" name="textbox 316"/>
            <p:cNvSpPr/>
            <p:nvPr/>
          </p:nvSpPr>
          <p:spPr>
            <a:xfrm>
              <a:off x="-12700" y="-12700"/>
              <a:ext cx="671195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8" name="picture 318"/>
          <p:cNvPicPr>
            <a:picLocks noChangeAspect="1"/>
          </p:cNvPicPr>
          <p:nvPr/>
        </p:nvPicPr>
        <p:blipFill>
          <a:blip r:embed="rId1"/>
          <a:stretch>
            <a:fillRect/>
          </a:stretch>
        </p:blipFill>
        <p:spPr>
          <a:xfrm rot="21600000">
            <a:off x="0" y="0"/>
            <a:ext cx="16256000" cy="9144000"/>
          </a:xfrm>
          <a:prstGeom prst="rect">
            <a:avLst/>
          </a:prstGeom>
        </p:spPr>
      </p:pic>
      <p:sp>
        <p:nvSpPr>
          <p:cNvPr id="320" name="textbox 320"/>
          <p:cNvSpPr/>
          <p:nvPr/>
        </p:nvSpPr>
        <p:spPr>
          <a:xfrm>
            <a:off x="1066860" y="2871035"/>
            <a:ext cx="14386560" cy="576262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30" dirty="0">
                <a:solidFill>
                  <a:srgbClr val="206090">
                    <a:alpha val="100000"/>
                  </a:srgbClr>
                </a:solidFill>
                <a:latin typeface="黑体" panose="02010609060101010101" charset="-122"/>
                <a:ea typeface="黑体" panose="02010609060101010101" charset="-122"/>
                <a:cs typeface="黑体" panose="02010609060101010101" charset="-122"/>
              </a:rPr>
              <a:t>5.2</a:t>
            </a:r>
            <a:r>
              <a:rPr sz="2300" kern="0" spc="50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30" dirty="0">
                <a:solidFill>
                  <a:srgbClr val="206090">
                    <a:alpha val="100000"/>
                  </a:srgbClr>
                </a:solidFill>
                <a:latin typeface="黑体" panose="02010609060101010101" charset="-122"/>
                <a:ea typeface="黑体" panose="02010609060101010101" charset="-122"/>
                <a:cs typeface="黑体" panose="02010609060101010101" charset="-122"/>
              </a:rPr>
              <a:t>作业审批</a:t>
            </a:r>
            <a:endParaRPr sz="2300" dirty="0">
              <a:latin typeface="黑体" panose="02010609060101010101" charset="-122"/>
              <a:ea typeface="黑体" panose="02010609060101010101" charset="-122"/>
              <a:cs typeface="黑体" panose="02010609060101010101" charset="-122"/>
            </a:endParaRPr>
          </a:p>
          <a:p>
            <a:pPr algn="l" rtl="0" eaLnBrk="0">
              <a:lnSpc>
                <a:spcPct val="182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31000"/>
              </a:lnSpc>
              <a:spcBef>
                <a:spcPts val="695"/>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5.2.1</a:t>
            </a:r>
            <a:r>
              <a:rPr sz="2300" kern="0" spc="5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作业前，作业单位应填写有限空间作业审批表并进行作业审批。有限空间作业</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应经作业负责人同意</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和作业审批人审批。涉及发包作业的，还应经发包单位作业审批人审批</a:t>
            </a:r>
            <a:r>
              <a:rPr lang="zh-CN" sz="2300" kern="0" spc="9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有限空间作业审批表应归档</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保存</a:t>
            </a:r>
            <a:r>
              <a:rPr lang="zh-CN" sz="2300" kern="0" spc="8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algn="l" rtl="0" eaLnBrk="0">
              <a:lnSpc>
                <a:spcPct val="182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37000"/>
              </a:lnSpc>
              <a:spcBef>
                <a:spcPts val="695"/>
              </a:spcBef>
            </a:pPr>
            <a:r>
              <a:rPr sz="2300" kern="0" spc="130" dirty="0">
                <a:solidFill>
                  <a:srgbClr val="000000">
                    <a:alpha val="100000"/>
                  </a:srgbClr>
                </a:solidFill>
                <a:latin typeface="黑体" panose="02010609060101010101" charset="-122"/>
                <a:ea typeface="黑体" panose="02010609060101010101" charset="-122"/>
                <a:cs typeface="黑体" panose="02010609060101010101" charset="-122"/>
              </a:rPr>
              <a:t>5.2.2有限空间作业审批表应包括</a:t>
            </a:r>
            <a:r>
              <a:rPr sz="2300" kern="0" spc="120" dirty="0">
                <a:solidFill>
                  <a:srgbClr val="000000">
                    <a:alpha val="100000"/>
                  </a:srgbClr>
                </a:solidFill>
                <a:latin typeface="黑体" panose="02010609060101010101" charset="-122"/>
                <a:ea typeface="黑体" panose="02010609060101010101" charset="-122"/>
                <a:cs typeface="黑体" panose="02010609060101010101" charset="-122"/>
              </a:rPr>
              <a:t>有限空间名称、作业单位、作业内容、作业时间、作业相关人员、作业</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可能存在的危险因素、</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主要安全防护措施、作业负责人意见及签字项、作业审批人意见及签字项等内容。</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有限空间作业审批表示例见附录</a:t>
            </a:r>
            <a:r>
              <a:rPr lang="en-US" sz="23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D。</a:t>
            </a:r>
            <a:endParaRPr sz="2300" dirty="0">
              <a:latin typeface="黑体" panose="02010609060101010101" charset="-122"/>
              <a:ea typeface="黑体" panose="02010609060101010101" charset="-122"/>
              <a:cs typeface="黑体" panose="02010609060101010101" charset="-122"/>
            </a:endParaRPr>
          </a:p>
          <a:p>
            <a:pPr algn="l" rtl="0" eaLnBrk="0">
              <a:lnSpc>
                <a:spcPct val="124000"/>
              </a:lnSpc>
            </a:pPr>
            <a:endParaRPr sz="1000" dirty="0">
              <a:latin typeface="黑体" panose="02010609060101010101" charset="-122"/>
              <a:ea typeface="黑体" panose="02010609060101010101" charset="-122"/>
              <a:cs typeface="黑体" panose="02010609060101010101" charset="-122"/>
            </a:endParaRPr>
          </a:p>
          <a:p>
            <a:pPr algn="l" rtl="0" eaLnBrk="0">
              <a:lnSpc>
                <a:spcPct val="124000"/>
              </a:lnSpc>
            </a:pPr>
            <a:endParaRPr sz="1000" dirty="0">
              <a:latin typeface="黑体" panose="02010609060101010101" charset="-122"/>
              <a:ea typeface="黑体" panose="02010609060101010101" charset="-122"/>
              <a:cs typeface="黑体" panose="02010609060101010101" charset="-122"/>
            </a:endParaRPr>
          </a:p>
          <a:p>
            <a:pPr algn="l" rtl="0" eaLnBrk="0">
              <a:lnSpc>
                <a:spcPct val="124000"/>
              </a:lnSpc>
            </a:pPr>
            <a:endParaRPr sz="1000" dirty="0">
              <a:latin typeface="黑体" panose="02010609060101010101" charset="-122"/>
              <a:ea typeface="黑体" panose="02010609060101010101" charset="-122"/>
              <a:cs typeface="黑体" panose="02010609060101010101" charset="-122"/>
            </a:endParaRPr>
          </a:p>
          <a:p>
            <a:pPr marL="16510" algn="l" rtl="0" eaLnBrk="0">
              <a:lnSpc>
                <a:spcPts val="2820"/>
              </a:lnSpc>
              <a:spcBef>
                <a:spcPts val="700"/>
              </a:spcBef>
            </a:pPr>
            <a:r>
              <a:rPr sz="2300" b="1" kern="0" spc="220" dirty="0">
                <a:solidFill>
                  <a:srgbClr val="207090">
                    <a:alpha val="100000"/>
                  </a:srgbClr>
                </a:solidFill>
                <a:latin typeface="黑体" panose="02010609060101010101" charset="-122"/>
                <a:ea typeface="黑体" panose="02010609060101010101" charset="-122"/>
                <a:cs typeface="黑体" panose="02010609060101010101" charset="-122"/>
              </a:rPr>
              <a:t>5</a:t>
            </a:r>
            <a:r>
              <a:rPr sz="2300" kern="0" spc="-64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7090">
                    <a:alpha val="100000"/>
                  </a:srgbClr>
                </a:solidFill>
                <a:latin typeface="黑体" panose="02010609060101010101" charset="-122"/>
                <a:ea typeface="黑体" panose="02010609060101010101" charset="-122"/>
                <a:cs typeface="黑体" panose="02010609060101010101" charset="-122"/>
              </a:rPr>
              <a:t>.3</a:t>
            </a:r>
            <a:r>
              <a:rPr lang="en-US" sz="2300" b="1" kern="0" spc="22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7090">
                    <a:alpha val="100000"/>
                  </a:srgbClr>
                </a:solidFill>
                <a:latin typeface="黑体" panose="02010609060101010101" charset="-122"/>
                <a:ea typeface="黑体" panose="02010609060101010101" charset="-122"/>
                <a:cs typeface="黑体" panose="02010609060101010101" charset="-122"/>
              </a:rPr>
              <a:t>安全交底</a:t>
            </a:r>
            <a:endParaRPr sz="2300" dirty="0">
              <a:latin typeface="黑体" panose="02010609060101010101" charset="-122"/>
              <a:ea typeface="黑体" panose="02010609060101010101" charset="-122"/>
              <a:cs typeface="黑体" panose="02010609060101010101" charset="-122"/>
            </a:endParaRPr>
          </a:p>
          <a:p>
            <a:pPr algn="l" rtl="0" eaLnBrk="0">
              <a:lnSpc>
                <a:spcPct val="189000"/>
              </a:lnSpc>
            </a:pPr>
            <a:endParaRPr sz="1000" dirty="0">
              <a:latin typeface="黑体" panose="02010609060101010101" charset="-122"/>
              <a:ea typeface="黑体" panose="02010609060101010101" charset="-122"/>
              <a:cs typeface="黑体" panose="02010609060101010101" charset="-122"/>
            </a:endParaRPr>
          </a:p>
          <a:p>
            <a:pPr marL="653415" algn="l" rtl="0" eaLnBrk="0">
              <a:lnSpc>
                <a:spcPct val="97000"/>
              </a:lnSpc>
              <a:spcBef>
                <a:spcPts val="695"/>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作业负责人应对实施作业的全体人员进行安全交底，告知作业内容、作业分工、作业可能存在的危险</a:t>
            </a:r>
            <a:endParaRPr sz="2300" dirty="0">
              <a:latin typeface="黑体" panose="02010609060101010101" charset="-122"/>
              <a:ea typeface="黑体" panose="02010609060101010101" charset="-122"/>
              <a:cs typeface="黑体" panose="02010609060101010101" charset="-122"/>
            </a:endParaRPr>
          </a:p>
          <a:p>
            <a:pPr algn="l" rtl="0" eaLnBrk="0">
              <a:lnSpc>
                <a:spcPct val="101000"/>
              </a:lnSpc>
            </a:pPr>
            <a:endParaRPr sz="1500" dirty="0">
              <a:latin typeface="黑体" panose="02010609060101010101" charset="-122"/>
              <a:ea typeface="黑体" panose="02010609060101010101" charset="-122"/>
              <a:cs typeface="黑体" panose="02010609060101010101" charset="-122"/>
            </a:endParaRPr>
          </a:p>
          <a:p>
            <a:pPr marL="69215" algn="l" rtl="0" eaLnBrk="0">
              <a:lnSpc>
                <a:spcPct val="97000"/>
              </a:lnSpc>
              <a:spcBef>
                <a:spcPts val="5"/>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因素、作业安全要求和应急处置措施。交底后，交底人和被交底人应签字确认</a:t>
            </a:r>
            <a:r>
              <a:rPr lang="zh-CN" sz="23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安全交底记录应归档保存。</a:t>
            </a:r>
            <a:endParaRPr sz="2300" dirty="0">
              <a:latin typeface="黑体" panose="02010609060101010101" charset="-122"/>
              <a:ea typeface="黑体" panose="02010609060101010101" charset="-122"/>
              <a:cs typeface="黑体" panose="02010609060101010101" charset="-122"/>
            </a:endParaRPr>
          </a:p>
        </p:txBody>
      </p:sp>
      <p:sp>
        <p:nvSpPr>
          <p:cNvPr id="322" name="textbox 322"/>
          <p:cNvSpPr/>
          <p:nvPr/>
        </p:nvSpPr>
        <p:spPr>
          <a:xfrm>
            <a:off x="19050" y="635"/>
            <a:ext cx="16236315" cy="1028700"/>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743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50" name="group 50"/>
          <p:cNvGrpSpPr/>
          <p:nvPr/>
        </p:nvGrpSpPr>
        <p:grpSpPr>
          <a:xfrm rot="21600000">
            <a:off x="870021" y="1727209"/>
            <a:ext cx="6686417" cy="596920"/>
            <a:chOff x="0" y="0"/>
            <a:chExt cx="6686417" cy="596920"/>
          </a:xfrm>
        </p:grpSpPr>
        <p:pic>
          <p:nvPicPr>
            <p:cNvPr id="324" name="picture 324"/>
            <p:cNvPicPr>
              <a:picLocks noChangeAspect="1"/>
            </p:cNvPicPr>
            <p:nvPr/>
          </p:nvPicPr>
          <p:blipFill>
            <a:blip r:embed="rId2"/>
            <a:stretch>
              <a:fillRect/>
            </a:stretch>
          </p:blipFill>
          <p:spPr>
            <a:xfrm rot="21600000">
              <a:off x="0" y="0"/>
              <a:ext cx="6686417" cy="596920"/>
            </a:xfrm>
            <a:prstGeom prst="rect">
              <a:avLst/>
            </a:prstGeom>
          </p:spPr>
        </p:pic>
        <p:sp>
          <p:nvSpPr>
            <p:cNvPr id="326" name="textbox 326"/>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79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 name="picture 328"/>
          <p:cNvPicPr>
            <a:picLocks noChangeAspect="1"/>
          </p:cNvPicPr>
          <p:nvPr/>
        </p:nvPicPr>
        <p:blipFill>
          <a:blip r:embed="rId1"/>
          <a:stretch>
            <a:fillRect/>
          </a:stretch>
        </p:blipFill>
        <p:spPr>
          <a:xfrm rot="21600000">
            <a:off x="0" y="0"/>
            <a:ext cx="16256000" cy="9144000"/>
          </a:xfrm>
          <a:prstGeom prst="rect">
            <a:avLst/>
          </a:prstGeom>
        </p:spPr>
      </p:pic>
      <p:sp>
        <p:nvSpPr>
          <p:cNvPr id="330" name="textbox 330"/>
          <p:cNvSpPr/>
          <p:nvPr/>
        </p:nvSpPr>
        <p:spPr>
          <a:xfrm>
            <a:off x="1066860" y="2858325"/>
            <a:ext cx="14084935" cy="598487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180" dirty="0">
                <a:solidFill>
                  <a:srgbClr val="207080">
                    <a:alpha val="100000"/>
                  </a:srgbClr>
                </a:solidFill>
                <a:latin typeface="黑体" panose="02010609060101010101" charset="-122"/>
                <a:ea typeface="黑体" panose="02010609060101010101" charset="-122"/>
                <a:cs typeface="黑体" panose="02010609060101010101" charset="-122"/>
              </a:rPr>
              <a:t>5.4</a:t>
            </a:r>
            <a:r>
              <a:rPr lang="en-US" sz="2300" b="1" kern="0" spc="180" dirty="0">
                <a:solidFill>
                  <a:srgbClr val="207080">
                    <a:alpha val="100000"/>
                  </a:srgbClr>
                </a:solidFill>
                <a:latin typeface="黑体" panose="02010609060101010101" charset="-122"/>
                <a:ea typeface="黑体" panose="02010609060101010101" charset="-122"/>
                <a:cs typeface="黑体" panose="02010609060101010101" charset="-122"/>
              </a:rPr>
              <a:t> </a:t>
            </a:r>
            <a:r>
              <a:rPr sz="2300" b="1" kern="0" spc="180" dirty="0">
                <a:solidFill>
                  <a:srgbClr val="207080">
                    <a:alpha val="100000"/>
                  </a:srgbClr>
                </a:solidFill>
                <a:latin typeface="黑体" panose="02010609060101010101" charset="-122"/>
                <a:ea typeface="黑体" panose="02010609060101010101" charset="-122"/>
                <a:cs typeface="黑体" panose="02010609060101010101" charset="-122"/>
              </a:rPr>
              <a:t>封闭作业区域及安全警示</a:t>
            </a:r>
            <a:endParaRPr sz="2300" dirty="0">
              <a:latin typeface="黑体" panose="02010609060101010101" charset="-122"/>
              <a:ea typeface="黑体" panose="02010609060101010101" charset="-122"/>
              <a:cs typeface="黑体" panose="02010609060101010101" charset="-122"/>
            </a:endParaRPr>
          </a:p>
          <a:p>
            <a:pPr algn="l" rtl="0" eaLnBrk="0">
              <a:lnSpc>
                <a:spcPct val="186000"/>
              </a:lnSpc>
            </a:pPr>
            <a:endParaRPr sz="1000" dirty="0">
              <a:latin typeface="黑体" panose="02010609060101010101" charset="-122"/>
              <a:ea typeface="黑体" panose="02010609060101010101" charset="-122"/>
              <a:cs typeface="黑体" panose="02010609060101010101" charset="-122"/>
            </a:endParaRPr>
          </a:p>
          <a:p>
            <a:pPr marL="653415" algn="l" rtl="0" eaLnBrk="0">
              <a:lnSpc>
                <a:spcPct val="97000"/>
              </a:lnSpc>
              <a:spcBef>
                <a:spcPts val="70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应封闭作业区域，并在作业区域出入口周边醒目位置设置有限空间作业安全风险告知牌。</a:t>
            </a:r>
            <a:endParaRPr sz="2300" dirty="0">
              <a:latin typeface="楷体" panose="02010609060101010101" charset="-122"/>
              <a:ea typeface="楷体" panose="02010609060101010101" charset="-122"/>
              <a:cs typeface="楷体" panose="02010609060101010101"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16510" algn="l" rtl="0" eaLnBrk="0">
              <a:lnSpc>
                <a:spcPct val="100000"/>
              </a:lnSpc>
              <a:spcBef>
                <a:spcPts val="695"/>
              </a:spcBef>
            </a:pPr>
            <a:r>
              <a:rPr sz="2300" b="1" kern="0" spc="190" dirty="0">
                <a:solidFill>
                  <a:srgbClr val="206090">
                    <a:alpha val="100000"/>
                  </a:srgbClr>
                </a:solidFill>
                <a:latin typeface="黑体" panose="02010609060101010101" charset="-122"/>
                <a:ea typeface="黑体" panose="02010609060101010101" charset="-122"/>
                <a:cs typeface="黑体" panose="02010609060101010101" charset="-122"/>
              </a:rPr>
              <a:t>5.5</a:t>
            </a:r>
            <a:r>
              <a:rPr lang="en-US" sz="2300" b="1" kern="0" spc="19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190" dirty="0">
                <a:solidFill>
                  <a:srgbClr val="206090">
                    <a:alpha val="100000"/>
                  </a:srgbClr>
                </a:solidFill>
                <a:latin typeface="黑体" panose="02010609060101010101" charset="-122"/>
                <a:ea typeface="黑体" panose="02010609060101010101" charset="-122"/>
                <a:cs typeface="黑体" panose="02010609060101010101" charset="-122"/>
              </a:rPr>
              <a:t>设备设施安全检查</a:t>
            </a:r>
            <a:endParaRPr sz="2300" dirty="0">
              <a:latin typeface="黑体" panose="02010609060101010101" charset="-122"/>
              <a:ea typeface="黑体" panose="02010609060101010101" charset="-122"/>
              <a:cs typeface="黑体" panose="02010609060101010101" charset="-122"/>
            </a:endParaRPr>
          </a:p>
          <a:p>
            <a:pPr algn="l" rtl="0" eaLnBrk="0">
              <a:lnSpc>
                <a:spcPct val="179000"/>
              </a:lnSpc>
            </a:pPr>
            <a:endParaRPr sz="1000" dirty="0">
              <a:latin typeface="黑体" panose="02010609060101010101" charset="-122"/>
              <a:ea typeface="黑体" panose="02010609060101010101" charset="-122"/>
              <a:cs typeface="黑体" panose="02010609060101010101" charset="-122"/>
            </a:endParaRPr>
          </a:p>
          <a:p>
            <a:pPr algn="r" rtl="0" eaLnBrk="0">
              <a:lnSpc>
                <a:spcPct val="97000"/>
              </a:lnSpc>
              <a:spcBef>
                <a:spcPts val="695"/>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应对作业所需安全防护和应急救援设备设施的齐备性、安全性和完好性进行检查，发现问题应立即补</a:t>
            </a:r>
            <a:endParaRPr sz="2300" dirty="0">
              <a:latin typeface="黑体" panose="02010609060101010101" charset="-122"/>
              <a:ea typeface="黑体" panose="02010609060101010101" charset="-122"/>
              <a:cs typeface="黑体" panose="02010609060101010101" charset="-122"/>
            </a:endParaRPr>
          </a:p>
          <a:p>
            <a:pPr marL="12700" algn="l" rtl="0" eaLnBrk="0">
              <a:lnSpc>
                <a:spcPts val="2810"/>
              </a:lnSpc>
              <a:spcBef>
                <a:spcPts val="1710"/>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充、修复或更换。</a:t>
            </a:r>
            <a:endParaRPr sz="23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marL="16510" algn="l" rtl="0" eaLnBrk="0">
              <a:lnSpc>
                <a:spcPct val="98000"/>
              </a:lnSpc>
              <a:spcBef>
                <a:spcPts val="700"/>
              </a:spcBef>
            </a:pPr>
            <a:r>
              <a:rPr sz="2300" b="1" kern="0" spc="60" dirty="0">
                <a:solidFill>
                  <a:srgbClr val="207090">
                    <a:alpha val="100000"/>
                  </a:srgbClr>
                </a:solidFill>
                <a:latin typeface="黑体" panose="02010609060101010101" charset="-122"/>
                <a:ea typeface="黑体" panose="02010609060101010101" charset="-122"/>
                <a:cs typeface="黑体" panose="02010609060101010101" charset="-122"/>
              </a:rPr>
              <a:t>5.6</a:t>
            </a:r>
            <a:r>
              <a:rPr sz="2300" kern="0" spc="52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60" dirty="0">
                <a:solidFill>
                  <a:srgbClr val="207090">
                    <a:alpha val="100000"/>
                  </a:srgbClr>
                </a:solidFill>
                <a:latin typeface="黑体" panose="02010609060101010101" charset="-122"/>
                <a:ea typeface="黑体" panose="02010609060101010101" charset="-122"/>
                <a:cs typeface="黑体" panose="02010609060101010101" charset="-122"/>
              </a:rPr>
              <a:t>隔离、清除与置换</a:t>
            </a:r>
            <a:endParaRPr sz="2300" dirty="0">
              <a:latin typeface="黑体" panose="02010609060101010101" charset="-122"/>
              <a:ea typeface="黑体" panose="02010609060101010101" charset="-122"/>
              <a:cs typeface="黑体" panose="02010609060101010101" charset="-122"/>
            </a:endParaRPr>
          </a:p>
          <a:p>
            <a:pPr algn="l" rtl="0" eaLnBrk="0">
              <a:lnSpc>
                <a:spcPct val="150000"/>
              </a:lnSpc>
            </a:pPr>
            <a:endParaRPr sz="1000" dirty="0">
              <a:latin typeface="黑体" panose="02010609060101010101" charset="-122"/>
              <a:ea typeface="黑体" panose="02010609060101010101" charset="-122"/>
              <a:cs typeface="黑体" panose="02010609060101010101" charset="-122"/>
            </a:endParaRPr>
          </a:p>
          <a:p>
            <a:pPr marL="68580" indent="-56515" algn="l" rtl="0" eaLnBrk="0">
              <a:lnSpc>
                <a:spcPct val="118000"/>
              </a:lnSpc>
              <a:spcBef>
                <a:spcPts val="695"/>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5.6.1</a:t>
            </a:r>
            <a:r>
              <a:rPr sz="2300" kern="0" spc="6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存在可能危及有限空间作业安全的物料、能</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量及设备设施时，应采取隔断、封堵、关闭、移除等安</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全隔离措施，并上锁</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挂牌或设专人看管。</a:t>
            </a:r>
            <a:endParaRPr sz="2300" dirty="0">
              <a:latin typeface="黑体" panose="02010609060101010101" charset="-122"/>
              <a:ea typeface="黑体" panose="02010609060101010101" charset="-122"/>
              <a:cs typeface="黑体" panose="02010609060101010101" charset="-122"/>
            </a:endParaRPr>
          </a:p>
          <a:p>
            <a:pPr algn="l" rtl="0" eaLnBrk="0">
              <a:lnSpc>
                <a:spcPct val="156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5.6.2</a:t>
            </a:r>
            <a:r>
              <a:rPr sz="2300" kern="0" spc="6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有限空间内盛装或残留的物料可能对作业存在危害时，</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应采取清空、清洗或置换等措施。</a:t>
            </a:r>
            <a:endParaRPr sz="2300" dirty="0">
              <a:latin typeface="黑体" panose="02010609060101010101" charset="-122"/>
              <a:ea typeface="黑体" panose="02010609060101010101" charset="-122"/>
              <a:cs typeface="黑体" panose="02010609060101010101" charset="-122"/>
            </a:endParaRPr>
          </a:p>
        </p:txBody>
      </p:sp>
      <p:sp>
        <p:nvSpPr>
          <p:cNvPr id="332" name="textbox 332"/>
          <p:cNvSpPr/>
          <p:nvPr/>
        </p:nvSpPr>
        <p:spPr>
          <a:xfrm>
            <a:off x="19050" y="0"/>
            <a:ext cx="16236315" cy="1022985"/>
          </a:xfrm>
          <a:prstGeom prst="rect">
            <a:avLst/>
          </a:prstGeom>
          <a:solidFill>
            <a:srgbClr val="0D50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52" name="group 52"/>
          <p:cNvGrpSpPr/>
          <p:nvPr/>
        </p:nvGrpSpPr>
        <p:grpSpPr>
          <a:xfrm rot="21600000">
            <a:off x="876360" y="1727209"/>
            <a:ext cx="6680078" cy="596920"/>
            <a:chOff x="0" y="0"/>
            <a:chExt cx="6680078" cy="596920"/>
          </a:xfrm>
        </p:grpSpPr>
        <p:pic>
          <p:nvPicPr>
            <p:cNvPr id="334" name="picture 334"/>
            <p:cNvPicPr>
              <a:picLocks noChangeAspect="1"/>
            </p:cNvPicPr>
            <p:nvPr/>
          </p:nvPicPr>
          <p:blipFill>
            <a:blip r:embed="rId2"/>
            <a:stretch>
              <a:fillRect/>
            </a:stretch>
          </p:blipFill>
          <p:spPr>
            <a:xfrm rot="21600000">
              <a:off x="0" y="0"/>
              <a:ext cx="6680078" cy="596920"/>
            </a:xfrm>
            <a:prstGeom prst="rect">
              <a:avLst/>
            </a:prstGeom>
          </p:spPr>
        </p:pic>
        <p:sp>
          <p:nvSpPr>
            <p:cNvPr id="336" name="textbox 336"/>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16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picture 338"/>
          <p:cNvPicPr>
            <a:picLocks noChangeAspect="1"/>
          </p:cNvPicPr>
          <p:nvPr/>
        </p:nvPicPr>
        <p:blipFill>
          <a:blip r:embed="rId1"/>
          <a:stretch>
            <a:fillRect/>
          </a:stretch>
        </p:blipFill>
        <p:spPr>
          <a:xfrm rot="21600000">
            <a:off x="0" y="0"/>
            <a:ext cx="16256000" cy="9144000"/>
          </a:xfrm>
          <a:prstGeom prst="rect">
            <a:avLst/>
          </a:prstGeom>
        </p:spPr>
      </p:pic>
      <p:sp>
        <p:nvSpPr>
          <p:cNvPr id="340" name="textbox 340"/>
          <p:cNvSpPr/>
          <p:nvPr/>
        </p:nvSpPr>
        <p:spPr>
          <a:xfrm>
            <a:off x="1066860" y="2864294"/>
            <a:ext cx="14328775" cy="550989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6510" algn="l" rtl="0" eaLnBrk="0">
              <a:lnSpc>
                <a:spcPct val="100000"/>
              </a:lnSpc>
            </a:pPr>
            <a:r>
              <a:rPr sz="2300" b="1" kern="0" spc="200" dirty="0">
                <a:solidFill>
                  <a:srgbClr val="206080">
                    <a:alpha val="100000"/>
                  </a:srgbClr>
                </a:solidFill>
                <a:latin typeface="黑体" panose="02010609060101010101" charset="-122"/>
                <a:ea typeface="黑体" panose="02010609060101010101" charset="-122"/>
                <a:cs typeface="黑体" panose="02010609060101010101" charset="-122"/>
              </a:rPr>
              <a:t>5.7</a:t>
            </a:r>
            <a:r>
              <a:rPr lang="en-US" sz="2300" b="1" kern="0" spc="20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00" dirty="0">
                <a:solidFill>
                  <a:srgbClr val="206080">
                    <a:alpha val="100000"/>
                  </a:srgbClr>
                </a:solidFill>
                <a:latin typeface="黑体" panose="02010609060101010101" charset="-122"/>
                <a:ea typeface="黑体" panose="02010609060101010101" charset="-122"/>
                <a:cs typeface="黑体" panose="02010609060101010101" charset="-122"/>
              </a:rPr>
              <a:t>开启出入口自然通风</a:t>
            </a:r>
            <a:endParaRPr sz="2300" dirty="0">
              <a:latin typeface="黑体" panose="02010609060101010101" charset="-122"/>
              <a:ea typeface="黑体" panose="02010609060101010101" charset="-122"/>
              <a:cs typeface="黑体" panose="02010609060101010101" charset="-122"/>
            </a:endParaRPr>
          </a:p>
          <a:p>
            <a:pPr algn="l" rtl="0" eaLnBrk="0">
              <a:lnSpc>
                <a:spcPct val="179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5"/>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5.7.1</a:t>
            </a:r>
            <a:r>
              <a:rPr sz="2300" kern="0" spc="6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作业人员应在有限空间外上风侧开启出入口及其他与外界大气环境相连通</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的设施，进行自然通风。</a:t>
            </a:r>
            <a:endParaRPr sz="2300" dirty="0">
              <a:latin typeface="黑体" panose="02010609060101010101" charset="-122"/>
              <a:ea typeface="黑体" panose="02010609060101010101" charset="-122"/>
              <a:cs typeface="黑体" panose="02010609060101010101" charset="-122"/>
            </a:endParaRPr>
          </a:p>
          <a:p>
            <a:pPr algn="l" rtl="0" eaLnBrk="0">
              <a:lnSpc>
                <a:spcPct val="111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0"/>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若开启时可能受到内部涌出气流或喷溅液体冲击，应佩戴相应的呼吸防护用品、防护眼镜等个体防护装备。</a:t>
            </a:r>
            <a:endParaRPr sz="2300" dirty="0">
              <a:latin typeface="黑体" panose="02010609060101010101" charset="-122"/>
              <a:ea typeface="黑体" panose="02010609060101010101" charset="-122"/>
              <a:cs typeface="黑体" panose="02010609060101010101" charset="-122"/>
            </a:endParaRPr>
          </a:p>
          <a:p>
            <a:pPr algn="l" rtl="0" eaLnBrk="0">
              <a:lnSpc>
                <a:spcPct val="181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700"/>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5.7.2存在爆炸危险的，开启出入口时应采取</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防爆措施。</a:t>
            </a:r>
            <a:endParaRPr sz="23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marL="16510" algn="l" rtl="0" eaLnBrk="0">
              <a:lnSpc>
                <a:spcPts val="2820"/>
              </a:lnSpc>
              <a:spcBef>
                <a:spcPts val="695"/>
              </a:spcBef>
            </a:pPr>
            <a:r>
              <a:rPr sz="2300" b="1" kern="0" spc="240" dirty="0">
                <a:solidFill>
                  <a:srgbClr val="207090">
                    <a:alpha val="100000"/>
                  </a:srgbClr>
                </a:solidFill>
                <a:latin typeface="黑体" panose="02010609060101010101" charset="-122"/>
                <a:ea typeface="黑体" panose="02010609060101010101" charset="-122"/>
                <a:cs typeface="黑体" panose="02010609060101010101" charset="-122"/>
              </a:rPr>
              <a:t>5.8</a:t>
            </a:r>
            <a:r>
              <a:rPr lang="en-US" sz="2300" b="1" kern="0" spc="24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240" dirty="0">
                <a:solidFill>
                  <a:srgbClr val="207090">
                    <a:alpha val="100000"/>
                  </a:srgbClr>
                </a:solidFill>
                <a:latin typeface="黑体" panose="02010609060101010101" charset="-122"/>
                <a:ea typeface="黑体" panose="02010609060101010101" charset="-122"/>
                <a:cs typeface="黑体" panose="02010609060101010101" charset="-122"/>
              </a:rPr>
              <a:t>初始气体检测</a:t>
            </a:r>
            <a:endParaRPr sz="2300" dirty="0">
              <a:latin typeface="黑体" panose="02010609060101010101" charset="-122"/>
              <a:ea typeface="黑体" panose="02010609060101010101" charset="-122"/>
              <a:cs typeface="黑体" panose="02010609060101010101" charset="-122"/>
            </a:endParaRPr>
          </a:p>
          <a:p>
            <a:pPr algn="l" rtl="0" eaLnBrk="0">
              <a:lnSpc>
                <a:spcPct val="181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5.8.1</a:t>
            </a:r>
            <a:r>
              <a:rPr sz="23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应对有限空间、连通管道及其周边环境进行调查，分析有限空间内可能存在的危害气体种类。</a:t>
            </a:r>
            <a:endParaRPr sz="23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137000"/>
              </a:lnSpc>
              <a:spcBef>
                <a:spcPts val="5"/>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5.8.2</a:t>
            </a:r>
            <a:r>
              <a:rPr sz="2300" kern="0" spc="6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应根据有限空间内可能存在的危害气体进行针对性检测，应至少</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检测</a:t>
            </a:r>
            <a:r>
              <a:rPr sz="2300" kern="0" spc="80" dirty="0">
                <a:solidFill>
                  <a:srgbClr val="904040">
                    <a:alpha val="100000"/>
                  </a:srgbClr>
                </a:solidFill>
                <a:latin typeface="黑体" panose="02010609060101010101" charset="-122"/>
                <a:ea typeface="黑体" panose="02010609060101010101" charset="-122"/>
                <a:cs typeface="黑体" panose="02010609060101010101" charset="-122"/>
              </a:rPr>
              <a:t>氧气、可燃气、硫化氢和一氧</a:t>
            </a:r>
            <a:r>
              <a:rPr sz="2300" kern="0" spc="0" dirty="0">
                <a:solidFill>
                  <a:srgbClr val="904040">
                    <a:alpha val="100000"/>
                  </a:srgbClr>
                </a:solidFill>
                <a:latin typeface="黑体" panose="02010609060101010101" charset="-122"/>
                <a:ea typeface="黑体" panose="02010609060101010101" charset="-122"/>
                <a:cs typeface="黑体" panose="02010609060101010101" charset="-122"/>
              </a:rPr>
              <a:t>  </a:t>
            </a:r>
            <a:r>
              <a:rPr sz="1900" kern="0" spc="10" dirty="0">
                <a:solidFill>
                  <a:srgbClr val="903040">
                    <a:alpha val="100000"/>
                  </a:srgbClr>
                </a:solidFill>
                <a:latin typeface="黑体" panose="02010609060101010101" charset="-122"/>
                <a:ea typeface="黑体" panose="02010609060101010101" charset="-122"/>
                <a:cs typeface="黑体" panose="02010609060101010101" charset="-122"/>
              </a:rPr>
              <a:t>化</a:t>
            </a:r>
            <a:r>
              <a:rPr sz="1900" kern="0" spc="10" dirty="0">
                <a:solidFill>
                  <a:srgbClr val="903040">
                    <a:alpha val="100000"/>
                  </a:srgbClr>
                </a:solidFill>
                <a:latin typeface="黑体" panose="02010609060101010101" charset="-122"/>
                <a:ea typeface="黑体" panose="02010609060101010101" charset="-122"/>
                <a:cs typeface="黑体" panose="02010609060101010101" charset="-122"/>
              </a:rPr>
              <a:t>碳</a:t>
            </a:r>
            <a:r>
              <a:rPr sz="19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1900" dirty="0">
              <a:latin typeface="黑体" panose="02010609060101010101" charset="-122"/>
              <a:ea typeface="黑体" panose="02010609060101010101" charset="-122"/>
              <a:cs typeface="黑体" panose="02010609060101010101" charset="-122"/>
            </a:endParaRPr>
          </a:p>
        </p:txBody>
      </p:sp>
      <p:sp>
        <p:nvSpPr>
          <p:cNvPr id="342" name="textbox 342"/>
          <p:cNvSpPr/>
          <p:nvPr/>
        </p:nvSpPr>
        <p:spPr>
          <a:xfrm>
            <a:off x="19050" y="635"/>
            <a:ext cx="16236950" cy="1028700"/>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743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54" name="group 54"/>
          <p:cNvGrpSpPr/>
          <p:nvPr/>
        </p:nvGrpSpPr>
        <p:grpSpPr>
          <a:xfrm rot="21600000">
            <a:off x="870021" y="1727209"/>
            <a:ext cx="6686417" cy="596920"/>
            <a:chOff x="0" y="0"/>
            <a:chExt cx="6686417" cy="596920"/>
          </a:xfrm>
        </p:grpSpPr>
        <p:pic>
          <p:nvPicPr>
            <p:cNvPr id="344" name="picture 344"/>
            <p:cNvPicPr>
              <a:picLocks noChangeAspect="1"/>
            </p:cNvPicPr>
            <p:nvPr/>
          </p:nvPicPr>
          <p:blipFill>
            <a:blip r:embed="rId2"/>
            <a:stretch>
              <a:fillRect/>
            </a:stretch>
          </p:blipFill>
          <p:spPr>
            <a:xfrm rot="21600000">
              <a:off x="0" y="0"/>
              <a:ext cx="6686417" cy="596920"/>
            </a:xfrm>
            <a:prstGeom prst="rect">
              <a:avLst/>
            </a:prstGeom>
          </p:spPr>
        </p:pic>
        <p:sp>
          <p:nvSpPr>
            <p:cNvPr id="346" name="textbox 346"/>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79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 name="picture 348"/>
          <p:cNvPicPr>
            <a:picLocks noChangeAspect="1"/>
          </p:cNvPicPr>
          <p:nvPr/>
        </p:nvPicPr>
        <p:blipFill>
          <a:blip r:embed="rId1"/>
          <a:stretch>
            <a:fillRect/>
          </a:stretch>
        </p:blipFill>
        <p:spPr>
          <a:xfrm rot="21600000">
            <a:off x="0" y="0"/>
            <a:ext cx="16256000" cy="9144000"/>
          </a:xfrm>
          <a:prstGeom prst="rect">
            <a:avLst/>
          </a:prstGeom>
        </p:spPr>
      </p:pic>
      <p:grpSp>
        <p:nvGrpSpPr>
          <p:cNvPr id="56" name="group 56"/>
          <p:cNvGrpSpPr/>
          <p:nvPr/>
        </p:nvGrpSpPr>
        <p:grpSpPr>
          <a:xfrm rot="21600000">
            <a:off x="6826220" y="2946380"/>
            <a:ext cx="8490019" cy="5080039"/>
            <a:chOff x="0" y="0"/>
            <a:chExt cx="8490019" cy="5080039"/>
          </a:xfrm>
        </p:grpSpPr>
        <p:pic>
          <p:nvPicPr>
            <p:cNvPr id="350" name="picture 350"/>
            <p:cNvPicPr>
              <a:picLocks noChangeAspect="1"/>
            </p:cNvPicPr>
            <p:nvPr/>
          </p:nvPicPr>
          <p:blipFill>
            <a:blip r:embed="rId2"/>
            <a:stretch>
              <a:fillRect/>
            </a:stretch>
          </p:blipFill>
          <p:spPr>
            <a:xfrm rot="21600000">
              <a:off x="0" y="0"/>
              <a:ext cx="8490019" cy="5080039"/>
            </a:xfrm>
            <a:prstGeom prst="rect">
              <a:avLst/>
            </a:prstGeom>
          </p:spPr>
        </p:pic>
        <p:sp>
          <p:nvSpPr>
            <p:cNvPr id="352" name="textbox 352"/>
            <p:cNvSpPr/>
            <p:nvPr/>
          </p:nvSpPr>
          <p:spPr>
            <a:xfrm>
              <a:off x="-12700" y="-12700"/>
              <a:ext cx="8515984" cy="5134609"/>
            </a:xfrm>
            <a:prstGeom prst="rect">
              <a:avLst/>
            </a:prstGeom>
            <a:noFill/>
            <a:ln w="0" cap="flat">
              <a:noFill/>
              <a:prstDash val="solid"/>
              <a:miter lim="0"/>
            </a:ln>
          </p:spPr>
          <p:txBody>
            <a:bodyPr vert="horz" wrap="square" lIns="0" tIns="0" rIns="0" bIns="0"/>
            <a:lstStyle/>
            <a:p>
              <a:pPr algn="l" rtl="0" eaLnBrk="0">
                <a:lnSpc>
                  <a:spcPct val="197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92710" algn="l" rtl="0" eaLnBrk="0">
                <a:lnSpc>
                  <a:spcPct val="100000"/>
                </a:lnSpc>
              </a:pPr>
              <a:r>
                <a:rPr sz="2300" b="1" kern="0" spc="200" dirty="0">
                  <a:solidFill>
                    <a:srgbClr val="207090">
                      <a:alpha val="100000"/>
                    </a:srgbClr>
                  </a:solidFill>
                  <a:latin typeface="黑体" panose="02010609060101010101" charset="-122"/>
                  <a:ea typeface="黑体" panose="02010609060101010101" charset="-122"/>
                  <a:cs typeface="黑体" panose="02010609060101010101" charset="-122"/>
                </a:rPr>
                <a:t>5</a:t>
              </a:r>
              <a:r>
                <a:rPr sz="2300" kern="0" spc="-66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200" dirty="0">
                  <a:solidFill>
                    <a:srgbClr val="207090">
                      <a:alpha val="100000"/>
                    </a:srgbClr>
                  </a:solidFill>
                  <a:latin typeface="黑体" panose="02010609060101010101" charset="-122"/>
                  <a:ea typeface="黑体" panose="02010609060101010101" charset="-122"/>
                  <a:cs typeface="黑体" panose="02010609060101010101" charset="-122"/>
                </a:rPr>
                <a:t>.8</a:t>
              </a:r>
              <a:r>
                <a:rPr lang="en-US" sz="2300" b="1" kern="0" spc="20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200" dirty="0">
                  <a:solidFill>
                    <a:srgbClr val="207090">
                      <a:alpha val="100000"/>
                    </a:srgbClr>
                  </a:solidFill>
                  <a:latin typeface="黑体" panose="02010609060101010101" charset="-122"/>
                  <a:ea typeface="黑体" panose="02010609060101010101" charset="-122"/>
                  <a:cs typeface="黑体" panose="02010609060101010101" charset="-122"/>
                </a:rPr>
                <a:t>初始气体检测</a:t>
              </a:r>
              <a:endParaRPr sz="2300" dirty="0">
                <a:latin typeface="黑体" panose="02010609060101010101" charset="-122"/>
                <a:ea typeface="黑体" panose="02010609060101010101" charset="-122"/>
                <a:cs typeface="黑体" panose="02010609060101010101" charset="-122"/>
              </a:endParaRPr>
            </a:p>
            <a:p>
              <a:pPr algn="l" rtl="0" eaLnBrk="0">
                <a:lnSpc>
                  <a:spcPct val="179000"/>
                </a:lnSpc>
              </a:pPr>
              <a:endParaRPr sz="1000" dirty="0">
                <a:latin typeface="黑体" panose="02010609060101010101" charset="-122"/>
                <a:ea typeface="黑体" panose="02010609060101010101" charset="-122"/>
                <a:cs typeface="黑体" panose="02010609060101010101" charset="-122"/>
              </a:endParaRPr>
            </a:p>
            <a:p>
              <a:pPr marL="126365" indent="-37465" algn="l" rtl="0" eaLnBrk="0">
                <a:lnSpc>
                  <a:spcPct val="126000"/>
                </a:lnSpc>
                <a:spcBef>
                  <a:spcPts val="690"/>
                </a:spcBef>
              </a:pP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5.8.3</a:t>
              </a:r>
              <a:r>
                <a:rPr sz="2300" kern="0" spc="6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有限空间内气体环境复杂</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，作业单位不具备相应检测能</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力的，应委托具有相应检测能力的单位进行检测。</a:t>
              </a:r>
              <a:endParaRPr sz="23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黑体" panose="02010609060101010101" charset="-122"/>
                <a:ea typeface="黑体" panose="02010609060101010101" charset="-122"/>
                <a:cs typeface="黑体" panose="02010609060101010101" charset="-122"/>
              </a:endParaRPr>
            </a:p>
            <a:p>
              <a:pPr marL="126365" indent="-37465" algn="l" rtl="0" eaLnBrk="0">
                <a:lnSpc>
                  <a:spcPct val="125000"/>
                </a:lnSpc>
                <a:spcBef>
                  <a:spcPts val="695"/>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5.8.4</a:t>
              </a:r>
              <a:r>
                <a:rPr sz="2300" kern="0" spc="6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有限空间内</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仍存在未清除的积水、积泥或物料残渣时，</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应在有限空间外采取安全工具搅动等措施，使危害气体释放。</a:t>
              </a:r>
              <a:endParaRPr sz="23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126365" indent="-37465" algn="l" rtl="0" eaLnBrk="0">
                <a:lnSpc>
                  <a:spcPct val="136000"/>
                </a:lnSpc>
                <a:spcBef>
                  <a:spcPts val="5"/>
                </a:spcBef>
              </a:pP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5.8.5</a:t>
              </a:r>
              <a:r>
                <a:rPr sz="2300" kern="0" spc="6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检测人员应在有限空间外</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上风侧使用泵吸式气体检测报</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警仪进行检测。若受出入口周边区域限制，检测人员可能受</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到</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内部涌出气流冲击时，应佩戴相应的呼吸防护用品。</a:t>
              </a:r>
              <a:endParaRPr sz="2300" dirty="0">
                <a:latin typeface="黑体" panose="02010609060101010101" charset="-122"/>
                <a:ea typeface="黑体" panose="02010609060101010101" charset="-122"/>
                <a:cs typeface="黑体" panose="02010609060101010101" charset="-122"/>
              </a:endParaRPr>
            </a:p>
          </p:txBody>
        </p:sp>
      </p:grpSp>
      <p:pic>
        <p:nvPicPr>
          <p:cNvPr id="354" name="picture 354"/>
          <p:cNvPicPr>
            <a:picLocks noChangeAspect="1"/>
          </p:cNvPicPr>
          <p:nvPr/>
        </p:nvPicPr>
        <p:blipFill>
          <a:blip r:embed="rId3"/>
          <a:stretch>
            <a:fillRect/>
          </a:stretch>
        </p:blipFill>
        <p:spPr>
          <a:xfrm rot="21600000">
            <a:off x="1022339" y="2813060"/>
            <a:ext cx="5213299" cy="5187939"/>
          </a:xfrm>
          <a:prstGeom prst="rect">
            <a:avLst/>
          </a:prstGeom>
        </p:spPr>
      </p:pic>
      <p:sp>
        <p:nvSpPr>
          <p:cNvPr id="356" name="textbox 356"/>
          <p:cNvSpPr/>
          <p:nvPr/>
        </p:nvSpPr>
        <p:spPr>
          <a:xfrm>
            <a:off x="19050" y="-635"/>
            <a:ext cx="16236950" cy="1023620"/>
          </a:xfrm>
          <a:prstGeom prst="rect">
            <a:avLst/>
          </a:prstGeom>
          <a:solidFill>
            <a:srgbClr val="0E51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58" name="group 58"/>
          <p:cNvGrpSpPr/>
          <p:nvPr/>
        </p:nvGrpSpPr>
        <p:grpSpPr>
          <a:xfrm rot="21600000">
            <a:off x="870021" y="1727209"/>
            <a:ext cx="6686417" cy="596920"/>
            <a:chOff x="0" y="0"/>
            <a:chExt cx="6686417" cy="596920"/>
          </a:xfrm>
        </p:grpSpPr>
        <p:pic>
          <p:nvPicPr>
            <p:cNvPr id="358" name="picture 358"/>
            <p:cNvPicPr>
              <a:picLocks noChangeAspect="1"/>
            </p:cNvPicPr>
            <p:nvPr/>
          </p:nvPicPr>
          <p:blipFill>
            <a:blip r:embed="rId4"/>
            <a:stretch>
              <a:fillRect/>
            </a:stretch>
          </p:blipFill>
          <p:spPr>
            <a:xfrm rot="21600000">
              <a:off x="0" y="0"/>
              <a:ext cx="6686417" cy="596920"/>
            </a:xfrm>
            <a:prstGeom prst="rect">
              <a:avLst/>
            </a:prstGeom>
          </p:spPr>
        </p:pic>
        <p:sp>
          <p:nvSpPr>
            <p:cNvPr id="360" name="textbox 360"/>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picture 362"/>
          <p:cNvPicPr>
            <a:picLocks noChangeAspect="1"/>
          </p:cNvPicPr>
          <p:nvPr/>
        </p:nvPicPr>
        <p:blipFill>
          <a:blip r:embed="rId1"/>
          <a:stretch>
            <a:fillRect/>
          </a:stretch>
        </p:blipFill>
        <p:spPr>
          <a:xfrm rot="21600000">
            <a:off x="0" y="0"/>
            <a:ext cx="16256000" cy="9144000"/>
          </a:xfrm>
          <a:prstGeom prst="rect">
            <a:avLst/>
          </a:prstGeom>
        </p:spPr>
      </p:pic>
      <p:sp>
        <p:nvSpPr>
          <p:cNvPr id="364" name="textbox 364"/>
          <p:cNvSpPr/>
          <p:nvPr/>
        </p:nvSpPr>
        <p:spPr>
          <a:xfrm>
            <a:off x="1079540" y="2986653"/>
            <a:ext cx="14716760" cy="552704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820"/>
              </a:lnSpc>
            </a:pP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5.8</a:t>
            </a:r>
            <a:r>
              <a:rPr lang="en-US" sz="2300" b="1" kern="0" spc="23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30" dirty="0">
                <a:solidFill>
                  <a:srgbClr val="206080">
                    <a:alpha val="100000"/>
                  </a:srgbClr>
                </a:solidFill>
                <a:latin typeface="黑体" panose="02010609060101010101" charset="-122"/>
                <a:ea typeface="黑体" panose="02010609060101010101" charset="-122"/>
                <a:cs typeface="黑体" panose="02010609060101010101" charset="-122"/>
              </a:rPr>
              <a:t>初始气体检测</a:t>
            </a:r>
            <a:endParaRPr sz="2300" dirty="0">
              <a:latin typeface="黑体" panose="02010609060101010101" charset="-122"/>
              <a:ea typeface="黑体" panose="02010609060101010101" charset="-122"/>
              <a:cs typeface="黑体" panose="02010609060101010101" charset="-122"/>
            </a:endParaRPr>
          </a:p>
          <a:p>
            <a:pPr algn="l" rtl="0" eaLnBrk="0">
              <a:lnSpc>
                <a:spcPct val="170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35000"/>
              </a:lnSpc>
              <a:spcBef>
                <a:spcPts val="700"/>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5.8.6</a:t>
            </a:r>
            <a:r>
              <a:rPr sz="2300" kern="0" spc="5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检测应从入口开始，沿人员进入有限空间的方向进行。竖直方向由上至下、水平方</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向由近至远。检测</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点的设置应满足以下要求。</a:t>
            </a:r>
            <a:endParaRPr sz="2300" dirty="0">
              <a:latin typeface="黑体" panose="02010609060101010101" charset="-122"/>
              <a:ea typeface="黑体" panose="02010609060101010101" charset="-122"/>
              <a:cs typeface="黑体" panose="02010609060101010101" charset="-122"/>
            </a:endParaRPr>
          </a:p>
          <a:p>
            <a:pPr algn="l" rtl="0" eaLnBrk="0">
              <a:lnSpc>
                <a:spcPct val="156000"/>
              </a:lnSpc>
            </a:pPr>
            <a:endParaRPr sz="1000" dirty="0">
              <a:latin typeface="黑体" panose="02010609060101010101" charset="-122"/>
              <a:ea typeface="黑体" panose="02010609060101010101" charset="-122"/>
              <a:cs typeface="黑体" panose="02010609060101010101" charset="-122"/>
            </a:endParaRPr>
          </a:p>
          <a:p>
            <a:pPr marL="786130" indent="-43815" algn="l" rtl="0" eaLnBrk="0">
              <a:lnSpc>
                <a:spcPct val="132000"/>
              </a:lnSpc>
              <a:spcBef>
                <a:spcPts val="690"/>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a) 竖直方向检</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测的，检测点数量不应少于3个，上、下检测点距离有限空间顶部和底部均不应超过1</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m,中</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间检测点均匀分布，检测点之间</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的距离不应超过8</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m。竖向距离不足2</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m的，应设置上、下2个点进行检测。</a:t>
            </a:r>
            <a:endParaRPr sz="23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黑体" panose="02010609060101010101" charset="-122"/>
              <a:ea typeface="黑体" panose="02010609060101010101" charset="-122"/>
              <a:cs typeface="黑体" panose="02010609060101010101" charset="-122"/>
            </a:endParaRPr>
          </a:p>
          <a:p>
            <a:pPr marL="742315" algn="l" rtl="0" eaLnBrk="0">
              <a:lnSpc>
                <a:spcPct val="128000"/>
              </a:lnSpc>
              <a:spcBef>
                <a:spcPts val="700"/>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b) 水平方向检测的，检测点数量不应少于2个，近端点距离有限空间入口不应小于</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0.5</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m,远端点距离有限</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空间入口不应小于2</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m。横向距离不足2</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m 的，远端点应选取最远处进行检测。</a:t>
            </a:r>
            <a:endParaRPr sz="23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127000"/>
              </a:lnSpc>
              <a:spcBef>
                <a:spcPts val="5"/>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5.8.7</a:t>
            </a:r>
            <a:r>
              <a:rPr sz="23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气体检测结果应如实记录</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，内容应包括检测位置、检测时间、气体种类和浓度等信息。检测记录应经</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检测人员签字确认并归档保存。气体检测记录表示例见附录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E。</a:t>
            </a:r>
            <a:endParaRPr sz="2300" dirty="0">
              <a:latin typeface="黑体" panose="02010609060101010101" charset="-122"/>
              <a:ea typeface="黑体" panose="02010609060101010101" charset="-122"/>
              <a:cs typeface="黑体" panose="02010609060101010101" charset="-122"/>
            </a:endParaRPr>
          </a:p>
        </p:txBody>
      </p:sp>
      <p:sp>
        <p:nvSpPr>
          <p:cNvPr id="366" name="textbox 366"/>
          <p:cNvSpPr/>
          <p:nvPr/>
        </p:nvSpPr>
        <p:spPr>
          <a:xfrm>
            <a:off x="19050" y="-19050"/>
            <a:ext cx="16236950" cy="1048385"/>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60" name="group 60"/>
          <p:cNvGrpSpPr/>
          <p:nvPr/>
        </p:nvGrpSpPr>
        <p:grpSpPr>
          <a:xfrm rot="21600000">
            <a:off x="870021" y="1727209"/>
            <a:ext cx="6686417" cy="596920"/>
            <a:chOff x="0" y="0"/>
            <a:chExt cx="6686417" cy="596920"/>
          </a:xfrm>
        </p:grpSpPr>
        <p:pic>
          <p:nvPicPr>
            <p:cNvPr id="368" name="picture 368"/>
            <p:cNvPicPr>
              <a:picLocks noChangeAspect="1"/>
            </p:cNvPicPr>
            <p:nvPr/>
          </p:nvPicPr>
          <p:blipFill>
            <a:blip r:embed="rId2"/>
            <a:stretch>
              <a:fillRect/>
            </a:stretch>
          </p:blipFill>
          <p:spPr>
            <a:xfrm rot="21600000">
              <a:off x="0" y="0"/>
              <a:ext cx="6686417" cy="596920"/>
            </a:xfrm>
            <a:prstGeom prst="rect">
              <a:avLst/>
            </a:prstGeom>
          </p:spPr>
        </p:pic>
        <p:sp>
          <p:nvSpPr>
            <p:cNvPr id="370" name="textbox 370"/>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 name="picture 372"/>
          <p:cNvPicPr>
            <a:picLocks noChangeAspect="1"/>
          </p:cNvPicPr>
          <p:nvPr/>
        </p:nvPicPr>
        <p:blipFill>
          <a:blip r:embed="rId1"/>
          <a:stretch>
            <a:fillRect/>
          </a:stretch>
        </p:blipFill>
        <p:spPr>
          <a:xfrm rot="21600000">
            <a:off x="0" y="0"/>
            <a:ext cx="16256000" cy="9144000"/>
          </a:xfrm>
          <a:prstGeom prst="rect">
            <a:avLst/>
          </a:prstGeom>
        </p:spPr>
      </p:pic>
      <p:sp>
        <p:nvSpPr>
          <p:cNvPr id="374" name="textbox 374"/>
          <p:cNvSpPr/>
          <p:nvPr/>
        </p:nvSpPr>
        <p:spPr>
          <a:xfrm>
            <a:off x="1079540" y="2972625"/>
            <a:ext cx="14069694" cy="464502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220" dirty="0">
                <a:solidFill>
                  <a:srgbClr val="206080">
                    <a:alpha val="100000"/>
                  </a:srgbClr>
                </a:solidFill>
                <a:latin typeface="黑体" panose="02010609060101010101" charset="-122"/>
                <a:ea typeface="黑体" panose="02010609060101010101" charset="-122"/>
                <a:cs typeface="黑体" panose="02010609060101010101" charset="-122"/>
              </a:rPr>
              <a:t>5.9</a:t>
            </a:r>
            <a:r>
              <a:rPr lang="en-US" sz="2300" b="1" kern="0" spc="22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6080">
                    <a:alpha val="100000"/>
                  </a:srgbClr>
                </a:solidFill>
                <a:latin typeface="黑体" panose="02010609060101010101" charset="-122"/>
                <a:ea typeface="黑体" panose="02010609060101010101" charset="-122"/>
                <a:cs typeface="黑体" panose="02010609060101010101" charset="-122"/>
              </a:rPr>
              <a:t>作业环境判定</a:t>
            </a:r>
            <a:endParaRPr sz="2300" dirty="0">
              <a:latin typeface="黑体" panose="02010609060101010101" charset="-122"/>
              <a:ea typeface="黑体" panose="02010609060101010101" charset="-122"/>
              <a:cs typeface="黑体" panose="02010609060101010101" charset="-122"/>
            </a:endParaRPr>
          </a:p>
          <a:p>
            <a:pPr algn="l" rtl="0" eaLnBrk="0">
              <a:lnSpc>
                <a:spcPct val="186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700"/>
              </a:spcBef>
            </a:pP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5.9.1</a:t>
            </a:r>
            <a:r>
              <a:rPr sz="2300" kern="0" spc="5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初始检测结</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果符合下列所有条件时，方可实施有限空间作业：</a:t>
            </a:r>
            <a:endParaRPr sz="23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黑体" panose="02010609060101010101" charset="-122"/>
              <a:ea typeface="黑体" panose="02010609060101010101" charset="-122"/>
              <a:cs typeface="黑体" panose="02010609060101010101" charset="-122"/>
            </a:endParaRPr>
          </a:p>
          <a:p>
            <a:pPr algn="l" rtl="0" eaLnBrk="0">
              <a:lnSpc>
                <a:spcPct val="111000"/>
              </a:lnSpc>
            </a:pPr>
            <a:endParaRPr sz="1000" dirty="0">
              <a:latin typeface="黑体" panose="02010609060101010101" charset="-122"/>
              <a:ea typeface="黑体" panose="02010609060101010101" charset="-122"/>
              <a:cs typeface="黑体" panose="02010609060101010101" charset="-122"/>
            </a:endParaRPr>
          </a:p>
          <a:p>
            <a:pPr marL="628015" algn="l" rtl="0" eaLnBrk="0">
              <a:lnSpc>
                <a:spcPct val="99000"/>
              </a:lnSpc>
              <a:spcBef>
                <a:spcPts val="69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 氧含量为</a:t>
            </a:r>
            <a:r>
              <a:rPr sz="2300" kern="0" spc="30" dirty="0">
                <a:solidFill>
                  <a:srgbClr val="802020">
                    <a:alpha val="100000"/>
                  </a:srgbClr>
                </a:solidFill>
                <a:latin typeface="黑体" panose="02010609060101010101" charset="-122"/>
                <a:ea typeface="黑体" panose="02010609060101010101" charset="-122"/>
                <a:cs typeface="黑体" panose="02010609060101010101" charset="-122"/>
              </a:rPr>
              <a:t>19.5%</a:t>
            </a:r>
            <a:r>
              <a:rPr sz="2300" kern="0" spc="0" dirty="0">
                <a:solidFill>
                  <a:srgbClr val="802020">
                    <a:alpha val="100000"/>
                  </a:srgbClr>
                </a:solidFill>
                <a:latin typeface="黑体" panose="02010609060101010101" charset="-122"/>
                <a:ea typeface="黑体" panose="02010609060101010101" charset="-122"/>
                <a:cs typeface="黑体" panose="02010609060101010101" charset="-122"/>
              </a:rPr>
              <a:t>VOL</a:t>
            </a:r>
            <a:r>
              <a:rPr sz="2300" kern="0" spc="30" dirty="0">
                <a:solidFill>
                  <a:srgbClr val="802020">
                    <a:alpha val="100000"/>
                  </a:srgbClr>
                </a:solidFill>
                <a:latin typeface="黑体" panose="02010609060101010101" charset="-122"/>
                <a:ea typeface="黑体" panose="02010609060101010101" charset="-122"/>
                <a:cs typeface="黑体" panose="02010609060101010101" charset="-122"/>
              </a:rPr>
              <a:t>~</a:t>
            </a:r>
            <a:r>
              <a:rPr sz="2300" kern="0" spc="-410" dirty="0">
                <a:solidFill>
                  <a:srgbClr val="80202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D03040">
                    <a:alpha val="100000"/>
                  </a:srgbClr>
                </a:solidFill>
                <a:latin typeface="黑体" panose="02010609060101010101" charset="-122"/>
                <a:ea typeface="黑体" panose="02010609060101010101" charset="-122"/>
                <a:cs typeface="黑体" panose="02010609060101010101" charset="-122"/>
              </a:rPr>
              <a:t>2</a:t>
            </a:r>
            <a:r>
              <a:rPr sz="2300" kern="0" spc="20" dirty="0">
                <a:solidFill>
                  <a:srgbClr val="D03040">
                    <a:alpha val="100000"/>
                  </a:srgbClr>
                </a:solidFill>
                <a:latin typeface="黑体" panose="02010609060101010101" charset="-122"/>
                <a:ea typeface="黑体" panose="02010609060101010101" charset="-122"/>
                <a:cs typeface="黑体" panose="02010609060101010101" charset="-122"/>
              </a:rPr>
              <a:t>3.5%</a:t>
            </a:r>
            <a:r>
              <a:rPr sz="2300" kern="0" spc="240" dirty="0">
                <a:solidFill>
                  <a:srgbClr val="D03040">
                    <a:alpha val="100000"/>
                  </a:srgbClr>
                </a:solidFill>
                <a:latin typeface="黑体" panose="02010609060101010101" charset="-122"/>
                <a:ea typeface="黑体" panose="02010609060101010101" charset="-122"/>
                <a:cs typeface="黑体" panose="02010609060101010101" charset="-122"/>
              </a:rPr>
              <a:t>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VOL</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algn="l" rtl="0" eaLnBrk="0">
              <a:lnSpc>
                <a:spcPct val="178000"/>
              </a:lnSpc>
            </a:pPr>
            <a:endParaRPr sz="1000" dirty="0">
              <a:latin typeface="黑体" panose="02010609060101010101" charset="-122"/>
              <a:ea typeface="黑体" panose="02010609060101010101" charset="-122"/>
              <a:cs typeface="黑体" panose="02010609060101010101" charset="-122"/>
            </a:endParaRPr>
          </a:p>
          <a:p>
            <a:pPr marL="628015" algn="l" rtl="0" eaLnBrk="0">
              <a:lnSpc>
                <a:spcPct val="93000"/>
              </a:lnSpc>
              <a:spcBef>
                <a:spcPts val="700"/>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b)</a:t>
            </a:r>
            <a:r>
              <a:rPr sz="23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可燃性气体浓度不</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大于爆炸下限(</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LEL</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)的10%;</a:t>
            </a:r>
            <a:endParaRPr sz="23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黑体" panose="02010609060101010101" charset="-122"/>
              <a:ea typeface="黑体" panose="02010609060101010101" charset="-122"/>
              <a:cs typeface="黑体" panose="02010609060101010101" charset="-122"/>
            </a:endParaRPr>
          </a:p>
          <a:p>
            <a:pPr marL="12700" indent="615315" algn="l" rtl="0" eaLnBrk="0">
              <a:lnSpc>
                <a:spcPct val="130000"/>
              </a:lnSpc>
              <a:spcBef>
                <a:spcPts val="695"/>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c) 有毒有害气体浓度不大于</a:t>
            </a:r>
            <a:r>
              <a:rPr sz="23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GBZ</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2.1规定的最高容许浓度或短</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时间接触容许浓度，无最高容许浓度和</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短时间接触容许浓度的，选用</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时间加权平均容许浓度。</a:t>
            </a:r>
            <a:endParaRPr sz="23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5.9.2</a:t>
            </a:r>
            <a:r>
              <a:rPr lang="en-US" sz="23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初始检测结果不符合5.9.1</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所有条件的，不应实施作业，应进行机械通风。</a:t>
            </a:r>
            <a:endParaRPr sz="2300" dirty="0">
              <a:latin typeface="黑体" panose="02010609060101010101" charset="-122"/>
              <a:ea typeface="黑体" panose="02010609060101010101" charset="-122"/>
              <a:cs typeface="黑体" panose="02010609060101010101" charset="-122"/>
            </a:endParaRPr>
          </a:p>
        </p:txBody>
      </p:sp>
      <p:sp>
        <p:nvSpPr>
          <p:cNvPr id="376" name="textbox 376"/>
          <p:cNvSpPr/>
          <p:nvPr/>
        </p:nvSpPr>
        <p:spPr>
          <a:xfrm>
            <a:off x="25400" y="30480"/>
            <a:ext cx="16230600" cy="998855"/>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62" name="group 62"/>
          <p:cNvGrpSpPr/>
          <p:nvPr/>
        </p:nvGrpSpPr>
        <p:grpSpPr>
          <a:xfrm rot="21600000">
            <a:off x="870021" y="1727209"/>
            <a:ext cx="6686417" cy="596920"/>
            <a:chOff x="0" y="0"/>
            <a:chExt cx="6686417" cy="596920"/>
          </a:xfrm>
        </p:grpSpPr>
        <p:pic>
          <p:nvPicPr>
            <p:cNvPr id="378" name="picture 378"/>
            <p:cNvPicPr>
              <a:picLocks noChangeAspect="1"/>
            </p:cNvPicPr>
            <p:nvPr/>
          </p:nvPicPr>
          <p:blipFill>
            <a:blip r:embed="rId2"/>
            <a:stretch>
              <a:fillRect/>
            </a:stretch>
          </p:blipFill>
          <p:spPr>
            <a:xfrm rot="21600000">
              <a:off x="0" y="0"/>
              <a:ext cx="6686417" cy="596920"/>
            </a:xfrm>
            <a:prstGeom prst="rect">
              <a:avLst/>
            </a:prstGeom>
          </p:spPr>
        </p:pic>
        <p:sp>
          <p:nvSpPr>
            <p:cNvPr id="380" name="textbox 380"/>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 name="picture 382"/>
          <p:cNvPicPr>
            <a:picLocks noChangeAspect="1"/>
          </p:cNvPicPr>
          <p:nvPr/>
        </p:nvPicPr>
        <p:blipFill>
          <a:blip r:embed="rId1"/>
          <a:stretch>
            <a:fillRect/>
          </a:stretch>
        </p:blipFill>
        <p:spPr>
          <a:xfrm rot="21600000">
            <a:off x="0" y="0"/>
            <a:ext cx="16256000" cy="9144000"/>
          </a:xfrm>
          <a:prstGeom prst="rect">
            <a:avLst/>
          </a:prstGeom>
        </p:spPr>
      </p:pic>
      <p:sp>
        <p:nvSpPr>
          <p:cNvPr id="384" name="textbox 384"/>
          <p:cNvSpPr/>
          <p:nvPr/>
        </p:nvSpPr>
        <p:spPr>
          <a:xfrm>
            <a:off x="1079540" y="2909198"/>
            <a:ext cx="14366875" cy="59721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810"/>
              </a:lnSpc>
            </a:pPr>
            <a:r>
              <a:rPr sz="2300" b="1" kern="0" spc="190" dirty="0">
                <a:solidFill>
                  <a:srgbClr val="206090">
                    <a:alpha val="100000"/>
                  </a:srgbClr>
                </a:solidFill>
                <a:latin typeface="黑体" panose="02010609060101010101" charset="-122"/>
                <a:ea typeface="黑体" panose="02010609060101010101" charset="-122"/>
                <a:cs typeface="黑体" panose="02010609060101010101" charset="-122"/>
              </a:rPr>
              <a:t>5.</a:t>
            </a:r>
            <a:r>
              <a:rPr sz="2300" kern="0" spc="-62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190" dirty="0">
                <a:solidFill>
                  <a:srgbClr val="206090">
                    <a:alpha val="100000"/>
                  </a:srgbClr>
                </a:solidFill>
                <a:latin typeface="黑体" panose="02010609060101010101" charset="-122"/>
                <a:ea typeface="黑体" panose="02010609060101010101" charset="-122"/>
                <a:cs typeface="黑体" panose="02010609060101010101" charset="-122"/>
              </a:rPr>
              <a:t>10</a:t>
            </a:r>
            <a:r>
              <a:rPr lang="en-US" sz="2300" b="1" kern="0" spc="19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190" dirty="0">
                <a:solidFill>
                  <a:srgbClr val="206090">
                    <a:alpha val="100000"/>
                  </a:srgbClr>
                </a:solidFill>
                <a:latin typeface="黑体" panose="02010609060101010101" charset="-122"/>
                <a:ea typeface="黑体" panose="02010609060101010101" charset="-122"/>
                <a:cs typeface="黑体" panose="02010609060101010101" charset="-122"/>
              </a:rPr>
              <a:t>机械通风</a:t>
            </a:r>
            <a:endParaRPr sz="2300" dirty="0">
              <a:latin typeface="黑体" panose="02010609060101010101" charset="-122"/>
              <a:ea typeface="黑体" panose="02010609060101010101" charset="-122"/>
              <a:cs typeface="黑体" panose="02010609060101010101" charset="-122"/>
            </a:endParaRPr>
          </a:p>
          <a:p>
            <a:pPr algn="l" rtl="0" eaLnBrk="0">
              <a:lnSpc>
                <a:spcPct val="174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5.10.1</a:t>
            </a:r>
            <a:r>
              <a:rPr sz="2300" kern="0" spc="4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应向有限空间内输送清洁空气，不应使用纯氧或富氧空</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气进行通风。</a:t>
            </a:r>
            <a:endParaRPr sz="23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700"/>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5.10.2</a:t>
            </a:r>
            <a:r>
              <a:rPr sz="2300" kern="0" spc="5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移动机械通风设备应与风管配合使用，并满足下列要求：</a:t>
            </a:r>
            <a:endParaRPr sz="2300" dirty="0">
              <a:latin typeface="黑体" panose="02010609060101010101" charset="-122"/>
              <a:ea typeface="黑体" panose="02010609060101010101" charset="-122"/>
              <a:cs typeface="黑体" panose="02010609060101010101" charset="-122"/>
            </a:endParaRPr>
          </a:p>
          <a:p>
            <a:pPr algn="l" rtl="0" eaLnBrk="0">
              <a:lnSpc>
                <a:spcPct val="139000"/>
              </a:lnSpc>
            </a:pPr>
            <a:endParaRPr sz="1000" dirty="0">
              <a:latin typeface="黑体" panose="02010609060101010101" charset="-122"/>
              <a:ea typeface="黑体" panose="02010609060101010101" charset="-122"/>
              <a:cs typeface="黑体" panose="02010609060101010101" charset="-122"/>
            </a:endParaRPr>
          </a:p>
          <a:p>
            <a:pPr marL="589915" algn="l" rtl="0" eaLnBrk="0">
              <a:lnSpc>
                <a:spcPct val="93000"/>
              </a:lnSpc>
              <a:spcBef>
                <a:spcPts val="695"/>
              </a:spcBef>
            </a:pP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a) 有限空间仅有1个出入口时，应将风管置于有限空间底部进行通风，且不应触及底</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部；</a:t>
            </a:r>
            <a:endParaRPr sz="2300" dirty="0">
              <a:latin typeface="黑体" panose="02010609060101010101" charset="-122"/>
              <a:ea typeface="黑体" panose="02010609060101010101" charset="-122"/>
              <a:cs typeface="黑体" panose="02010609060101010101" charset="-122"/>
            </a:endParaRPr>
          </a:p>
          <a:p>
            <a:pPr algn="l" rtl="0" eaLnBrk="0">
              <a:lnSpc>
                <a:spcPct val="187000"/>
              </a:lnSpc>
            </a:pPr>
            <a:endParaRPr sz="1000" dirty="0">
              <a:latin typeface="黑体" panose="02010609060101010101" charset="-122"/>
              <a:ea typeface="黑体" panose="02010609060101010101" charset="-122"/>
              <a:cs typeface="黑体" panose="02010609060101010101" charset="-122"/>
            </a:endParaRPr>
          </a:p>
          <a:p>
            <a:pPr marL="589915" algn="l" rtl="0" eaLnBrk="0">
              <a:lnSpc>
                <a:spcPct val="97000"/>
              </a:lnSpc>
              <a:spcBef>
                <a:spcPts val="700"/>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b) 有限空间有2个或2个以</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上出入口、通风口时，应在临近作业人处进行送风，远离作业人处进行排风。</a:t>
            </a:r>
            <a:endParaRPr sz="23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黑体" panose="02010609060101010101" charset="-122"/>
              <a:ea typeface="黑体" panose="02010609060101010101" charset="-122"/>
              <a:cs typeface="黑体" panose="02010609060101010101" charset="-122"/>
            </a:endParaRPr>
          </a:p>
          <a:p>
            <a:pPr algn="l" rtl="0" eaLnBrk="0">
              <a:lnSpc>
                <a:spcPct val="123000"/>
              </a:lnSpc>
            </a:pPr>
            <a:endParaRPr sz="1000" dirty="0">
              <a:latin typeface="Arial" panose="020B0604020202020204"/>
              <a:ea typeface="Arial" panose="020B0604020202020204"/>
              <a:cs typeface="Arial" panose="020B0604020202020204"/>
            </a:endParaRPr>
          </a:p>
          <a:p>
            <a:pPr marL="16510" algn="l" rtl="0" eaLnBrk="0">
              <a:lnSpc>
                <a:spcPct val="100000"/>
              </a:lnSpc>
              <a:spcBef>
                <a:spcPts val="700"/>
              </a:spcBef>
            </a:pPr>
            <a:r>
              <a:rPr sz="2300" b="1" kern="0" spc="60" dirty="0">
                <a:solidFill>
                  <a:srgbClr val="207090">
                    <a:alpha val="100000"/>
                  </a:srgbClr>
                </a:solidFill>
                <a:latin typeface="黑体" panose="02010609060101010101" charset="-122"/>
                <a:ea typeface="黑体" panose="02010609060101010101" charset="-122"/>
                <a:cs typeface="黑体" panose="02010609060101010101" charset="-122"/>
              </a:rPr>
              <a:t>5.11</a:t>
            </a:r>
            <a:r>
              <a:rPr sz="2300" kern="0" spc="71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60" dirty="0">
                <a:solidFill>
                  <a:srgbClr val="207090">
                    <a:alpha val="100000"/>
                  </a:srgbClr>
                </a:solidFill>
                <a:latin typeface="黑体" panose="02010609060101010101" charset="-122"/>
                <a:ea typeface="黑体" panose="02010609060101010101" charset="-122"/>
                <a:cs typeface="黑体" panose="02010609060101010101" charset="-122"/>
              </a:rPr>
              <a:t>再次气体检测和环境判定</a:t>
            </a:r>
            <a:endParaRPr sz="2300" dirty="0">
              <a:latin typeface="黑体" panose="02010609060101010101" charset="-122"/>
              <a:ea typeface="黑体" panose="02010609060101010101" charset="-122"/>
              <a:cs typeface="黑体" panose="02010609060101010101" charset="-122"/>
            </a:endParaRPr>
          </a:p>
          <a:p>
            <a:pPr algn="l" rtl="0" eaLnBrk="0">
              <a:lnSpc>
                <a:spcPct val="182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5.11.1</a:t>
            </a:r>
            <a:r>
              <a:rPr sz="2300" kern="0" spc="4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机械通风</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后，应按照5.8和5.9的规定进行再次气体检测和作业环境判定。</a:t>
            </a:r>
            <a:endParaRPr sz="23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黑体" panose="02010609060101010101" charset="-122"/>
              <a:ea typeface="黑体" panose="02010609060101010101" charset="-122"/>
              <a:cs typeface="黑体" panose="02010609060101010101" charset="-122"/>
            </a:endParaRPr>
          </a:p>
          <a:p>
            <a:pPr marL="74930" indent="-62865" algn="l" rtl="0" eaLnBrk="0">
              <a:lnSpc>
                <a:spcPct val="128000"/>
              </a:lnSpc>
              <a:spcBef>
                <a:spcPts val="5"/>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5.11.2  再次气体检测结</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果不符合5.9.1所有条件的，应按照5.10的规定继续进行机械通风，并分析可能造成</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气体浓度不合格的原因，采取针对性的防</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控措施。</a:t>
            </a:r>
            <a:endParaRPr sz="2300" dirty="0">
              <a:latin typeface="黑体" panose="02010609060101010101" charset="-122"/>
              <a:ea typeface="黑体" panose="02010609060101010101" charset="-122"/>
              <a:cs typeface="黑体" panose="02010609060101010101" charset="-122"/>
            </a:endParaRPr>
          </a:p>
        </p:txBody>
      </p:sp>
      <p:sp>
        <p:nvSpPr>
          <p:cNvPr id="386" name="textbox 386"/>
          <p:cNvSpPr/>
          <p:nvPr/>
        </p:nvSpPr>
        <p:spPr>
          <a:xfrm>
            <a:off x="19050" y="0"/>
            <a:ext cx="16167100" cy="1029335"/>
          </a:xfrm>
          <a:prstGeom prst="rect">
            <a:avLst/>
          </a:prstGeom>
          <a:solidFill>
            <a:srgbClr val="0E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64" name="group 64"/>
          <p:cNvGrpSpPr/>
          <p:nvPr/>
        </p:nvGrpSpPr>
        <p:grpSpPr>
          <a:xfrm rot="21600000">
            <a:off x="870021" y="1727209"/>
            <a:ext cx="6686417" cy="596920"/>
            <a:chOff x="0" y="0"/>
            <a:chExt cx="6686417" cy="596920"/>
          </a:xfrm>
        </p:grpSpPr>
        <p:pic>
          <p:nvPicPr>
            <p:cNvPr id="388" name="picture 388"/>
            <p:cNvPicPr>
              <a:picLocks noChangeAspect="1"/>
            </p:cNvPicPr>
            <p:nvPr/>
          </p:nvPicPr>
          <p:blipFill>
            <a:blip r:embed="rId2"/>
            <a:stretch>
              <a:fillRect/>
            </a:stretch>
          </p:blipFill>
          <p:spPr>
            <a:xfrm rot="21600000">
              <a:off x="0" y="0"/>
              <a:ext cx="6686417" cy="596920"/>
            </a:xfrm>
            <a:prstGeom prst="rect">
              <a:avLst/>
            </a:prstGeom>
          </p:spPr>
        </p:pic>
        <p:sp>
          <p:nvSpPr>
            <p:cNvPr id="390" name="textbox 390"/>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picture 392"/>
          <p:cNvPicPr>
            <a:picLocks noChangeAspect="1"/>
          </p:cNvPicPr>
          <p:nvPr/>
        </p:nvPicPr>
        <p:blipFill>
          <a:blip r:embed="rId1"/>
          <a:stretch>
            <a:fillRect/>
          </a:stretch>
        </p:blipFill>
        <p:spPr>
          <a:xfrm rot="21600000">
            <a:off x="0" y="0"/>
            <a:ext cx="16256000" cy="9144000"/>
          </a:xfrm>
          <a:prstGeom prst="rect">
            <a:avLst/>
          </a:prstGeom>
        </p:spPr>
      </p:pic>
      <p:sp>
        <p:nvSpPr>
          <p:cNvPr id="394" name="textbox 394"/>
          <p:cNvSpPr/>
          <p:nvPr/>
        </p:nvSpPr>
        <p:spPr>
          <a:xfrm>
            <a:off x="1079540" y="2898752"/>
            <a:ext cx="14065885" cy="525843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6510" algn="l" rtl="0" eaLnBrk="0">
              <a:lnSpc>
                <a:spcPct val="99000"/>
              </a:lnSpc>
            </a:pPr>
            <a:r>
              <a:rPr sz="2300" b="1" kern="0" spc="40" dirty="0">
                <a:solidFill>
                  <a:srgbClr val="206080">
                    <a:alpha val="100000"/>
                  </a:srgbClr>
                </a:solidFill>
                <a:latin typeface="黑体" panose="02010609060101010101" charset="-122"/>
                <a:ea typeface="黑体" panose="02010609060101010101" charset="-122"/>
                <a:cs typeface="黑体" panose="02010609060101010101" charset="-122"/>
              </a:rPr>
              <a:t>5.12</a:t>
            </a:r>
            <a:r>
              <a:rPr sz="2300" kern="0" spc="610" dirty="0">
                <a:solidFill>
                  <a:srgbClr val="206080">
                    <a:alpha val="100000"/>
                  </a:srgbClr>
                </a:solidFill>
                <a:latin typeface="黑体" panose="02010609060101010101" charset="-122"/>
                <a:ea typeface="黑体" panose="02010609060101010101" charset="-122"/>
                <a:cs typeface="黑体" panose="02010609060101010101" charset="-122"/>
              </a:rPr>
              <a:t> </a:t>
            </a:r>
            <a:r>
              <a:rPr sz="2300" b="1" kern="0" spc="40" dirty="0">
                <a:solidFill>
                  <a:srgbClr val="206080">
                    <a:alpha val="100000"/>
                  </a:srgbClr>
                </a:solidFill>
                <a:latin typeface="黑体" panose="02010609060101010101" charset="-122"/>
                <a:ea typeface="黑体" panose="02010609060101010101" charset="-122"/>
                <a:cs typeface="黑体" panose="02010609060101010101" charset="-122"/>
              </a:rPr>
              <a:t>个体防护</a:t>
            </a:r>
            <a:endParaRPr sz="2300" dirty="0">
              <a:latin typeface="黑体" panose="02010609060101010101" charset="-122"/>
              <a:ea typeface="黑体" panose="02010609060101010101" charset="-122"/>
              <a:cs typeface="黑体" panose="02010609060101010101" charset="-122"/>
            </a:endParaRPr>
          </a:p>
          <a:p>
            <a:pPr marL="12700" algn="l" rtl="0" eaLnBrk="0">
              <a:lnSpc>
                <a:spcPct val="126000"/>
              </a:lnSpc>
              <a:spcBef>
                <a:spcPts val="1370"/>
              </a:spcBef>
            </a:pP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5.12.1</a:t>
            </a:r>
            <a:r>
              <a:rPr sz="2300" kern="0" spc="65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机械通风后再次气体检测结果符合5.9.1所有条件，且作业过程中氧气和有毒有害气体浓度值保持</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稳定的，作业人应携带自给开路式压缩空气逃生呼吸器或自给闭路式氧气逃生呼吸器。</a:t>
            </a:r>
            <a:endParaRPr sz="2300" dirty="0">
              <a:latin typeface="黑体" panose="02010609060101010101" charset="-122"/>
              <a:ea typeface="黑体" panose="02010609060101010101" charset="-122"/>
              <a:cs typeface="黑体" panose="02010609060101010101" charset="-122"/>
            </a:endParaRPr>
          </a:p>
          <a:p>
            <a:pPr marL="12700" algn="l" rtl="0" eaLnBrk="0">
              <a:lnSpc>
                <a:spcPct val="126000"/>
              </a:lnSpc>
              <a:spcBef>
                <a:spcPts val="159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5.12.2 气体检测结果符合5.9.1所有条件，但作业过程中可能缺氧或有毒有害气体浓度可能突然升高的</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，作</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业人应穿戴全身式安全带，系安全绳，并根据实际情况佩戴下列呼吸防护用品之一：</a:t>
            </a:r>
            <a:endParaRPr sz="2300" dirty="0">
              <a:latin typeface="黑体" panose="02010609060101010101" charset="-122"/>
              <a:ea typeface="黑体" panose="02010609060101010101" charset="-122"/>
              <a:cs typeface="黑体" panose="02010609060101010101" charset="-122"/>
            </a:endParaRPr>
          </a:p>
          <a:p>
            <a:pPr marL="628015" algn="l" rtl="0" eaLnBrk="0">
              <a:lnSpc>
                <a:spcPct val="93000"/>
              </a:lnSpc>
              <a:spcBef>
                <a:spcPts val="151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 气式长管呼吸器；</a:t>
            </a:r>
            <a:endParaRPr sz="2300" dirty="0">
              <a:latin typeface="黑体" panose="02010609060101010101" charset="-122"/>
              <a:ea typeface="黑体" panose="02010609060101010101" charset="-122"/>
              <a:cs typeface="黑体" panose="02010609060101010101" charset="-122"/>
            </a:endParaRPr>
          </a:p>
          <a:p>
            <a:pPr marL="628015" algn="l" rtl="0" eaLnBrk="0">
              <a:lnSpc>
                <a:spcPct val="93000"/>
              </a:lnSpc>
              <a:spcBef>
                <a:spcPts val="183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b)</a:t>
            </a:r>
            <a:r>
              <a:rPr sz="2300" kern="0" spc="1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自给开路式压缩空气呼吸器；</a:t>
            </a:r>
            <a:endParaRPr sz="2300" dirty="0">
              <a:latin typeface="黑体" panose="02010609060101010101" charset="-122"/>
              <a:ea typeface="黑体" panose="02010609060101010101" charset="-122"/>
              <a:cs typeface="黑体" panose="02010609060101010101" charset="-122"/>
            </a:endParaRPr>
          </a:p>
          <a:p>
            <a:pPr marL="628015" algn="l" rtl="0" eaLnBrk="0">
              <a:lnSpc>
                <a:spcPct val="93000"/>
              </a:lnSpc>
              <a:spcBef>
                <a:spcPts val="1685"/>
              </a:spcBef>
            </a:pP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c) 正压式自给闭路压缩氧气呼吸器。</a:t>
            </a:r>
            <a:endParaRPr sz="23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189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5.12.3</a:t>
            </a:r>
            <a:r>
              <a:rPr sz="2300" kern="0" spc="3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作业人应佩戴安全帽。</a:t>
            </a:r>
            <a:endParaRPr sz="2300" dirty="0">
              <a:latin typeface="黑体" panose="02010609060101010101" charset="-122"/>
              <a:ea typeface="黑体" panose="02010609060101010101" charset="-122"/>
              <a:cs typeface="黑体" panose="02010609060101010101" charset="-122"/>
            </a:endParaRPr>
          </a:p>
          <a:p>
            <a:pPr algn="l" rtl="0" eaLnBrk="0">
              <a:lnSpc>
                <a:spcPct val="102000"/>
              </a:lnSpc>
            </a:pPr>
            <a:endParaRPr sz="1300" dirty="0">
              <a:latin typeface="黑体" panose="02010609060101010101" charset="-122"/>
              <a:ea typeface="黑体" panose="02010609060101010101" charset="-122"/>
              <a:cs typeface="黑体" panose="02010609060101010101" charset="-122"/>
            </a:endParaRPr>
          </a:p>
          <a:p>
            <a:pPr algn="l" rtl="0" eaLnBrk="0">
              <a:lnSpc>
                <a:spcPct val="7000"/>
              </a:lnSpc>
            </a:pPr>
            <a:endParaRPr sz="100" dirty="0">
              <a:latin typeface="黑体" panose="02010609060101010101" charset="-122"/>
              <a:ea typeface="黑体" panose="02010609060101010101" charset="-122"/>
              <a:cs typeface="黑体" panose="02010609060101010101" charset="-122"/>
            </a:endParaRPr>
          </a:p>
          <a:p>
            <a:pPr marL="12700" algn="l" rtl="0" eaLnBrk="0">
              <a:lnSpc>
                <a:spcPct val="97000"/>
              </a:lnSpc>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5.12.4</a:t>
            </a:r>
            <a:r>
              <a:rPr lang="en-US" sz="23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作业人应根据不同作业环境，按照</a:t>
            </a:r>
            <a:r>
              <a:rPr sz="23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GB</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39800.1</a:t>
            </a:r>
            <a:r>
              <a:rPr sz="2300" kern="0" spc="-6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的规定穿戴个体防护装备。</a:t>
            </a:r>
            <a:endParaRPr sz="2300" dirty="0">
              <a:latin typeface="黑体" panose="02010609060101010101" charset="-122"/>
              <a:ea typeface="黑体" panose="02010609060101010101" charset="-122"/>
              <a:cs typeface="黑体" panose="02010609060101010101" charset="-122"/>
            </a:endParaRPr>
          </a:p>
        </p:txBody>
      </p:sp>
      <p:sp>
        <p:nvSpPr>
          <p:cNvPr id="396" name="textbox 396"/>
          <p:cNvSpPr/>
          <p:nvPr/>
        </p:nvSpPr>
        <p:spPr>
          <a:xfrm>
            <a:off x="19050" y="0"/>
            <a:ext cx="16237585" cy="1022985"/>
          </a:xfrm>
          <a:prstGeom prst="rect">
            <a:avLst/>
          </a:prstGeom>
          <a:solidFill>
            <a:srgbClr val="0D50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66" name="group 66"/>
          <p:cNvGrpSpPr/>
          <p:nvPr/>
        </p:nvGrpSpPr>
        <p:grpSpPr>
          <a:xfrm rot="21600000">
            <a:off x="870021" y="1727209"/>
            <a:ext cx="6686417" cy="596920"/>
            <a:chOff x="0" y="0"/>
            <a:chExt cx="6686417" cy="596920"/>
          </a:xfrm>
        </p:grpSpPr>
        <p:pic>
          <p:nvPicPr>
            <p:cNvPr id="398" name="picture 398"/>
            <p:cNvPicPr>
              <a:picLocks noChangeAspect="1"/>
            </p:cNvPicPr>
            <p:nvPr/>
          </p:nvPicPr>
          <p:blipFill>
            <a:blip r:embed="rId2"/>
            <a:stretch>
              <a:fillRect/>
            </a:stretch>
          </p:blipFill>
          <p:spPr>
            <a:xfrm rot="21600000">
              <a:off x="0" y="0"/>
              <a:ext cx="6686417" cy="596920"/>
            </a:xfrm>
            <a:prstGeom prst="rect">
              <a:avLst/>
            </a:prstGeom>
          </p:spPr>
        </p:pic>
        <p:sp>
          <p:nvSpPr>
            <p:cNvPr id="400" name="textbox 400"/>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 name="picture 402"/>
          <p:cNvPicPr>
            <a:picLocks noChangeAspect="1"/>
          </p:cNvPicPr>
          <p:nvPr/>
        </p:nvPicPr>
        <p:blipFill>
          <a:blip r:embed="rId1"/>
          <a:stretch>
            <a:fillRect/>
          </a:stretch>
        </p:blipFill>
        <p:spPr>
          <a:xfrm rot="21600000">
            <a:off x="0" y="0"/>
            <a:ext cx="16256000" cy="9144000"/>
          </a:xfrm>
          <a:prstGeom prst="rect">
            <a:avLst/>
          </a:prstGeom>
        </p:spPr>
      </p:pic>
      <p:sp>
        <p:nvSpPr>
          <p:cNvPr id="404" name="textbox 404"/>
          <p:cNvSpPr/>
          <p:nvPr/>
        </p:nvSpPr>
        <p:spPr>
          <a:xfrm>
            <a:off x="990620" y="4280334"/>
            <a:ext cx="7602219" cy="329501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6510" algn="l" rtl="0" eaLnBrk="0">
              <a:lnSpc>
                <a:spcPct val="100000"/>
              </a:lnSpc>
            </a:pPr>
            <a:r>
              <a:rPr sz="2300" b="1" kern="0" spc="50" dirty="0">
                <a:solidFill>
                  <a:srgbClr val="206090">
                    <a:alpha val="100000"/>
                  </a:srgbClr>
                </a:solidFill>
                <a:latin typeface="黑体" panose="02010609060101010101" charset="-122"/>
                <a:ea typeface="黑体" panose="02010609060101010101" charset="-122"/>
                <a:cs typeface="黑体" panose="02010609060101010101" charset="-122"/>
              </a:rPr>
              <a:t>6.1</a:t>
            </a:r>
            <a:r>
              <a:rPr sz="2300" kern="0" spc="5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50" dirty="0">
                <a:solidFill>
                  <a:srgbClr val="206090">
                    <a:alpha val="100000"/>
                  </a:srgbClr>
                </a:solidFill>
                <a:latin typeface="黑体" panose="02010609060101010101" charset="-122"/>
                <a:ea typeface="黑体" panose="02010609060101010101" charset="-122"/>
                <a:cs typeface="黑体" panose="02010609060101010101" charset="-122"/>
              </a:rPr>
              <a:t>进入确认</a:t>
            </a:r>
            <a:endParaRPr sz="2300" dirty="0">
              <a:latin typeface="黑体" panose="02010609060101010101" charset="-122"/>
              <a:ea typeface="黑体" panose="02010609060101010101" charset="-122"/>
              <a:cs typeface="黑体" panose="02010609060101010101" charset="-122"/>
            </a:endParaRPr>
          </a:p>
          <a:p>
            <a:pPr algn="l" rtl="0" eaLnBrk="0">
              <a:lnSpc>
                <a:spcPct val="190000"/>
              </a:lnSpc>
            </a:pPr>
            <a:endParaRPr sz="1000" dirty="0">
              <a:latin typeface="黑体" panose="02010609060101010101" charset="-122"/>
              <a:ea typeface="黑体" panose="02010609060101010101" charset="-122"/>
              <a:cs typeface="黑体" panose="02010609060101010101" charset="-122"/>
            </a:endParaRPr>
          </a:p>
          <a:p>
            <a:pPr marL="609600" algn="l" rtl="0" eaLnBrk="0">
              <a:lnSpc>
                <a:spcPct val="89000"/>
              </a:lnSpc>
              <a:spcBef>
                <a:spcPts val="690"/>
              </a:spcBef>
            </a:pPr>
            <a:r>
              <a:rPr sz="2300" kern="0" spc="190" dirty="0">
                <a:solidFill>
                  <a:srgbClr val="000000">
                    <a:alpha val="100000"/>
                  </a:srgbClr>
                </a:solidFill>
                <a:latin typeface="黑体" panose="02010609060101010101" charset="-122"/>
                <a:ea typeface="黑体" panose="02010609060101010101" charset="-122"/>
                <a:cs typeface="黑体" panose="02010609060101010101" charset="-122"/>
              </a:rPr>
              <a:t>作业负责人确认作业环</a:t>
            </a:r>
            <a:r>
              <a:rPr sz="2300" kern="0" spc="180" dirty="0">
                <a:solidFill>
                  <a:srgbClr val="000000">
                    <a:alpha val="100000"/>
                  </a:srgbClr>
                </a:solidFill>
                <a:latin typeface="黑体" panose="02010609060101010101" charset="-122"/>
                <a:ea typeface="黑体" panose="02010609060101010101" charset="-122"/>
                <a:cs typeface="黑体" panose="02010609060101010101" charset="-122"/>
              </a:rPr>
              <a:t>境、现场安全防护措施、应</a:t>
            </a:r>
            <a:endParaRPr sz="2300" dirty="0">
              <a:latin typeface="黑体" panose="02010609060101010101" charset="-122"/>
              <a:ea typeface="黑体" panose="02010609060101010101" charset="-122"/>
              <a:cs typeface="黑体" panose="02010609060101010101" charset="-122"/>
            </a:endParaRPr>
          </a:p>
          <a:p>
            <a:pPr marL="12700" algn="l" rtl="0" eaLnBrk="0">
              <a:lnSpc>
                <a:spcPct val="159000"/>
              </a:lnSpc>
              <a:spcBef>
                <a:spcPts val="5"/>
              </a:spcBef>
            </a:pP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急救援措施，以及作业设备、工具符合安全要求，签字同</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意后，作业人方可进入有限空间实施作业</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。有限空间作业</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进入确认记录应归档保存，有限</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空间作业进入确认表示例</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见附录</a:t>
            </a:r>
            <a:r>
              <a:rPr sz="2300" kern="0" spc="3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F。</a:t>
            </a:r>
            <a:endParaRPr sz="2300" dirty="0">
              <a:latin typeface="黑体" panose="02010609060101010101" charset="-122"/>
              <a:ea typeface="黑体" panose="02010609060101010101" charset="-122"/>
              <a:cs typeface="黑体" panose="02010609060101010101" charset="-122"/>
            </a:endParaRPr>
          </a:p>
        </p:txBody>
      </p:sp>
      <p:pic>
        <p:nvPicPr>
          <p:cNvPr id="406" name="picture 406"/>
          <p:cNvPicPr>
            <a:picLocks noChangeAspect="1"/>
          </p:cNvPicPr>
          <p:nvPr/>
        </p:nvPicPr>
        <p:blipFill>
          <a:blip r:embed="rId2"/>
          <a:stretch>
            <a:fillRect/>
          </a:stretch>
        </p:blipFill>
        <p:spPr>
          <a:xfrm rot="21600000">
            <a:off x="9309161" y="4127510"/>
            <a:ext cx="5880119" cy="3619469"/>
          </a:xfrm>
          <a:prstGeom prst="rect">
            <a:avLst/>
          </a:prstGeom>
        </p:spPr>
      </p:pic>
      <p:sp>
        <p:nvSpPr>
          <p:cNvPr id="408" name="textbox 408"/>
          <p:cNvSpPr/>
          <p:nvPr/>
        </p:nvSpPr>
        <p:spPr>
          <a:xfrm>
            <a:off x="908060" y="2565440"/>
            <a:ext cx="14230350" cy="1162050"/>
          </a:xfrm>
          <a:prstGeom prst="rect">
            <a:avLst/>
          </a:prstGeom>
          <a:solidFill>
            <a:srgbClr val="DCE3F6">
              <a:alpha val="100000"/>
            </a:srgbClr>
          </a:solidFill>
          <a:ln w="0" cap="flat">
            <a:noFill/>
            <a:prstDash val="solid"/>
            <a:miter lim="0"/>
          </a:ln>
        </p:spPr>
        <p:txBody>
          <a:bodyPr vert="horz" wrap="square" lIns="0" tIns="0" rIns="0" bIns="0"/>
          <a:lstStyle/>
          <a:p>
            <a:pPr algn="l" rtl="0" eaLnBrk="0">
              <a:lnSpc>
                <a:spcPct val="136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99060" algn="l" rtl="0" eaLnBrk="0">
              <a:lnSpc>
                <a:spcPct val="98000"/>
              </a:lnSpc>
            </a:pPr>
            <a:r>
              <a:rPr sz="23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r>
              <a:rPr lang="en-US" sz="23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300" b="1" kern="0" spc="120" dirty="0">
                <a:solidFill>
                  <a:srgbClr val="000000">
                    <a:alpha val="100000"/>
                  </a:srgbClr>
                </a:solidFill>
                <a:latin typeface="黑体" panose="02010609060101010101" charset="-122"/>
                <a:ea typeface="黑体" panose="02010609060101010101" charset="-122"/>
                <a:cs typeface="黑体" panose="02010609060101010101" charset="-122"/>
              </a:rPr>
              <a:t>作业中安全技术要</a:t>
            </a:r>
            <a:r>
              <a:rPr sz="2300" b="1" kern="0" spc="110" dirty="0">
                <a:solidFill>
                  <a:srgbClr val="000000">
                    <a:alpha val="100000"/>
                  </a:srgbClr>
                </a:solidFill>
                <a:latin typeface="黑体" panose="02010609060101010101" charset="-122"/>
                <a:ea typeface="黑体" panose="02010609060101010101" charset="-122"/>
                <a:cs typeface="黑体" panose="02010609060101010101" charset="-122"/>
              </a:rPr>
              <a:t>求</a:t>
            </a:r>
            <a:endParaRPr sz="2300" dirty="0">
              <a:latin typeface="黑体" panose="02010609060101010101" charset="-122"/>
              <a:ea typeface="黑体" panose="02010609060101010101" charset="-122"/>
              <a:cs typeface="黑体" panose="02010609060101010101" charset="-122"/>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692150" algn="l" rtl="0" eaLnBrk="0">
              <a:lnSpc>
                <a:spcPct val="94000"/>
              </a:lnSpc>
              <a:spcBef>
                <a:spcPts val="5"/>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本部分对有限空间作业过程中的安全技术要求</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进行了规定，包括</a:t>
            </a:r>
            <a:r>
              <a:rPr sz="2300" b="1" kern="0" spc="90" dirty="0">
                <a:solidFill>
                  <a:srgbClr val="F02020">
                    <a:alpha val="100000"/>
                  </a:srgbClr>
                </a:solidFill>
                <a:latin typeface="黑体" panose="02010609060101010101" charset="-122"/>
                <a:ea typeface="黑体" panose="02010609060101010101" charset="-122"/>
                <a:cs typeface="黑体" panose="02010609060101010101" charset="-122"/>
              </a:rPr>
              <a:t>进入确认、作业安全和安全监护</a:t>
            </a:r>
            <a:r>
              <a:rPr sz="2300" b="1" kern="0" spc="90" dirty="0">
                <a:solidFill>
                  <a:srgbClr val="000000">
                    <a:alpha val="100000"/>
                  </a:srgbClr>
                </a:solidFill>
                <a:latin typeface="黑体" panose="02010609060101010101" charset="-122"/>
                <a:ea typeface="黑体" panose="02010609060101010101" charset="-122"/>
                <a:cs typeface="黑体" panose="02010609060101010101" charset="-122"/>
              </a:rPr>
              <a:t>等</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p:txBody>
      </p:sp>
      <p:sp>
        <p:nvSpPr>
          <p:cNvPr id="410" name="textbox 410"/>
          <p:cNvSpPr/>
          <p:nvPr/>
        </p:nvSpPr>
        <p:spPr>
          <a:xfrm>
            <a:off x="12700" y="0"/>
            <a:ext cx="16243935" cy="1022985"/>
          </a:xfrm>
          <a:prstGeom prst="rect">
            <a:avLst/>
          </a:prstGeom>
          <a:solidFill>
            <a:srgbClr val="0E52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934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68" name="group 68"/>
          <p:cNvGrpSpPr/>
          <p:nvPr/>
        </p:nvGrpSpPr>
        <p:grpSpPr>
          <a:xfrm rot="21600000">
            <a:off x="870021" y="1727209"/>
            <a:ext cx="6686417" cy="596920"/>
            <a:chOff x="0" y="0"/>
            <a:chExt cx="6686417" cy="596920"/>
          </a:xfrm>
        </p:grpSpPr>
        <p:pic>
          <p:nvPicPr>
            <p:cNvPr id="412" name="picture 412"/>
            <p:cNvPicPr>
              <a:picLocks noChangeAspect="1"/>
            </p:cNvPicPr>
            <p:nvPr/>
          </p:nvPicPr>
          <p:blipFill>
            <a:blip r:embed="rId3"/>
            <a:stretch>
              <a:fillRect/>
            </a:stretch>
          </p:blipFill>
          <p:spPr>
            <a:xfrm rot="21600000">
              <a:off x="0" y="0"/>
              <a:ext cx="6686417" cy="596920"/>
            </a:xfrm>
            <a:prstGeom prst="rect">
              <a:avLst/>
            </a:prstGeom>
          </p:spPr>
        </p:pic>
        <p:sp>
          <p:nvSpPr>
            <p:cNvPr id="414" name="textbox 414"/>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 name="picture 416"/>
          <p:cNvPicPr>
            <a:picLocks noChangeAspect="1"/>
          </p:cNvPicPr>
          <p:nvPr/>
        </p:nvPicPr>
        <p:blipFill>
          <a:blip r:embed="rId1"/>
          <a:stretch>
            <a:fillRect/>
          </a:stretch>
        </p:blipFill>
        <p:spPr>
          <a:xfrm rot="21600000">
            <a:off x="0" y="0"/>
            <a:ext cx="16256000" cy="9144000"/>
          </a:xfrm>
          <a:prstGeom prst="rect">
            <a:avLst/>
          </a:prstGeom>
        </p:spPr>
      </p:pic>
      <p:sp>
        <p:nvSpPr>
          <p:cNvPr id="418" name="textbox 418"/>
          <p:cNvSpPr/>
          <p:nvPr/>
        </p:nvSpPr>
        <p:spPr>
          <a:xfrm>
            <a:off x="1079540" y="2909075"/>
            <a:ext cx="14074139" cy="524510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220" dirty="0">
                <a:solidFill>
                  <a:srgbClr val="206090">
                    <a:alpha val="100000"/>
                  </a:srgbClr>
                </a:solidFill>
                <a:latin typeface="黑体" panose="02010609060101010101" charset="-122"/>
                <a:ea typeface="黑体" panose="02010609060101010101" charset="-122"/>
                <a:cs typeface="黑体" panose="02010609060101010101" charset="-122"/>
              </a:rPr>
              <a:t>6</a:t>
            </a:r>
            <a:r>
              <a:rPr sz="2300" kern="0" spc="-63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6090">
                    <a:alpha val="100000"/>
                  </a:srgbClr>
                </a:solidFill>
                <a:latin typeface="黑体" panose="02010609060101010101" charset="-122"/>
                <a:ea typeface="黑体" panose="02010609060101010101" charset="-122"/>
                <a:cs typeface="黑体" panose="02010609060101010101" charset="-122"/>
              </a:rPr>
              <a:t>.2</a:t>
            </a:r>
            <a:r>
              <a:rPr lang="en-US" sz="2300" b="1" kern="0" spc="22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6090">
                    <a:alpha val="100000"/>
                  </a:srgbClr>
                </a:solidFill>
                <a:latin typeface="黑体" panose="02010609060101010101" charset="-122"/>
                <a:ea typeface="黑体" panose="02010609060101010101" charset="-122"/>
                <a:cs typeface="黑体" panose="02010609060101010101" charset="-122"/>
              </a:rPr>
              <a:t>作业安全</a:t>
            </a:r>
            <a:endParaRPr sz="23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138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6.2.1</a:t>
            </a:r>
            <a:r>
              <a:rPr sz="2300" kern="0" spc="43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作业人应正确使用安全防护设备设施，关注气体检测数据，并与监护</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人进行有效的信息沟通。</a:t>
            </a:r>
            <a:endParaRPr sz="23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147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6.2.2</a:t>
            </a:r>
            <a:r>
              <a:rPr lang="en-US" sz="23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作业人进入存在粉尘爆炸危险的有限空间实施作业，应符合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GB</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15577的规定。</a:t>
            </a:r>
            <a:endParaRPr sz="23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1775"/>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6.2.3</a:t>
            </a:r>
            <a:r>
              <a:rPr lang="en-US" sz="23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作业过程中应对作业人活动区域进行实时</a:t>
            </a:r>
            <a:r>
              <a:rPr sz="2300" kern="0" spc="60" dirty="0">
                <a:solidFill>
                  <a:srgbClr val="A03040">
                    <a:alpha val="100000"/>
                  </a:srgbClr>
                </a:solidFill>
                <a:latin typeface="黑体" panose="02010609060101010101" charset="-122"/>
                <a:ea typeface="黑体" panose="02010609060101010101" charset="-122"/>
                <a:cs typeface="黑体" panose="02010609060101010101" charset="-122"/>
              </a:rPr>
              <a:t>气体监测，每15</a:t>
            </a:r>
            <a:r>
              <a:rPr sz="2300" kern="0" spc="0" dirty="0">
                <a:solidFill>
                  <a:srgbClr val="A03040">
                    <a:alpha val="100000"/>
                  </a:srgbClr>
                </a:solidFill>
                <a:latin typeface="黑体" panose="02010609060101010101" charset="-122"/>
                <a:ea typeface="黑体" panose="02010609060101010101" charset="-122"/>
                <a:cs typeface="黑体" panose="02010609060101010101" charset="-122"/>
              </a:rPr>
              <a:t>min</a:t>
            </a:r>
            <a:r>
              <a:rPr sz="2300" kern="0" spc="60" dirty="0">
                <a:solidFill>
                  <a:srgbClr val="A03040">
                    <a:alpha val="100000"/>
                  </a:srgbClr>
                </a:solidFill>
                <a:latin typeface="黑体" panose="02010609060101010101" charset="-122"/>
                <a:ea typeface="黑体" panose="02010609060101010101" charset="-122"/>
                <a:cs typeface="黑体" panose="02010609060101010101" charset="-122"/>
              </a:rPr>
              <a:t>记录1个瞬时值。</a:t>
            </a:r>
            <a:endParaRPr sz="23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1475"/>
              </a:spcBef>
            </a:pP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6.2.4</a:t>
            </a:r>
            <a:r>
              <a:rPr lang="en-US" sz="23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有限空间作业过程中应持续通风。存在下列情况之一的，应按照5.10的规定持续进行机械通风：</a:t>
            </a:r>
            <a:endParaRPr sz="2300" dirty="0">
              <a:latin typeface="黑体" panose="02010609060101010101" charset="-122"/>
              <a:ea typeface="黑体" panose="02010609060101010101" charset="-122"/>
              <a:cs typeface="黑体" panose="02010609060101010101" charset="-122"/>
            </a:endParaRPr>
          </a:p>
          <a:p>
            <a:pPr marL="831215" algn="l" rtl="0" eaLnBrk="0">
              <a:lnSpc>
                <a:spcPct val="98000"/>
              </a:lnSpc>
              <a:spcBef>
                <a:spcPts val="1700"/>
              </a:spcBef>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a) 初始气体检测结果不符合5</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.9.1;</a:t>
            </a:r>
            <a:endParaRPr sz="2300" dirty="0">
              <a:latin typeface="黑体" panose="02010609060101010101" charset="-122"/>
              <a:ea typeface="黑体" panose="02010609060101010101" charset="-122"/>
              <a:cs typeface="黑体" panose="02010609060101010101" charset="-122"/>
            </a:endParaRPr>
          </a:p>
          <a:p>
            <a:pPr marL="831215" algn="l" rtl="0" eaLnBrk="0">
              <a:lnSpc>
                <a:spcPct val="93000"/>
              </a:lnSpc>
              <a:spcBef>
                <a:spcPts val="141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b)</a:t>
            </a:r>
            <a:r>
              <a:rPr sz="23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作业过程中可能缺</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氧；</a:t>
            </a:r>
            <a:endParaRPr sz="23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黑体" panose="02010609060101010101" charset="-122"/>
              <a:ea typeface="黑体" panose="02010609060101010101" charset="-122"/>
              <a:cs typeface="黑体" panose="02010609060101010101" charset="-122"/>
            </a:endParaRPr>
          </a:p>
          <a:p>
            <a:pPr marL="831215" algn="l" rtl="0" eaLnBrk="0">
              <a:lnSpc>
                <a:spcPct val="98000"/>
              </a:lnSpc>
              <a:spcBef>
                <a:spcPts val="69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c) 作业过程中可燃性或有毒有害气体浓度可能</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突然升高；</a:t>
            </a:r>
            <a:endParaRPr sz="23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黑体" panose="02010609060101010101" charset="-122"/>
              <a:ea typeface="黑体" panose="02010609060101010101" charset="-122"/>
              <a:cs typeface="黑体" panose="02010609060101010101" charset="-122"/>
            </a:endParaRPr>
          </a:p>
          <a:p>
            <a:pPr marL="831215" algn="l" rtl="0" eaLnBrk="0">
              <a:lnSpc>
                <a:spcPct val="138000"/>
              </a:lnSpc>
              <a:spcBef>
                <a:spcPts val="5"/>
              </a:spcBef>
            </a:pPr>
            <a:r>
              <a:rPr sz="2300" kern="0" spc="140" dirty="0">
                <a:solidFill>
                  <a:srgbClr val="000000">
                    <a:alpha val="100000"/>
                  </a:srgbClr>
                </a:solidFill>
                <a:latin typeface="黑体" panose="02010609060101010101" charset="-122"/>
                <a:ea typeface="黑体" panose="02010609060101010101" charset="-122"/>
                <a:cs typeface="黑体" panose="02010609060101010101" charset="-122"/>
              </a:rPr>
              <a:t>d) 有限空间内实施清淤、涂装、防水、防腐</a:t>
            </a:r>
            <a:r>
              <a:rPr sz="2300" kern="0" spc="130" dirty="0">
                <a:solidFill>
                  <a:srgbClr val="000000">
                    <a:alpha val="100000"/>
                  </a:srgbClr>
                </a:solidFill>
                <a:latin typeface="黑体" panose="02010609060101010101" charset="-122"/>
                <a:ea typeface="黑体" panose="02010609060101010101" charset="-122"/>
                <a:cs typeface="黑体" panose="02010609060101010101" charset="-122"/>
              </a:rPr>
              <a:t>、焊接等可能造成缺氧或产生可燃性、有毒有害气体</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260" dirty="0">
                <a:solidFill>
                  <a:srgbClr val="000000">
                    <a:alpha val="100000"/>
                  </a:srgbClr>
                </a:solidFill>
                <a:latin typeface="黑体" panose="02010609060101010101" charset="-122"/>
                <a:ea typeface="黑体" panose="02010609060101010101" charset="-122"/>
                <a:cs typeface="黑体" panose="02010609060101010101" charset="-122"/>
              </a:rPr>
              <a:t>的作业。</a:t>
            </a:r>
            <a:endParaRPr sz="2000" dirty="0">
              <a:latin typeface="黑体" panose="02010609060101010101" charset="-122"/>
              <a:ea typeface="黑体" panose="02010609060101010101" charset="-122"/>
              <a:cs typeface="黑体" panose="02010609060101010101" charset="-122"/>
            </a:endParaRPr>
          </a:p>
        </p:txBody>
      </p:sp>
      <p:sp>
        <p:nvSpPr>
          <p:cNvPr id="420" name="textbox 420"/>
          <p:cNvSpPr/>
          <p:nvPr/>
        </p:nvSpPr>
        <p:spPr>
          <a:xfrm>
            <a:off x="0" y="635"/>
            <a:ext cx="16256000" cy="1028700"/>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70" name="group 70"/>
          <p:cNvGrpSpPr/>
          <p:nvPr/>
        </p:nvGrpSpPr>
        <p:grpSpPr>
          <a:xfrm rot="21600000">
            <a:off x="870021" y="1727209"/>
            <a:ext cx="6686417" cy="596920"/>
            <a:chOff x="0" y="0"/>
            <a:chExt cx="6686417" cy="596920"/>
          </a:xfrm>
        </p:grpSpPr>
        <p:pic>
          <p:nvPicPr>
            <p:cNvPr id="422" name="picture 422"/>
            <p:cNvPicPr>
              <a:picLocks noChangeAspect="1"/>
            </p:cNvPicPr>
            <p:nvPr/>
          </p:nvPicPr>
          <p:blipFill>
            <a:blip r:embed="rId2"/>
            <a:stretch>
              <a:fillRect/>
            </a:stretch>
          </p:blipFill>
          <p:spPr>
            <a:xfrm rot="21600000">
              <a:off x="0" y="0"/>
              <a:ext cx="6686417" cy="596920"/>
            </a:xfrm>
            <a:prstGeom prst="rect">
              <a:avLst/>
            </a:prstGeom>
          </p:spPr>
        </p:pic>
        <p:sp>
          <p:nvSpPr>
            <p:cNvPr id="424" name="textbox 424"/>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6" name="picture 426"/>
          <p:cNvPicPr>
            <a:picLocks noChangeAspect="1"/>
          </p:cNvPicPr>
          <p:nvPr/>
        </p:nvPicPr>
        <p:blipFill>
          <a:blip r:embed="rId1"/>
          <a:stretch>
            <a:fillRect/>
          </a:stretch>
        </p:blipFill>
        <p:spPr>
          <a:xfrm rot="21600000">
            <a:off x="0" y="0"/>
            <a:ext cx="16256000" cy="9144000"/>
          </a:xfrm>
          <a:prstGeom prst="rect">
            <a:avLst/>
          </a:prstGeom>
        </p:spPr>
      </p:pic>
      <p:sp>
        <p:nvSpPr>
          <p:cNvPr id="428" name="textbox 428"/>
          <p:cNvSpPr/>
          <p:nvPr/>
        </p:nvSpPr>
        <p:spPr>
          <a:xfrm>
            <a:off x="1085880" y="2896365"/>
            <a:ext cx="10347325" cy="4801234"/>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260" dirty="0">
                <a:solidFill>
                  <a:srgbClr val="206090">
                    <a:alpha val="100000"/>
                  </a:srgbClr>
                </a:solidFill>
                <a:latin typeface="黑体" panose="02010609060101010101" charset="-122"/>
                <a:ea typeface="黑体" panose="02010609060101010101" charset="-122"/>
                <a:cs typeface="黑体" panose="02010609060101010101" charset="-122"/>
              </a:rPr>
              <a:t>6.2</a:t>
            </a:r>
            <a:r>
              <a:rPr lang="en-US" sz="2300" b="1" kern="0" spc="26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260" dirty="0">
                <a:solidFill>
                  <a:srgbClr val="206090">
                    <a:alpha val="100000"/>
                  </a:srgbClr>
                </a:solidFill>
                <a:latin typeface="黑体" panose="02010609060101010101" charset="-122"/>
                <a:ea typeface="黑体" panose="02010609060101010101" charset="-122"/>
                <a:cs typeface="黑体" panose="02010609060101010101" charset="-122"/>
              </a:rPr>
              <a:t>作业安全</a:t>
            </a:r>
            <a:endParaRPr sz="2300" dirty="0">
              <a:latin typeface="黑体" panose="02010609060101010101" charset="-122"/>
              <a:ea typeface="黑体" panose="02010609060101010101" charset="-122"/>
              <a:cs typeface="黑体" panose="02010609060101010101" charset="-122"/>
            </a:endParaRPr>
          </a:p>
          <a:p>
            <a:pPr algn="l" rtl="0" eaLnBrk="0">
              <a:lnSpc>
                <a:spcPct val="195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69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6.2.5</a:t>
            </a:r>
            <a:r>
              <a:rPr lang="en-US" sz="23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作业期间发生下列情况之一时，作业人应立即中断作业，撤离有限空间：</a:t>
            </a:r>
            <a:endParaRPr sz="23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黑体" panose="02010609060101010101" charset="-122"/>
              <a:ea typeface="黑体" panose="02010609060101010101" charset="-122"/>
              <a:cs typeface="黑体" panose="02010609060101010101" charset="-122"/>
            </a:endParaRPr>
          </a:p>
          <a:p>
            <a:pPr marL="774065" algn="l" rtl="0" eaLnBrk="0">
              <a:lnSpc>
                <a:spcPct val="98000"/>
              </a:lnSpc>
              <a:spcBef>
                <a:spcPts val="69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 作业人出现身体不适；</a:t>
            </a:r>
            <a:endParaRPr sz="23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黑体" panose="02010609060101010101" charset="-122"/>
              <a:ea typeface="黑体" panose="02010609060101010101" charset="-122"/>
              <a:cs typeface="黑体" panose="02010609060101010101" charset="-122"/>
            </a:endParaRPr>
          </a:p>
          <a:p>
            <a:pPr algn="l" rtl="0" eaLnBrk="0">
              <a:lnSpc>
                <a:spcPct val="111000"/>
              </a:lnSpc>
            </a:pPr>
            <a:endParaRPr sz="1000" dirty="0">
              <a:latin typeface="黑体" panose="02010609060101010101" charset="-122"/>
              <a:ea typeface="黑体" panose="02010609060101010101" charset="-122"/>
              <a:cs typeface="黑体" panose="02010609060101010101" charset="-122"/>
            </a:endParaRPr>
          </a:p>
          <a:p>
            <a:pPr marL="774065" algn="l" rtl="0" eaLnBrk="0">
              <a:lnSpc>
                <a:spcPct val="100000"/>
              </a:lnSpc>
              <a:spcBef>
                <a:spcPts val="695"/>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b) 气体检测报警仪报警；</a:t>
            </a:r>
            <a:endParaRPr sz="2300" dirty="0">
              <a:latin typeface="黑体" panose="02010609060101010101" charset="-122"/>
              <a:ea typeface="黑体" panose="02010609060101010101" charset="-122"/>
              <a:cs typeface="黑体" panose="02010609060101010101" charset="-122"/>
            </a:endParaRPr>
          </a:p>
          <a:p>
            <a:pPr algn="l" rtl="0" eaLnBrk="0">
              <a:lnSpc>
                <a:spcPct val="174000"/>
              </a:lnSpc>
            </a:pPr>
            <a:endParaRPr sz="1000" dirty="0">
              <a:latin typeface="黑体" panose="02010609060101010101" charset="-122"/>
              <a:ea typeface="黑体" panose="02010609060101010101" charset="-122"/>
              <a:cs typeface="黑体" panose="02010609060101010101" charset="-122"/>
            </a:endParaRPr>
          </a:p>
          <a:p>
            <a:pPr marL="774065" algn="l" rtl="0" eaLnBrk="0">
              <a:lnSpc>
                <a:spcPct val="93000"/>
              </a:lnSpc>
              <a:spcBef>
                <a:spcPts val="69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c) 安全防护设备设施失效；</a:t>
            </a:r>
            <a:endParaRPr sz="23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黑体" panose="02010609060101010101" charset="-122"/>
              <a:ea typeface="黑体" panose="02010609060101010101" charset="-122"/>
              <a:cs typeface="黑体" panose="02010609060101010101" charset="-122"/>
            </a:endParaRPr>
          </a:p>
          <a:p>
            <a:pPr algn="l" rtl="0" eaLnBrk="0">
              <a:lnSpc>
                <a:spcPct val="110000"/>
              </a:lnSpc>
            </a:pPr>
            <a:endParaRPr sz="1000" dirty="0">
              <a:latin typeface="黑体" panose="02010609060101010101" charset="-122"/>
              <a:ea typeface="黑体" panose="02010609060101010101" charset="-122"/>
              <a:cs typeface="黑体" panose="02010609060101010101" charset="-122"/>
            </a:endParaRPr>
          </a:p>
          <a:p>
            <a:pPr marL="774065" algn="l" rtl="0" eaLnBrk="0">
              <a:lnSpc>
                <a:spcPct val="93000"/>
              </a:lnSpc>
              <a:spcBef>
                <a:spcPts val="695"/>
              </a:spcBef>
            </a:pP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d)</a:t>
            </a:r>
            <a:r>
              <a:rPr lang="en-US"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监护人或作业负责人下达撤离命令；</a:t>
            </a:r>
            <a:endParaRPr sz="23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500" dirty="0">
              <a:latin typeface="黑体" panose="02010609060101010101" charset="-122"/>
              <a:ea typeface="黑体" panose="02010609060101010101" charset="-122"/>
              <a:cs typeface="黑体" panose="02010609060101010101" charset="-122"/>
            </a:endParaRPr>
          </a:p>
          <a:p>
            <a:pPr marL="774065" algn="l" rtl="0" eaLnBrk="0">
              <a:lnSpc>
                <a:spcPct val="93000"/>
              </a:lnSpc>
              <a:spcBef>
                <a:spcPts val="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e) 其他可能危</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及作业人生命安全的情况。</a:t>
            </a:r>
            <a:endParaRPr sz="2300" dirty="0">
              <a:latin typeface="黑体" panose="02010609060101010101" charset="-122"/>
              <a:ea typeface="黑体" panose="02010609060101010101" charset="-122"/>
              <a:cs typeface="黑体" panose="02010609060101010101" charset="-122"/>
            </a:endParaRPr>
          </a:p>
        </p:txBody>
      </p:sp>
      <p:sp>
        <p:nvSpPr>
          <p:cNvPr id="430" name="textbox 430"/>
          <p:cNvSpPr/>
          <p:nvPr/>
        </p:nvSpPr>
        <p:spPr>
          <a:xfrm>
            <a:off x="19050" y="0"/>
            <a:ext cx="16167100" cy="1028700"/>
          </a:xfrm>
          <a:prstGeom prst="rect">
            <a:avLst/>
          </a:prstGeom>
          <a:solidFill>
            <a:srgbClr val="0E52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pic>
        <p:nvPicPr>
          <p:cNvPr id="432" name="picture 432"/>
          <p:cNvPicPr>
            <a:picLocks noChangeAspect="1"/>
          </p:cNvPicPr>
          <p:nvPr/>
        </p:nvPicPr>
        <p:blipFill>
          <a:blip r:embed="rId2"/>
          <a:stretch>
            <a:fillRect/>
          </a:stretch>
        </p:blipFill>
        <p:spPr>
          <a:xfrm rot="21600000">
            <a:off x="11563380" y="4229100"/>
            <a:ext cx="3448060" cy="3429000"/>
          </a:xfrm>
          <a:prstGeom prst="rect">
            <a:avLst/>
          </a:prstGeom>
        </p:spPr>
      </p:pic>
      <p:grpSp>
        <p:nvGrpSpPr>
          <p:cNvPr id="72" name="group 72"/>
          <p:cNvGrpSpPr/>
          <p:nvPr/>
        </p:nvGrpSpPr>
        <p:grpSpPr>
          <a:xfrm rot="21600000">
            <a:off x="870021" y="1727209"/>
            <a:ext cx="6680078" cy="596920"/>
            <a:chOff x="0" y="0"/>
            <a:chExt cx="6680078" cy="596920"/>
          </a:xfrm>
        </p:grpSpPr>
        <p:pic>
          <p:nvPicPr>
            <p:cNvPr id="434" name="picture 434"/>
            <p:cNvPicPr>
              <a:picLocks noChangeAspect="1"/>
            </p:cNvPicPr>
            <p:nvPr/>
          </p:nvPicPr>
          <p:blipFill>
            <a:blip r:embed="rId3"/>
            <a:stretch>
              <a:fillRect/>
            </a:stretch>
          </p:blipFill>
          <p:spPr>
            <a:xfrm rot="21600000">
              <a:off x="0" y="0"/>
              <a:ext cx="6680078" cy="596920"/>
            </a:xfrm>
            <a:prstGeom prst="rect">
              <a:avLst/>
            </a:prstGeom>
          </p:spPr>
        </p:pic>
        <p:sp>
          <p:nvSpPr>
            <p:cNvPr id="436" name="textbox 436"/>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picture 438"/>
          <p:cNvPicPr>
            <a:picLocks noChangeAspect="1"/>
          </p:cNvPicPr>
          <p:nvPr/>
        </p:nvPicPr>
        <p:blipFill>
          <a:blip r:embed="rId1"/>
          <a:stretch>
            <a:fillRect/>
          </a:stretch>
        </p:blipFill>
        <p:spPr>
          <a:xfrm rot="21600000">
            <a:off x="0" y="0"/>
            <a:ext cx="16256000" cy="9144000"/>
          </a:xfrm>
          <a:prstGeom prst="rect">
            <a:avLst/>
          </a:prstGeom>
        </p:spPr>
      </p:pic>
      <p:sp>
        <p:nvSpPr>
          <p:cNvPr id="440" name="textbox 440"/>
          <p:cNvSpPr/>
          <p:nvPr/>
        </p:nvSpPr>
        <p:spPr>
          <a:xfrm>
            <a:off x="1085880" y="2890032"/>
            <a:ext cx="14063344" cy="4230370"/>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6510" algn="l" rtl="0" eaLnBrk="0">
              <a:lnSpc>
                <a:spcPct val="96000"/>
              </a:lnSpc>
            </a:pPr>
            <a:r>
              <a:rPr sz="2400" b="1" kern="0" spc="180" dirty="0">
                <a:solidFill>
                  <a:srgbClr val="206090">
                    <a:alpha val="100000"/>
                  </a:srgbClr>
                </a:solidFill>
                <a:latin typeface="黑体" panose="02010609060101010101" charset="-122"/>
                <a:ea typeface="黑体" panose="02010609060101010101" charset="-122"/>
                <a:cs typeface="黑体" panose="02010609060101010101" charset="-122"/>
              </a:rPr>
              <a:t>6.2</a:t>
            </a:r>
            <a:r>
              <a:rPr lang="en-US" sz="2400" b="1" kern="0" spc="180" dirty="0">
                <a:solidFill>
                  <a:srgbClr val="206090">
                    <a:alpha val="100000"/>
                  </a:srgbClr>
                </a:solidFill>
                <a:latin typeface="黑体" panose="02010609060101010101" charset="-122"/>
                <a:ea typeface="黑体" panose="02010609060101010101" charset="-122"/>
                <a:cs typeface="黑体" panose="02010609060101010101" charset="-122"/>
              </a:rPr>
              <a:t> </a:t>
            </a:r>
            <a:r>
              <a:rPr sz="2400" b="1" kern="0" spc="180" dirty="0">
                <a:solidFill>
                  <a:srgbClr val="206090">
                    <a:alpha val="100000"/>
                  </a:srgbClr>
                </a:solidFill>
                <a:latin typeface="黑体" panose="02010609060101010101" charset="-122"/>
                <a:ea typeface="黑体" panose="02010609060101010101" charset="-122"/>
                <a:cs typeface="黑体" panose="02010609060101010101" charset="-122"/>
              </a:rPr>
              <a:t>作业安全</a:t>
            </a:r>
            <a:endParaRPr sz="2400" dirty="0">
              <a:latin typeface="黑体" panose="02010609060101010101" charset="-122"/>
              <a:ea typeface="黑体" panose="02010609060101010101" charset="-122"/>
              <a:cs typeface="黑体" panose="02010609060101010101" charset="-122"/>
            </a:endParaRPr>
          </a:p>
          <a:p>
            <a:pPr algn="l" rtl="0" eaLnBrk="0">
              <a:lnSpc>
                <a:spcPct val="183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725"/>
              </a:spcBef>
            </a:pP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6.2.6</a:t>
            </a:r>
            <a:r>
              <a:rPr lang="en-US" sz="24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中断作业期间，应在有</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限空间出入口设置警示标志，并采取防止人员误入的临时封闭措施。</a:t>
            </a:r>
            <a:endParaRPr sz="24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42000"/>
              </a:lnSpc>
              <a:spcBef>
                <a:spcPts val="725"/>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6.2.7</a:t>
            </a:r>
            <a:r>
              <a:rPr lang="en-US" sz="2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作业中断的，作业人再次进入有限空间作业前，应按照5.8和5.9的规定重新进行气体检测和</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作业环境</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50" dirty="0">
                <a:solidFill>
                  <a:srgbClr val="000000">
                    <a:alpha val="100000"/>
                  </a:srgbClr>
                </a:solidFill>
                <a:latin typeface="黑体" panose="02010609060101010101" charset="-122"/>
                <a:ea typeface="黑体" panose="02010609060101010101" charset="-122"/>
                <a:cs typeface="黑体" panose="02010609060101010101" charset="-122"/>
              </a:rPr>
              <a:t>判</a:t>
            </a:r>
            <a:r>
              <a:rPr sz="2000" kern="0" spc="-25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50" dirty="0">
                <a:solidFill>
                  <a:srgbClr val="000000">
                    <a:alpha val="100000"/>
                  </a:srgbClr>
                </a:solidFill>
                <a:latin typeface="黑体" panose="02010609060101010101" charset="-122"/>
                <a:ea typeface="黑体" panose="02010609060101010101" charset="-122"/>
                <a:cs typeface="黑体" panose="02010609060101010101" charset="-122"/>
              </a:rPr>
              <a:t>定</a:t>
            </a:r>
            <a:r>
              <a:rPr sz="2000" kern="0" spc="-42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50" dirty="0">
                <a:solidFill>
                  <a:srgbClr val="000000">
                    <a:alpha val="100000"/>
                  </a:srgbClr>
                </a:solidFill>
                <a:latin typeface="黑体" panose="02010609060101010101" charset="-122"/>
                <a:ea typeface="黑体" panose="02010609060101010101" charset="-122"/>
                <a:cs typeface="黑体" panose="02010609060101010101" charset="-122"/>
              </a:rPr>
              <a:t>。</a:t>
            </a:r>
            <a:endParaRPr sz="2000" dirty="0">
              <a:latin typeface="黑体" panose="02010609060101010101" charset="-122"/>
              <a:ea typeface="黑体" panose="02010609060101010101" charset="-122"/>
              <a:cs typeface="黑体" panose="02010609060101010101" charset="-122"/>
            </a:endParaRPr>
          </a:p>
          <a:p>
            <a:pPr algn="l" rtl="0" eaLnBrk="0">
              <a:lnSpc>
                <a:spcPct val="164000"/>
              </a:lnSpc>
            </a:pPr>
            <a:endParaRPr sz="1000" dirty="0">
              <a:latin typeface="黑体" panose="02010609060101010101" charset="-122"/>
              <a:ea typeface="黑体" panose="02010609060101010101" charset="-122"/>
              <a:cs typeface="黑体" panose="02010609060101010101" charset="-122"/>
            </a:endParaRPr>
          </a:p>
          <a:p>
            <a:pPr algn="l" rtl="0" eaLnBrk="0">
              <a:lnSpc>
                <a:spcPct val="101000"/>
              </a:lnSpc>
            </a:pPr>
            <a:endParaRPr sz="600" dirty="0">
              <a:latin typeface="黑体" panose="02010609060101010101" charset="-122"/>
              <a:ea typeface="黑体" panose="02010609060101010101" charset="-122"/>
              <a:cs typeface="黑体" panose="02010609060101010101" charset="-122"/>
            </a:endParaRPr>
          </a:p>
          <a:p>
            <a:pPr marL="12700" algn="l" rtl="0" eaLnBrk="0">
              <a:lnSpc>
                <a:spcPct val="139000"/>
              </a:lnSpc>
              <a:spcBef>
                <a:spcPts val="0"/>
              </a:spcBef>
            </a:pP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6.2.8 作业过程中一旦发生事故，应立即启动有限空间作业事故专项</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应急预案或现场处置方案，并根据需要</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请求邻近的应急救援队伍参加救援。应急救援人员应在做好危害控制和自身</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防护的前提下开展救援，不应</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000" kern="0" spc="300" dirty="0">
                <a:solidFill>
                  <a:srgbClr val="000000">
                    <a:alpha val="100000"/>
                  </a:srgbClr>
                </a:solidFill>
                <a:latin typeface="黑体" panose="02010609060101010101" charset="-122"/>
                <a:ea typeface="黑体" panose="02010609060101010101" charset="-122"/>
                <a:cs typeface="黑体" panose="02010609060101010101" charset="-122"/>
              </a:rPr>
              <a:t>盲目施救。</a:t>
            </a:r>
            <a:endParaRPr sz="2000" dirty="0">
              <a:latin typeface="黑体" panose="02010609060101010101" charset="-122"/>
              <a:ea typeface="黑体" panose="02010609060101010101" charset="-122"/>
              <a:cs typeface="黑体" panose="02010609060101010101" charset="-122"/>
            </a:endParaRPr>
          </a:p>
        </p:txBody>
      </p:sp>
      <p:sp>
        <p:nvSpPr>
          <p:cNvPr id="442" name="textbox 442"/>
          <p:cNvSpPr/>
          <p:nvPr/>
        </p:nvSpPr>
        <p:spPr>
          <a:xfrm>
            <a:off x="19050" y="0"/>
            <a:ext cx="16236315" cy="1029335"/>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70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74" name="group 74"/>
          <p:cNvGrpSpPr/>
          <p:nvPr/>
        </p:nvGrpSpPr>
        <p:grpSpPr>
          <a:xfrm rot="21600000">
            <a:off x="870021" y="1727210"/>
            <a:ext cx="6686417" cy="603229"/>
            <a:chOff x="0" y="0"/>
            <a:chExt cx="6686417" cy="603229"/>
          </a:xfrm>
        </p:grpSpPr>
        <p:pic>
          <p:nvPicPr>
            <p:cNvPr id="444" name="picture 444"/>
            <p:cNvPicPr>
              <a:picLocks noChangeAspect="1"/>
            </p:cNvPicPr>
            <p:nvPr/>
          </p:nvPicPr>
          <p:blipFill>
            <a:blip r:embed="rId2"/>
            <a:stretch>
              <a:fillRect/>
            </a:stretch>
          </p:blipFill>
          <p:spPr>
            <a:xfrm rot="21600000">
              <a:off x="0" y="0"/>
              <a:ext cx="6686417" cy="603229"/>
            </a:xfrm>
            <a:prstGeom prst="rect">
              <a:avLst/>
            </a:prstGeom>
          </p:spPr>
        </p:pic>
        <p:sp>
          <p:nvSpPr>
            <p:cNvPr id="446" name="textbox 446"/>
            <p:cNvSpPr/>
            <p:nvPr/>
          </p:nvSpPr>
          <p:spPr>
            <a:xfrm>
              <a:off x="-12700" y="-12700"/>
              <a:ext cx="671195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70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 name="picture 448"/>
          <p:cNvPicPr>
            <a:picLocks noChangeAspect="1"/>
          </p:cNvPicPr>
          <p:nvPr/>
        </p:nvPicPr>
        <p:blipFill>
          <a:blip r:embed="rId1"/>
          <a:stretch>
            <a:fillRect/>
          </a:stretch>
        </p:blipFill>
        <p:spPr>
          <a:xfrm rot="21600000">
            <a:off x="0" y="0"/>
            <a:ext cx="16256000" cy="9144000"/>
          </a:xfrm>
          <a:prstGeom prst="rect">
            <a:avLst/>
          </a:prstGeom>
        </p:spPr>
      </p:pic>
      <p:sp>
        <p:nvSpPr>
          <p:cNvPr id="450" name="textbox 450"/>
          <p:cNvSpPr/>
          <p:nvPr/>
        </p:nvSpPr>
        <p:spPr>
          <a:xfrm>
            <a:off x="1085880" y="2910392"/>
            <a:ext cx="9471659" cy="49707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510" algn="l" rtl="0" eaLnBrk="0">
              <a:lnSpc>
                <a:spcPts val="2820"/>
              </a:lnSpc>
            </a:pPr>
            <a:r>
              <a:rPr sz="2300" b="1" kern="0" spc="50" dirty="0">
                <a:solidFill>
                  <a:srgbClr val="207090">
                    <a:alpha val="100000"/>
                  </a:srgbClr>
                </a:solidFill>
                <a:latin typeface="黑体" panose="02010609060101010101" charset="-122"/>
                <a:ea typeface="黑体" panose="02010609060101010101" charset="-122"/>
                <a:cs typeface="黑体" panose="02010609060101010101" charset="-122"/>
              </a:rPr>
              <a:t>6.3</a:t>
            </a:r>
            <a:r>
              <a:rPr sz="2300" kern="0" spc="540" dirty="0">
                <a:solidFill>
                  <a:srgbClr val="207090">
                    <a:alpha val="100000"/>
                  </a:srgbClr>
                </a:solidFill>
                <a:latin typeface="黑体" panose="02010609060101010101" charset="-122"/>
                <a:ea typeface="黑体" panose="02010609060101010101" charset="-122"/>
                <a:cs typeface="黑体" panose="02010609060101010101" charset="-122"/>
              </a:rPr>
              <a:t> </a:t>
            </a:r>
            <a:r>
              <a:rPr sz="2300" b="1" kern="0" spc="50" dirty="0">
                <a:solidFill>
                  <a:srgbClr val="207090">
                    <a:alpha val="100000"/>
                  </a:srgbClr>
                </a:solidFill>
                <a:latin typeface="黑体" panose="02010609060101010101" charset="-122"/>
                <a:ea typeface="黑体" panose="02010609060101010101" charset="-122"/>
                <a:cs typeface="黑体" panose="02010609060101010101" charset="-122"/>
              </a:rPr>
              <a:t>安全监护</a:t>
            </a:r>
            <a:endParaRPr sz="2300" dirty="0">
              <a:latin typeface="黑体" panose="02010609060101010101" charset="-122"/>
              <a:ea typeface="黑体" panose="02010609060101010101" charset="-122"/>
              <a:cs typeface="黑体" panose="02010609060101010101" charset="-122"/>
            </a:endParaRPr>
          </a:p>
          <a:p>
            <a:pPr algn="l" rtl="0" eaLnBrk="0">
              <a:lnSpc>
                <a:spcPct val="172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26000"/>
              </a:lnSpc>
              <a:spcBef>
                <a:spcPts val="695"/>
              </a:spcBef>
            </a:pP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6.3.1</a:t>
            </a:r>
            <a:r>
              <a:rPr sz="2300" kern="0" spc="3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100" dirty="0">
                <a:solidFill>
                  <a:srgbClr val="000000">
                    <a:alpha val="100000"/>
                  </a:srgbClr>
                </a:solidFill>
                <a:latin typeface="黑体" panose="02010609060101010101" charset="-122"/>
                <a:ea typeface="黑体" panose="02010609060101010101" charset="-122"/>
                <a:cs typeface="黑体" panose="02010609060101010101" charset="-122"/>
              </a:rPr>
              <a:t>监护人应佩戴明显标识在</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有限空间外全程持续监护，不应离开</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80" dirty="0">
                <a:solidFill>
                  <a:srgbClr val="000000">
                    <a:alpha val="100000"/>
                  </a:srgbClr>
                </a:solidFill>
                <a:latin typeface="黑体" panose="02010609060101010101" charset="-122"/>
                <a:ea typeface="黑体" panose="02010609060101010101" charset="-122"/>
                <a:cs typeface="黑体" panose="02010609060101010101" charset="-122"/>
              </a:rPr>
              <a:t>作业现场或进入有限空间参与作业。</a:t>
            </a:r>
            <a:endParaRPr sz="23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34000"/>
              </a:lnSpc>
              <a:spcBef>
                <a:spcPts val="695"/>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6.3.2  监护人应密切关注作业人作业过程和有限空间内气体检测数据，</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适时与作业人进行有效的信息沟通。</a:t>
            </a:r>
            <a:endParaRPr sz="2300" dirty="0">
              <a:latin typeface="黑体" panose="02010609060101010101" charset="-122"/>
              <a:ea typeface="黑体" panose="02010609060101010101" charset="-122"/>
              <a:cs typeface="黑体" panose="02010609060101010101" charset="-122"/>
            </a:endParaRPr>
          </a:p>
          <a:p>
            <a:pPr algn="l" rtl="0" eaLnBrk="0">
              <a:lnSpc>
                <a:spcPct val="178000"/>
              </a:lnSpc>
            </a:pPr>
            <a:endParaRPr sz="1000" dirty="0">
              <a:latin typeface="黑体" panose="02010609060101010101" charset="-122"/>
              <a:ea typeface="黑体" panose="02010609060101010101" charset="-122"/>
              <a:cs typeface="黑体" panose="02010609060101010101" charset="-122"/>
            </a:endParaRPr>
          </a:p>
          <a:p>
            <a:pPr marL="12700" algn="l" rtl="0" eaLnBrk="0">
              <a:lnSpc>
                <a:spcPct val="129000"/>
              </a:lnSpc>
              <a:spcBef>
                <a:spcPts val="70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6.3.3</a:t>
            </a:r>
            <a:r>
              <a:rPr sz="2300" kern="0" spc="3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发现异常时，监护人应立即向作业人发出撤离警报，并协助作业</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60" dirty="0">
                <a:solidFill>
                  <a:srgbClr val="000000">
                    <a:alpha val="100000"/>
                  </a:srgbClr>
                </a:solidFill>
                <a:latin typeface="黑体" panose="02010609060101010101" charset="-122"/>
                <a:ea typeface="黑体" panose="02010609060101010101" charset="-122"/>
                <a:cs typeface="黑体" panose="02010609060101010101" charset="-122"/>
              </a:rPr>
              <a:t>人撤离有限空间。</a:t>
            </a:r>
            <a:endParaRPr sz="23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黑体" panose="02010609060101010101" charset="-122"/>
              <a:ea typeface="黑体" panose="02010609060101010101" charset="-122"/>
              <a:cs typeface="黑体" panose="02010609060101010101" charset="-122"/>
            </a:endParaRPr>
          </a:p>
          <a:p>
            <a:pPr algn="l" rtl="0" eaLnBrk="0">
              <a:lnSpc>
                <a:spcPct val="115000"/>
              </a:lnSpc>
            </a:pPr>
            <a:endParaRPr sz="500" dirty="0">
              <a:latin typeface="黑体" panose="02010609060101010101" charset="-122"/>
              <a:ea typeface="黑体" panose="02010609060101010101" charset="-122"/>
              <a:cs typeface="黑体" panose="02010609060101010101" charset="-122"/>
            </a:endParaRPr>
          </a:p>
          <a:p>
            <a:pPr marL="12700" algn="l" rtl="0" eaLnBrk="0">
              <a:lnSpc>
                <a:spcPct val="98000"/>
              </a:lnSpc>
              <a:spcBef>
                <a:spcPts val="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6.3.4</a:t>
            </a:r>
            <a:r>
              <a:rPr sz="2300" kern="0" spc="3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监护人应防止未经许可</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的人员进入作业区域。</a:t>
            </a:r>
            <a:endParaRPr sz="2300" dirty="0">
              <a:latin typeface="黑体" panose="02010609060101010101" charset="-122"/>
              <a:ea typeface="黑体" panose="02010609060101010101" charset="-122"/>
              <a:cs typeface="黑体" panose="02010609060101010101" charset="-122"/>
            </a:endParaRPr>
          </a:p>
        </p:txBody>
      </p:sp>
      <p:sp>
        <p:nvSpPr>
          <p:cNvPr id="452" name="textbox 452"/>
          <p:cNvSpPr/>
          <p:nvPr/>
        </p:nvSpPr>
        <p:spPr>
          <a:xfrm>
            <a:off x="11150619" y="2436471"/>
            <a:ext cx="3727450" cy="425894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520065" algn="l" rtl="0" eaLnBrk="0">
              <a:lnSpc>
                <a:spcPct val="95000"/>
              </a:lnSpc>
            </a:pPr>
            <a:r>
              <a:rPr sz="3300" b="1" kern="0" spc="270" dirty="0">
                <a:solidFill>
                  <a:srgbClr val="2080B0">
                    <a:alpha val="100000"/>
                  </a:srgbClr>
                </a:solidFill>
                <a:latin typeface="宋体" panose="02010600030101010101" pitchFamily="2" charset="-122"/>
                <a:ea typeface="宋体" panose="02010600030101010101" pitchFamily="2" charset="-122"/>
                <a:cs typeface="宋体" panose="02010600030101010101" pitchFamily="2" charset="-122"/>
              </a:rPr>
              <a:t>强化</a:t>
            </a:r>
            <a:r>
              <a:rPr sz="3300" b="1" kern="0" spc="270" dirty="0">
                <a:solidFill>
                  <a:srgbClr val="307080">
                    <a:alpha val="100000"/>
                  </a:srgbClr>
                </a:solidFill>
                <a:latin typeface="宋体" panose="02010600030101010101" pitchFamily="2" charset="-122"/>
                <a:ea typeface="宋体" panose="02010600030101010101" pitchFamily="2" charset="-122"/>
                <a:cs typeface="宋体" panose="02010600030101010101" pitchFamily="2" charset="-122"/>
              </a:rPr>
              <a:t>现场管理</a:t>
            </a:r>
            <a:endParaRPr sz="33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marL="1373505" algn="l" rtl="0" eaLnBrk="0">
              <a:lnSpc>
                <a:spcPct val="78000"/>
              </a:lnSpc>
              <a:spcBef>
                <a:spcPts val="425"/>
              </a:spcBef>
            </a:pPr>
            <a:r>
              <a:rPr sz="1400" b="1" kern="0" spc="-20" dirty="0">
                <a:solidFill>
                  <a:srgbClr val="FFFFFF">
                    <a:alpha val="100000"/>
                  </a:srgbClr>
                </a:solidFill>
                <a:latin typeface="隶书" panose="02010509060101010101" charset="-122"/>
                <a:ea typeface="隶书" panose="02010509060101010101" charset="-122"/>
                <a:cs typeface="隶书" panose="02010509060101010101" charset="-122"/>
              </a:rPr>
              <a:t>@应急管理部</a:t>
            </a:r>
            <a:endParaRPr sz="1400" dirty="0">
              <a:latin typeface="隶书" panose="02010509060101010101" charset="-122"/>
              <a:ea typeface="隶书" panose="02010509060101010101" charset="-122"/>
              <a:cs typeface="隶书" panose="02010509060101010101" charset="-122"/>
            </a:endParaRPr>
          </a:p>
          <a:p>
            <a:pPr algn="l" rtl="0" eaLnBrk="0">
              <a:lnSpc>
                <a:spcPct val="179000"/>
              </a:lnSpc>
            </a:pPr>
            <a:endParaRPr sz="1000" dirty="0">
              <a:latin typeface="Arial" panose="020B0604020202020204"/>
              <a:ea typeface="Arial" panose="020B0604020202020204"/>
              <a:cs typeface="Arial" panose="020B0604020202020204"/>
            </a:endParaRPr>
          </a:p>
          <a:p>
            <a:pPr marL="12700" algn="l" rtl="0" eaLnBrk="0">
              <a:lnSpc>
                <a:spcPct val="97000"/>
              </a:lnSpc>
              <a:spcBef>
                <a:spcPts val="2580"/>
              </a:spcBef>
            </a:pPr>
            <a:r>
              <a:rPr sz="13200" kern="0" spc="200" baseline="-4000" dirty="0">
                <a:solidFill>
                  <a:srgbClr val="000000">
                    <a:alpha val="100000"/>
                  </a:srgbClr>
                </a:solidFill>
                <a:latin typeface="黑体" panose="02010609060101010101" charset="-122"/>
                <a:ea typeface="黑体" panose="02010609060101010101" charset="-122"/>
                <a:cs typeface="黑体" panose="02010609060101010101" charset="-122"/>
              </a:rPr>
              <a:t>做</a:t>
            </a:r>
            <a:r>
              <a:rPr sz="8500" kern="0" spc="-1900" dirty="0">
                <a:solidFill>
                  <a:srgbClr val="000000">
                    <a:alpha val="100000"/>
                  </a:srgbClr>
                </a:solidFill>
                <a:latin typeface="黑体" panose="02010609060101010101" charset="-122"/>
                <a:ea typeface="黑体" panose="02010609060101010101" charset="-122"/>
                <a:cs typeface="黑体" panose="02010609060101010101" charset="-122"/>
              </a:rPr>
              <a:t> </a:t>
            </a:r>
            <a:r>
              <a:rPr sz="9300" kern="0" spc="200" baseline="6000" dirty="0">
                <a:solidFill>
                  <a:srgbClr val="206070">
                    <a:alpha val="100000"/>
                  </a:srgbClr>
                </a:solidFill>
                <a:latin typeface="黑体" panose="02010609060101010101" charset="-122"/>
                <a:ea typeface="黑体" panose="02010609060101010101" charset="-122"/>
                <a:cs typeface="黑体" panose="02010609060101010101" charset="-122"/>
              </a:rPr>
              <a:t>蓝护</a:t>
            </a:r>
            <a:endParaRPr sz="9300" baseline="60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38000"/>
              </a:lnSpc>
            </a:pPr>
            <a:endParaRPr sz="200" dirty="0">
              <a:latin typeface="Arial" panose="020B0604020202020204"/>
              <a:ea typeface="Arial" panose="020B0604020202020204"/>
              <a:cs typeface="Arial" panose="020B0604020202020204"/>
            </a:endParaRPr>
          </a:p>
          <a:p>
            <a:pPr algn="r" rtl="0" eaLnBrk="0">
              <a:lnSpc>
                <a:spcPct val="98000"/>
              </a:lnSpc>
              <a:spcBef>
                <a:spcPts val="0"/>
              </a:spcBef>
            </a:pPr>
            <a:r>
              <a:rPr sz="1100" b="1" kern="0" spc="30" dirty="0">
                <a:solidFill>
                  <a:srgbClr val="FFFFFF">
                    <a:alpha val="100000"/>
                  </a:srgbClr>
                </a:solidFill>
                <a:latin typeface="楷体" panose="02010609060101010101" charset="-122"/>
                <a:ea typeface="楷体" panose="02010609060101010101" charset="-122"/>
                <a:cs typeface="楷体" panose="02010609060101010101" charset="-122"/>
              </a:rPr>
              <a:t>监护员</a:t>
            </a:r>
            <a:endParaRPr sz="1100" dirty="0">
              <a:latin typeface="楷体" panose="02010609060101010101" charset="-122"/>
              <a:ea typeface="楷体" panose="02010609060101010101" charset="-122"/>
              <a:cs typeface="楷体" panose="02010609060101010101" charset="-122"/>
            </a:endParaRPr>
          </a:p>
        </p:txBody>
      </p:sp>
      <p:sp>
        <p:nvSpPr>
          <p:cNvPr id="454" name="textbox 454"/>
          <p:cNvSpPr/>
          <p:nvPr/>
        </p:nvSpPr>
        <p:spPr>
          <a:xfrm>
            <a:off x="25400" y="0"/>
            <a:ext cx="16229965" cy="1022985"/>
          </a:xfrm>
          <a:prstGeom prst="rect">
            <a:avLst/>
          </a:prstGeom>
          <a:solidFill>
            <a:srgbClr val="0D50FD">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76" name="group 76"/>
          <p:cNvGrpSpPr/>
          <p:nvPr/>
        </p:nvGrpSpPr>
        <p:grpSpPr>
          <a:xfrm rot="21600000">
            <a:off x="870021" y="1727209"/>
            <a:ext cx="6686417" cy="596920"/>
            <a:chOff x="0" y="0"/>
            <a:chExt cx="6686417" cy="596920"/>
          </a:xfrm>
        </p:grpSpPr>
        <p:pic>
          <p:nvPicPr>
            <p:cNvPr id="456" name="picture 456"/>
            <p:cNvPicPr>
              <a:picLocks noChangeAspect="1"/>
            </p:cNvPicPr>
            <p:nvPr/>
          </p:nvPicPr>
          <p:blipFill>
            <a:blip r:embed="rId2"/>
            <a:stretch>
              <a:fillRect/>
            </a:stretch>
          </p:blipFill>
          <p:spPr>
            <a:xfrm rot="21600000">
              <a:off x="0" y="0"/>
              <a:ext cx="6686417" cy="596920"/>
            </a:xfrm>
            <a:prstGeom prst="rect">
              <a:avLst/>
            </a:prstGeom>
          </p:spPr>
        </p:pic>
        <p:sp>
          <p:nvSpPr>
            <p:cNvPr id="458" name="textbox 458"/>
            <p:cNvSpPr/>
            <p:nvPr/>
          </p:nvSpPr>
          <p:spPr>
            <a:xfrm>
              <a:off x="-12700" y="-12700"/>
              <a:ext cx="6711950" cy="659130"/>
            </a:xfrm>
            <a:prstGeom prst="rect">
              <a:avLst/>
            </a:prstGeom>
            <a:noFill/>
            <a:ln w="0" cap="flat">
              <a:noFill/>
              <a:prstDash val="solid"/>
              <a:miter lim="0"/>
            </a:ln>
          </p:spPr>
          <p:txBody>
            <a:bodyPr vert="horz" wrap="square" lIns="0" tIns="0" rIns="0" bIns="0"/>
            <a:lstStyle/>
            <a:p>
              <a:pPr algn="l" rtl="0" eaLnBrk="0">
                <a:lnSpc>
                  <a:spcPct val="101000"/>
                </a:lnSpc>
              </a:pPr>
              <a:endParaRPr sz="1000" dirty="0">
                <a:latin typeface="Arial" panose="020B0604020202020204"/>
                <a:ea typeface="Arial" panose="020B0604020202020204"/>
                <a:cs typeface="Arial" panose="020B0604020202020204"/>
              </a:endParaRPr>
            </a:p>
            <a:p>
              <a:pPr marL="247015" algn="l" rtl="0" eaLnBrk="0">
                <a:lnSpc>
                  <a:spcPct val="92000"/>
                </a:lnSpc>
                <a:spcBef>
                  <a:spcPts val="5"/>
                </a:spcBef>
              </a:pPr>
              <a:r>
                <a:rPr sz="3300" b="1" kern="0" spc="-5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a:t>
              </a:r>
              <a:r>
                <a:rPr sz="3300" b="1" kern="0" spc="-60" dirty="0">
                  <a:solidFill>
                    <a:srgbClr val="FFFFFF">
                      <a:alpha val="100000"/>
                    </a:srgbClr>
                  </a:solidFill>
                  <a:latin typeface="黑体" panose="02010609060101010101" charset="-122"/>
                  <a:ea typeface="黑体" panose="02010609060101010101" charset="-122"/>
                  <a:cs typeface="黑体" panose="02010609060101010101" charset="-122"/>
                </a:rPr>
                <a:t>料性附录</a:t>
              </a:r>
              <a:endParaRPr sz="33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 name="picture 460"/>
          <p:cNvPicPr>
            <a:picLocks noChangeAspect="1"/>
          </p:cNvPicPr>
          <p:nvPr/>
        </p:nvPicPr>
        <p:blipFill>
          <a:blip r:embed="rId1"/>
          <a:stretch>
            <a:fillRect/>
          </a:stretch>
        </p:blipFill>
        <p:spPr>
          <a:xfrm rot="21600000">
            <a:off x="0" y="0"/>
            <a:ext cx="16256000" cy="9144000"/>
          </a:xfrm>
          <a:prstGeom prst="rect">
            <a:avLst/>
          </a:prstGeom>
        </p:spPr>
      </p:pic>
      <p:sp>
        <p:nvSpPr>
          <p:cNvPr id="462" name="textbox 462"/>
          <p:cNvSpPr/>
          <p:nvPr/>
        </p:nvSpPr>
        <p:spPr>
          <a:xfrm>
            <a:off x="1066860" y="4014035"/>
            <a:ext cx="13299439" cy="4714875"/>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6510" algn="l" rtl="0" eaLnBrk="0">
              <a:lnSpc>
                <a:spcPct val="98000"/>
              </a:lnSpc>
            </a:pPr>
            <a:r>
              <a:rPr sz="2300" b="1" kern="0" spc="40" dirty="0">
                <a:solidFill>
                  <a:srgbClr val="206090">
                    <a:alpha val="100000"/>
                  </a:srgbClr>
                </a:solidFill>
                <a:latin typeface="黑体" panose="02010609060101010101" charset="-122"/>
                <a:ea typeface="黑体" panose="02010609060101010101" charset="-122"/>
                <a:cs typeface="黑体" panose="02010609060101010101" charset="-122"/>
              </a:rPr>
              <a:t>7.1</a:t>
            </a:r>
            <a:r>
              <a:rPr sz="2300" kern="0" spc="560" dirty="0">
                <a:solidFill>
                  <a:srgbClr val="206090">
                    <a:alpha val="100000"/>
                  </a:srgbClr>
                </a:solidFill>
                <a:latin typeface="黑体" panose="02010609060101010101" charset="-122"/>
                <a:ea typeface="黑体" panose="02010609060101010101" charset="-122"/>
                <a:cs typeface="黑体" panose="02010609060101010101" charset="-122"/>
              </a:rPr>
              <a:t> </a:t>
            </a:r>
            <a:r>
              <a:rPr sz="2300" b="1" kern="0" spc="40" dirty="0">
                <a:solidFill>
                  <a:srgbClr val="206090">
                    <a:alpha val="100000"/>
                  </a:srgbClr>
                </a:solidFill>
                <a:latin typeface="黑体" panose="02010609060101010101" charset="-122"/>
                <a:ea typeface="黑体" panose="02010609060101010101" charset="-122"/>
                <a:cs typeface="黑体" panose="02010609060101010101" charset="-122"/>
              </a:rPr>
              <a:t>作业验收</a:t>
            </a:r>
            <a:endParaRPr sz="23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1385"/>
              </a:spcBef>
            </a:pP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7.1.1</a:t>
            </a:r>
            <a:r>
              <a:rPr sz="2300" kern="0" spc="52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作业完成后，作业</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负责人应至少对以下事项进行验收确认：</a:t>
            </a:r>
            <a:endParaRPr sz="2300" dirty="0">
              <a:latin typeface="黑体" panose="02010609060101010101" charset="-122"/>
              <a:ea typeface="黑体" panose="02010609060101010101" charset="-122"/>
              <a:cs typeface="黑体" panose="02010609060101010101" charset="-122"/>
            </a:endParaRPr>
          </a:p>
          <a:p>
            <a:pPr marL="799465" algn="l" rtl="0" eaLnBrk="0">
              <a:lnSpc>
                <a:spcPct val="98000"/>
              </a:lnSpc>
              <a:spcBef>
                <a:spcPts val="1670"/>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a) 作业人已全部</a:t>
            </a: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安全出离有限空间；</a:t>
            </a:r>
            <a:endParaRPr sz="2300" dirty="0">
              <a:latin typeface="黑体" panose="02010609060101010101" charset="-122"/>
              <a:ea typeface="黑体" panose="02010609060101010101" charset="-122"/>
              <a:cs typeface="黑体" panose="02010609060101010101" charset="-122"/>
            </a:endParaRPr>
          </a:p>
          <a:p>
            <a:pPr marL="799465" algn="l" rtl="0" eaLnBrk="0">
              <a:lnSpc>
                <a:spcPct val="93000"/>
              </a:lnSpc>
              <a:spcBef>
                <a:spcPts val="139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b)</a:t>
            </a:r>
            <a:r>
              <a:rPr sz="23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作业设备和工具已全部带离</a:t>
            </a: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有限空间；</a:t>
            </a:r>
            <a:endParaRPr sz="23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黑体" panose="02010609060101010101" charset="-122"/>
              <a:ea typeface="黑体" panose="02010609060101010101" charset="-122"/>
              <a:cs typeface="黑体" panose="02010609060101010101" charset="-122"/>
            </a:endParaRPr>
          </a:p>
          <a:p>
            <a:pPr marL="799465" algn="l" rtl="0" eaLnBrk="0">
              <a:lnSpc>
                <a:spcPct val="99000"/>
              </a:lnSpc>
              <a:spcBef>
                <a:spcPts val="700"/>
              </a:spcBef>
            </a:pP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c)</a:t>
            </a:r>
            <a:r>
              <a:rPr sz="2300" kern="0" spc="38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50" dirty="0">
                <a:solidFill>
                  <a:srgbClr val="000000">
                    <a:alpha val="100000"/>
                  </a:srgbClr>
                </a:solidFill>
                <a:latin typeface="黑体" panose="02010609060101010101" charset="-122"/>
                <a:ea typeface="黑体" panose="02010609060101010101" charset="-122"/>
                <a:cs typeface="黑体" panose="02010609060101010101" charset="-122"/>
              </a:rPr>
              <a:t>有限空间出入口已关闭；</a:t>
            </a:r>
            <a:endParaRPr sz="2300" dirty="0">
              <a:latin typeface="黑体" panose="02010609060101010101" charset="-122"/>
              <a:ea typeface="黑体" panose="02010609060101010101" charset="-122"/>
              <a:cs typeface="黑体" panose="02010609060101010101" charset="-122"/>
            </a:endParaRPr>
          </a:p>
          <a:p>
            <a:pPr marL="799465" algn="l" rtl="0" eaLnBrk="0">
              <a:lnSpc>
                <a:spcPct val="93000"/>
              </a:lnSpc>
              <a:spcBef>
                <a:spcPts val="130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d)</a:t>
            </a:r>
            <a:r>
              <a:rPr sz="2300" kern="0" spc="2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作业前采取隔离措施的，已解除隔离。</a:t>
            </a:r>
            <a:endParaRPr sz="2300" dirty="0">
              <a:latin typeface="黑体" panose="02010609060101010101" charset="-122"/>
              <a:ea typeface="黑体" panose="02010609060101010101" charset="-122"/>
              <a:cs typeface="黑体" panose="02010609060101010101" charset="-122"/>
            </a:endParaRPr>
          </a:p>
          <a:p>
            <a:pPr algn="l" rtl="0" eaLnBrk="0">
              <a:lnSpc>
                <a:spcPct val="186000"/>
              </a:lnSpc>
            </a:pPr>
            <a:r>
              <a:rPr sz="2000" kern="0" spc="-100" dirty="0">
                <a:solidFill>
                  <a:srgbClr val="000000">
                    <a:alpha val="100000"/>
                  </a:srgbClr>
                </a:solidFill>
                <a:latin typeface="黑体" panose="02010609060101010101" charset="-122"/>
                <a:ea typeface="黑体" panose="02010609060101010101" charset="-122"/>
                <a:cs typeface="黑体" panose="02010609060101010101" charset="-122"/>
              </a:rPr>
              <a:t>7 .1 .2</a:t>
            </a:r>
            <a:r>
              <a:rPr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完工验</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收记录应经作业负责人签字确认并归档保存。有限空间作业完工验收表示例见附录 G</a:t>
            </a:r>
            <a:r>
              <a:rPr sz="2000" kern="0" spc="-110" dirty="0">
                <a:solidFill>
                  <a:srgbClr val="000000">
                    <a:alpha val="100000"/>
                  </a:srgbClr>
                </a:solidFill>
                <a:latin typeface="黑体" panose="02010609060101010101" charset="-122"/>
                <a:ea typeface="黑体" panose="02010609060101010101" charset="-122"/>
                <a:cs typeface="黑体" panose="02010609060101010101" charset="-122"/>
              </a:rPr>
              <a:t>。</a:t>
            </a:r>
            <a:endParaRPr sz="16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黑体" panose="02010609060101010101" charset="-122"/>
              <a:ea typeface="黑体" panose="02010609060101010101" charset="-122"/>
              <a:cs typeface="黑体" panose="02010609060101010101" charset="-122"/>
            </a:endParaRPr>
          </a:p>
          <a:p>
            <a:pPr marL="16510" algn="l" rtl="0" eaLnBrk="0">
              <a:lnSpc>
                <a:spcPct val="100000"/>
              </a:lnSpc>
              <a:spcBef>
                <a:spcPts val="700"/>
              </a:spcBef>
            </a:pPr>
            <a:r>
              <a:rPr sz="2300" b="1" kern="0" spc="220" dirty="0">
                <a:solidFill>
                  <a:srgbClr val="2070A0">
                    <a:alpha val="100000"/>
                  </a:srgbClr>
                </a:solidFill>
                <a:latin typeface="黑体" panose="02010609060101010101" charset="-122"/>
                <a:ea typeface="黑体" panose="02010609060101010101" charset="-122"/>
                <a:cs typeface="黑体" panose="02010609060101010101" charset="-122"/>
              </a:rPr>
              <a:t>7</a:t>
            </a:r>
            <a:r>
              <a:rPr sz="2300" kern="0" spc="-620" dirty="0">
                <a:solidFill>
                  <a:srgbClr val="2070A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70A0">
                    <a:alpha val="100000"/>
                  </a:srgbClr>
                </a:solidFill>
                <a:latin typeface="黑体" panose="02010609060101010101" charset="-122"/>
                <a:ea typeface="黑体" panose="02010609060101010101" charset="-122"/>
                <a:cs typeface="黑体" panose="02010609060101010101" charset="-122"/>
              </a:rPr>
              <a:t>.2</a:t>
            </a:r>
            <a:r>
              <a:rPr lang="en-US" sz="2300" b="1" kern="0" spc="220" dirty="0">
                <a:solidFill>
                  <a:srgbClr val="2070A0">
                    <a:alpha val="100000"/>
                  </a:srgbClr>
                </a:solidFill>
                <a:latin typeface="黑体" panose="02010609060101010101" charset="-122"/>
                <a:ea typeface="黑体" panose="02010609060101010101" charset="-122"/>
                <a:cs typeface="黑体" panose="02010609060101010101" charset="-122"/>
              </a:rPr>
              <a:t> </a:t>
            </a:r>
            <a:r>
              <a:rPr sz="2300" b="1" kern="0" spc="220" dirty="0">
                <a:solidFill>
                  <a:srgbClr val="2070A0">
                    <a:alpha val="100000"/>
                  </a:srgbClr>
                </a:solidFill>
                <a:latin typeface="黑体" panose="02010609060101010101" charset="-122"/>
                <a:ea typeface="黑体" panose="02010609060101010101" charset="-122"/>
                <a:cs typeface="黑体" panose="02010609060101010101" charset="-122"/>
              </a:rPr>
              <a:t>撤离现场</a:t>
            </a:r>
            <a:endParaRPr sz="23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黑体" panose="02010609060101010101" charset="-122"/>
              <a:ea typeface="黑体" panose="02010609060101010101" charset="-122"/>
              <a:cs typeface="黑体" panose="02010609060101010101" charset="-122"/>
            </a:endParaRPr>
          </a:p>
          <a:p>
            <a:pPr marL="825500" algn="l" rtl="0" eaLnBrk="0">
              <a:lnSpc>
                <a:spcPct val="97000"/>
              </a:lnSpc>
              <a:spcBef>
                <a:spcPts val="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清理现场后，应解除作业区域封闭</a:t>
            </a: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措施后撤离现场。</a:t>
            </a:r>
            <a:endParaRPr sz="2300" dirty="0">
              <a:latin typeface="黑体" panose="02010609060101010101" charset="-122"/>
              <a:ea typeface="黑体" panose="02010609060101010101" charset="-122"/>
              <a:cs typeface="黑体" panose="02010609060101010101" charset="-122"/>
            </a:endParaRPr>
          </a:p>
        </p:txBody>
      </p:sp>
      <p:sp>
        <p:nvSpPr>
          <p:cNvPr id="464" name="textbox 464"/>
          <p:cNvSpPr/>
          <p:nvPr/>
        </p:nvSpPr>
        <p:spPr>
          <a:xfrm>
            <a:off x="1009660" y="2514600"/>
            <a:ext cx="14599285" cy="1169035"/>
          </a:xfrm>
          <a:prstGeom prst="rect">
            <a:avLst/>
          </a:prstGeom>
          <a:solidFill>
            <a:srgbClr val="DBE2F5">
              <a:alpha val="100000"/>
            </a:srgbClr>
          </a:solidFill>
          <a:ln w="0" cap="flat">
            <a:noFill/>
            <a:prstDash val="solid"/>
            <a:miter lim="0"/>
          </a:ln>
        </p:spPr>
        <p:txBody>
          <a:bodyPr vert="horz" wrap="square" lIns="0" tIns="0" rIns="0" bIns="0"/>
          <a:lstStyle/>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73660" algn="l" rtl="0" eaLnBrk="0">
              <a:lnSpc>
                <a:spcPct val="98000"/>
              </a:lnSpc>
            </a:pPr>
            <a:r>
              <a:rPr sz="2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a:t>
            </a:r>
            <a:r>
              <a:rPr lang="en-US" sz="24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400" b="1" kern="0" spc="120" dirty="0">
                <a:solidFill>
                  <a:srgbClr val="000000">
                    <a:alpha val="100000"/>
                  </a:srgbClr>
                </a:solidFill>
                <a:latin typeface="黑体" panose="02010609060101010101" charset="-122"/>
                <a:ea typeface="黑体" panose="02010609060101010101" charset="-122"/>
                <a:cs typeface="黑体" panose="02010609060101010101" charset="-122"/>
              </a:rPr>
              <a:t>作业后安全技术要求</a:t>
            </a:r>
            <a:endParaRPr sz="1200" dirty="0">
              <a:latin typeface="Arial" panose="020B0604020202020204"/>
              <a:ea typeface="Arial" panose="020B0604020202020204"/>
              <a:cs typeface="Arial" panose="020B0604020202020204"/>
            </a:endParaRPr>
          </a:p>
          <a:p>
            <a:pPr algn="l" rtl="0" eaLnBrk="0">
              <a:lnSpc>
                <a:spcPct val="115000"/>
              </a:lnSpc>
            </a:pPr>
            <a:endParaRPr sz="600" dirty="0">
              <a:latin typeface="Arial" panose="020B0604020202020204"/>
              <a:ea typeface="Arial" panose="020B0604020202020204"/>
              <a:cs typeface="Arial" panose="020B0604020202020204"/>
            </a:endParaRPr>
          </a:p>
          <a:p>
            <a:pPr marL="659765" algn="l" rtl="0" eaLnBrk="0">
              <a:lnSpc>
                <a:spcPct val="98000"/>
              </a:lnSpc>
              <a:spcBef>
                <a:spcPts val="5"/>
              </a:spcBef>
            </a:pP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本部分给出了</a:t>
            </a:r>
            <a:r>
              <a:rPr sz="2400" b="1" kern="0" spc="50" dirty="0">
                <a:solidFill>
                  <a:srgbClr val="E02020">
                    <a:alpha val="100000"/>
                  </a:srgbClr>
                </a:solidFill>
                <a:latin typeface="黑体" panose="02010609060101010101" charset="-122"/>
                <a:ea typeface="黑体" panose="02010609060101010101" charset="-122"/>
                <a:cs typeface="黑体" panose="02010609060101010101" charset="-122"/>
              </a:rPr>
              <a:t>作业验</a:t>
            </a:r>
            <a:r>
              <a:rPr sz="2400" b="1" kern="0" spc="40" dirty="0">
                <a:solidFill>
                  <a:srgbClr val="E02020">
                    <a:alpha val="100000"/>
                  </a:srgbClr>
                </a:solidFill>
                <a:latin typeface="黑体" panose="02010609060101010101" charset="-122"/>
                <a:ea typeface="黑体" panose="02010609060101010101" charset="-122"/>
                <a:cs typeface="黑体" panose="02010609060101010101" charset="-122"/>
              </a:rPr>
              <a:t>收</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和</a:t>
            </a:r>
            <a:r>
              <a:rPr sz="2400" b="1" kern="0" spc="40" dirty="0">
                <a:solidFill>
                  <a:srgbClr val="F01020">
                    <a:alpha val="100000"/>
                  </a:srgbClr>
                </a:solidFill>
                <a:latin typeface="黑体" panose="02010609060101010101" charset="-122"/>
                <a:ea typeface="黑体" panose="02010609060101010101" charset="-122"/>
                <a:cs typeface="黑体" panose="02010609060101010101" charset="-122"/>
              </a:rPr>
              <a:t>撤离现场</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的安全技术要求</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p:txBody>
      </p:sp>
      <p:sp>
        <p:nvSpPr>
          <p:cNvPr id="466" name="textbox 466"/>
          <p:cNvSpPr/>
          <p:nvPr/>
        </p:nvSpPr>
        <p:spPr>
          <a:xfrm>
            <a:off x="0" y="0"/>
            <a:ext cx="16255365" cy="1022985"/>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7061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78" name="group 78"/>
          <p:cNvGrpSpPr/>
          <p:nvPr/>
        </p:nvGrpSpPr>
        <p:grpSpPr>
          <a:xfrm rot="21600000">
            <a:off x="876360" y="1727209"/>
            <a:ext cx="6673738" cy="596920"/>
            <a:chOff x="0" y="0"/>
            <a:chExt cx="6673738" cy="596920"/>
          </a:xfrm>
        </p:grpSpPr>
        <p:pic>
          <p:nvPicPr>
            <p:cNvPr id="468" name="picture 468"/>
            <p:cNvPicPr>
              <a:picLocks noChangeAspect="1"/>
            </p:cNvPicPr>
            <p:nvPr/>
          </p:nvPicPr>
          <p:blipFill>
            <a:blip r:embed="rId2"/>
            <a:stretch>
              <a:fillRect/>
            </a:stretch>
          </p:blipFill>
          <p:spPr>
            <a:xfrm rot="21600000">
              <a:off x="0" y="0"/>
              <a:ext cx="6673738" cy="596920"/>
            </a:xfrm>
            <a:prstGeom prst="rect">
              <a:avLst/>
            </a:prstGeom>
          </p:spPr>
        </p:pic>
        <p:sp>
          <p:nvSpPr>
            <p:cNvPr id="470" name="textbox 470"/>
            <p:cNvSpPr/>
            <p:nvPr/>
          </p:nvSpPr>
          <p:spPr>
            <a:xfrm>
              <a:off x="-12700" y="-12700"/>
              <a:ext cx="66992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16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picture 472"/>
          <p:cNvPicPr>
            <a:picLocks noChangeAspect="1"/>
          </p:cNvPicPr>
          <p:nvPr/>
        </p:nvPicPr>
        <p:blipFill>
          <a:blip r:embed="rId1"/>
          <a:stretch>
            <a:fillRect/>
          </a:stretch>
        </p:blipFill>
        <p:spPr>
          <a:xfrm rot="21600000">
            <a:off x="0" y="0"/>
            <a:ext cx="16256000" cy="9144000"/>
          </a:xfrm>
          <a:prstGeom prst="rect">
            <a:avLst/>
          </a:prstGeom>
        </p:spPr>
      </p:pic>
      <p:sp>
        <p:nvSpPr>
          <p:cNvPr id="474" name="textbox 474"/>
          <p:cNvSpPr/>
          <p:nvPr/>
        </p:nvSpPr>
        <p:spPr>
          <a:xfrm>
            <a:off x="977960" y="2514600"/>
            <a:ext cx="14274800" cy="2819400"/>
          </a:xfrm>
          <a:prstGeom prst="rect">
            <a:avLst/>
          </a:prstGeom>
          <a:solidFill>
            <a:srgbClr val="DBE3F5">
              <a:alpha val="100000"/>
            </a:srgbClr>
          </a:solidFill>
          <a:ln w="0" cap="flat">
            <a:noFill/>
            <a:prstDash val="solid"/>
            <a:miter lim="0"/>
          </a:ln>
        </p:spPr>
        <p:txBody>
          <a:bodyPr vert="horz" wrap="square" lIns="0" tIns="0" rIns="0" bIns="0"/>
          <a:lstStyle/>
          <a:p>
            <a:pPr algn="l" rtl="0" eaLnBrk="0">
              <a:lnSpc>
                <a:spcPct val="12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92710" algn="l" rtl="0" eaLnBrk="0">
              <a:lnSpc>
                <a:spcPct val="95000"/>
              </a:lnSpc>
            </a:pPr>
            <a:r>
              <a:rPr sz="2400" b="1"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a:t>
            </a:r>
            <a:r>
              <a:rPr lang="en-US" sz="2400" b="1"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400" b="1" kern="0" spc="80" dirty="0">
                <a:solidFill>
                  <a:srgbClr val="000000">
                    <a:alpha val="100000"/>
                  </a:srgbClr>
                </a:solidFill>
                <a:latin typeface="黑体" panose="02010609060101010101" charset="-122"/>
                <a:ea typeface="黑体" panose="02010609060101010101" charset="-122"/>
                <a:cs typeface="黑体" panose="02010609060101010101" charset="-122"/>
              </a:rPr>
              <a:t>证实方法</a:t>
            </a:r>
            <a:endParaRPr sz="2400" dirty="0">
              <a:latin typeface="黑体" panose="02010609060101010101" charset="-122"/>
              <a:ea typeface="黑体" panose="02010609060101010101" charset="-122"/>
              <a:cs typeface="黑体" panose="02010609060101010101" charset="-122"/>
            </a:endParaRPr>
          </a:p>
          <a:p>
            <a:pPr algn="l" rtl="0" eaLnBrk="0">
              <a:lnSpc>
                <a:spcPct val="125000"/>
              </a:lnSpc>
            </a:pPr>
            <a:endParaRPr sz="1000" dirty="0">
              <a:latin typeface="Arial" panose="020B0604020202020204"/>
              <a:ea typeface="Arial" panose="020B0604020202020204"/>
              <a:cs typeface="Arial" panose="020B0604020202020204"/>
            </a:endParaRPr>
          </a:p>
          <a:p>
            <a:pPr marL="704850" algn="l" rtl="0" eaLnBrk="0">
              <a:lnSpc>
                <a:spcPct val="85000"/>
              </a:lnSpc>
              <a:spcBef>
                <a:spcPts val="725"/>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有限空间安全要求的证实方法主要包括两类：一是查阅</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企业有限空间管理台账、安全管理制度、培训</a:t>
            </a:r>
            <a:endParaRPr sz="2400" dirty="0">
              <a:latin typeface="黑体" panose="02010609060101010101" charset="-122"/>
              <a:ea typeface="黑体" panose="02010609060101010101" charset="-122"/>
              <a:cs typeface="黑体" panose="02010609060101010101" charset="-122"/>
            </a:endParaRPr>
          </a:p>
          <a:p>
            <a:pPr marL="69215" indent="19050" algn="l" rtl="0" eaLnBrk="0">
              <a:lnSpc>
                <a:spcPct val="152000"/>
              </a:lnSpc>
              <a:spcBef>
                <a:spcPts val="50"/>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记录、应急预案、作业审批文件等相关</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资料，二是勘察作业现场及安全防护、应急救援设备设施、安全警</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示标志等实际情况，</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以此分别验证第4章安全管理要求、第5章作业前安全技术要求、第6章作业中安</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全技术要求及第7章作业后安全技术要求的</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落实情况。</a:t>
            </a:r>
            <a:endParaRPr sz="2400" dirty="0">
              <a:latin typeface="黑体" panose="02010609060101010101" charset="-122"/>
              <a:ea typeface="黑体" panose="02010609060101010101" charset="-122"/>
              <a:cs typeface="黑体" panose="02010609060101010101" charset="-122"/>
            </a:endParaRPr>
          </a:p>
        </p:txBody>
      </p:sp>
      <p:sp>
        <p:nvSpPr>
          <p:cNvPr id="476" name="textbox 476"/>
          <p:cNvSpPr/>
          <p:nvPr/>
        </p:nvSpPr>
        <p:spPr>
          <a:xfrm>
            <a:off x="1054181" y="5825713"/>
            <a:ext cx="14124939" cy="203581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indent="0" algn="l" rtl="0" eaLnBrk="0" fontAlgn="auto">
              <a:lnSpc>
                <a:spcPts val="3500"/>
              </a:lnSpc>
              <a:spcBef>
                <a:spcPts val="0"/>
              </a:spcBef>
            </a:pPr>
            <a:r>
              <a:rPr sz="2400" kern="0" spc="50" dirty="0">
                <a:solidFill>
                  <a:srgbClr val="2070A0">
                    <a:alpha val="100000"/>
                  </a:srgbClr>
                </a:solidFill>
                <a:latin typeface="黑体" panose="02010609060101010101" charset="-122"/>
                <a:ea typeface="黑体" panose="02010609060101010101" charset="-122"/>
                <a:cs typeface="黑体" panose="02010609060101010101" charset="-122"/>
              </a:rPr>
              <a:t>8.1</a:t>
            </a:r>
            <a:r>
              <a:rPr lang="en-US" sz="2400" kern="0" spc="50" dirty="0">
                <a:solidFill>
                  <a:srgbClr val="2070A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通过查阅企业有限空间管理台账、安全管理制度、安全培训记录、设备设施管理台账、检定(校准)</a:t>
            </a:r>
            <a:endParaRPr sz="1000" dirty="0">
              <a:latin typeface="黑体" panose="02010609060101010101" charset="-122"/>
              <a:ea typeface="黑体" panose="02010609060101010101" charset="-122"/>
              <a:cs typeface="黑体" panose="02010609060101010101" charset="-122"/>
            </a:endParaRPr>
          </a:p>
          <a:p>
            <a:pPr marL="12700" indent="0" algn="l" rtl="0" eaLnBrk="0" fontAlgn="auto">
              <a:lnSpc>
                <a:spcPts val="3500"/>
              </a:lnSpc>
              <a:spcBef>
                <a:spcPts val="0"/>
              </a:spcBef>
            </a:pP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和检验报告、应急预案、演练记录、评估报告、发包作业安全生产管理协议或合同</a:t>
            </a:r>
            <a:r>
              <a:rPr lang="zh-CN" sz="24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发包作业审批</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记录和</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安全检查记录，以及勘察安全防护和应</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急救援设备设施、安全警示标志的方式，对第4章涉及的安全管理要</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求进行验证</a:t>
            </a:r>
            <a:r>
              <a:rPr lang="zh-CN"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lang="zh-CN" sz="24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478" name="textbox 478"/>
          <p:cNvSpPr/>
          <p:nvPr/>
        </p:nvSpPr>
        <p:spPr>
          <a:xfrm>
            <a:off x="0" y="-635"/>
            <a:ext cx="16256635" cy="1023620"/>
          </a:xfrm>
          <a:prstGeom prst="rect">
            <a:avLst/>
          </a:prstGeom>
          <a:solidFill>
            <a:srgbClr val="0C52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7061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80" name="group 80"/>
          <p:cNvGrpSpPr/>
          <p:nvPr/>
        </p:nvGrpSpPr>
        <p:grpSpPr>
          <a:xfrm rot="21600000">
            <a:off x="876360" y="1727209"/>
            <a:ext cx="6680078" cy="596920"/>
            <a:chOff x="0" y="0"/>
            <a:chExt cx="6680078" cy="596920"/>
          </a:xfrm>
        </p:grpSpPr>
        <p:pic>
          <p:nvPicPr>
            <p:cNvPr id="480" name="picture 480"/>
            <p:cNvPicPr>
              <a:picLocks noChangeAspect="1"/>
            </p:cNvPicPr>
            <p:nvPr/>
          </p:nvPicPr>
          <p:blipFill>
            <a:blip r:embed="rId2"/>
            <a:stretch>
              <a:fillRect/>
            </a:stretch>
          </p:blipFill>
          <p:spPr>
            <a:xfrm rot="21600000">
              <a:off x="0" y="0"/>
              <a:ext cx="6680078" cy="596920"/>
            </a:xfrm>
            <a:prstGeom prst="rect">
              <a:avLst/>
            </a:prstGeom>
          </p:spPr>
        </p:pic>
        <p:sp>
          <p:nvSpPr>
            <p:cNvPr id="482" name="textbox 482"/>
            <p:cNvSpPr/>
            <p:nvPr/>
          </p:nvSpPr>
          <p:spPr>
            <a:xfrm>
              <a:off x="-12700" y="-12700"/>
              <a:ext cx="67056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089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picture 484"/>
          <p:cNvPicPr>
            <a:picLocks noChangeAspect="1"/>
          </p:cNvPicPr>
          <p:nvPr/>
        </p:nvPicPr>
        <p:blipFill>
          <a:blip r:embed="rId1"/>
          <a:stretch>
            <a:fillRect/>
          </a:stretch>
        </p:blipFill>
        <p:spPr>
          <a:xfrm rot="21600000">
            <a:off x="0" y="0"/>
            <a:ext cx="16256000" cy="9144000"/>
          </a:xfrm>
          <a:prstGeom prst="rect">
            <a:avLst/>
          </a:prstGeom>
        </p:spPr>
      </p:pic>
      <p:sp>
        <p:nvSpPr>
          <p:cNvPr id="486" name="textbox 486"/>
          <p:cNvSpPr/>
          <p:nvPr/>
        </p:nvSpPr>
        <p:spPr>
          <a:xfrm>
            <a:off x="1066860" y="2902235"/>
            <a:ext cx="14095094" cy="3538854"/>
          </a:xfrm>
          <a:prstGeom prst="rect">
            <a:avLst/>
          </a:prstGeom>
          <a:noFill/>
          <a:ln w="0" cap="flat">
            <a:noFill/>
            <a:prstDash val="solid"/>
            <a:miter lim="0"/>
          </a:ln>
        </p:spPr>
        <p:txBody>
          <a:bodyPr vert="horz" wrap="square" lIns="0" tIns="0" rIns="0" bIns="0"/>
          <a:lstStyle/>
          <a:p>
            <a:pPr algn="l" rtl="0" eaLnBrk="0">
              <a:lnSpc>
                <a:spcPct val="73000"/>
              </a:lnSpc>
            </a:pPr>
            <a:endParaRPr sz="100" dirty="0">
              <a:latin typeface="Arial" panose="020B0604020202020204"/>
              <a:ea typeface="Arial" panose="020B0604020202020204"/>
              <a:cs typeface="Arial" panose="020B0604020202020204"/>
            </a:endParaRPr>
          </a:p>
          <a:p>
            <a:pPr marL="12700" algn="l" rtl="0" eaLnBrk="0">
              <a:lnSpc>
                <a:spcPct val="124000"/>
              </a:lnSpc>
            </a:pPr>
            <a:r>
              <a:rPr sz="2400" kern="0" spc="150" dirty="0">
                <a:solidFill>
                  <a:srgbClr val="3090A0">
                    <a:alpha val="100000"/>
                  </a:srgbClr>
                </a:solidFill>
                <a:latin typeface="黑体" panose="02010609060101010101" charset="-122"/>
                <a:ea typeface="黑体" panose="02010609060101010101" charset="-122"/>
                <a:cs typeface="黑体" panose="02010609060101010101" charset="-122"/>
              </a:rPr>
              <a:t>8.2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通过勘察作业现场，或查阅有限空间作业审批表、安全交底记录、气体检测记录表的方式，对第5章涉</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70" dirty="0">
                <a:solidFill>
                  <a:srgbClr val="000000">
                    <a:alpha val="100000"/>
                  </a:srgbClr>
                </a:solidFill>
                <a:latin typeface="黑体" panose="02010609060101010101" charset="-122"/>
                <a:ea typeface="黑体" panose="02010609060101010101" charset="-122"/>
                <a:cs typeface="黑体" panose="02010609060101010101" charset="-122"/>
              </a:rPr>
              <a:t>及的作业前安全技术要求进行验证。</a:t>
            </a:r>
            <a:endParaRPr sz="2400" dirty="0">
              <a:latin typeface="黑体" panose="02010609060101010101" charset="-122"/>
              <a:ea typeface="黑体" panose="02010609060101010101" charset="-122"/>
              <a:cs typeface="黑体" panose="02010609060101010101" charset="-122"/>
            </a:endParaRPr>
          </a:p>
          <a:p>
            <a:pPr algn="l" rtl="0" eaLnBrk="0">
              <a:lnSpc>
                <a:spcPct val="123000"/>
              </a:lnSpc>
            </a:pPr>
            <a:endParaRPr sz="1200" dirty="0">
              <a:latin typeface="黑体" panose="02010609060101010101" charset="-122"/>
              <a:ea typeface="黑体" panose="02010609060101010101" charset="-122"/>
              <a:cs typeface="黑体" panose="02010609060101010101" charset="-122"/>
            </a:endParaRPr>
          </a:p>
          <a:p>
            <a:pPr marL="12700" algn="l" rtl="0" eaLnBrk="0">
              <a:lnSpc>
                <a:spcPct val="125000"/>
              </a:lnSpc>
              <a:spcBef>
                <a:spcPts val="670"/>
              </a:spcBef>
            </a:pPr>
            <a:r>
              <a:rPr sz="2400" kern="0" spc="160" dirty="0">
                <a:solidFill>
                  <a:srgbClr val="3080B0">
                    <a:alpha val="100000"/>
                  </a:srgbClr>
                </a:solidFill>
                <a:latin typeface="黑体" panose="02010609060101010101" charset="-122"/>
                <a:ea typeface="黑体" panose="02010609060101010101" charset="-122"/>
                <a:cs typeface="黑体" panose="02010609060101010101" charset="-122"/>
              </a:rPr>
              <a:t>8.3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通过勘察作</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业现场，或查阅有限空间作业进入确认表、气体检测记录表的方式，对第6章涉及的作业中</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安全技术要求进行验证。</a:t>
            </a:r>
            <a:endParaRPr sz="2400" dirty="0">
              <a:latin typeface="黑体" panose="02010609060101010101" charset="-122"/>
              <a:ea typeface="黑体" panose="02010609060101010101" charset="-122"/>
              <a:cs typeface="黑体" panose="02010609060101010101" charset="-122"/>
            </a:endParaRPr>
          </a:p>
          <a:p>
            <a:pPr algn="l" rtl="0" eaLnBrk="0">
              <a:lnSpc>
                <a:spcPct val="116000"/>
              </a:lnSpc>
            </a:pPr>
            <a:endParaRPr sz="600" dirty="0">
              <a:latin typeface="黑体" panose="02010609060101010101" charset="-122"/>
              <a:ea typeface="黑体" panose="02010609060101010101" charset="-122"/>
              <a:cs typeface="黑体" panose="02010609060101010101" charset="-122"/>
            </a:endParaRPr>
          </a:p>
          <a:p>
            <a:pPr marL="12700" algn="l" rtl="0" eaLnBrk="0">
              <a:lnSpc>
                <a:spcPct val="141000"/>
              </a:lnSpc>
              <a:spcBef>
                <a:spcPts val="5"/>
              </a:spcBef>
            </a:pPr>
            <a:r>
              <a:rPr sz="2400" kern="0" spc="150" dirty="0">
                <a:solidFill>
                  <a:srgbClr val="308090">
                    <a:alpha val="100000"/>
                  </a:srgbClr>
                </a:solidFill>
                <a:latin typeface="黑体" panose="02010609060101010101" charset="-122"/>
                <a:ea typeface="黑体" panose="02010609060101010101" charset="-122"/>
                <a:cs typeface="黑体" panose="02010609060101010101" charset="-122"/>
              </a:rPr>
              <a:t>8.4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通过勘察作业现场，或查阅有限空间作业完工验收表的方式，对第7章涉及</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的作业后安全技术要求进行</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10" dirty="0">
                <a:solidFill>
                  <a:srgbClr val="000000">
                    <a:alpha val="100000"/>
                  </a:srgbClr>
                </a:solidFill>
                <a:latin typeface="黑体" panose="02010609060101010101" charset="-122"/>
                <a:ea typeface="黑体" panose="02010609060101010101" charset="-122"/>
                <a:cs typeface="黑体" panose="02010609060101010101" charset="-122"/>
              </a:rPr>
              <a:t>验证。</a:t>
            </a:r>
            <a:endParaRPr sz="2400" kern="0" spc="2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488" name="textbox 488"/>
          <p:cNvSpPr/>
          <p:nvPr/>
        </p:nvSpPr>
        <p:spPr>
          <a:xfrm>
            <a:off x="25400" y="635"/>
            <a:ext cx="16230600" cy="1028700"/>
          </a:xfrm>
          <a:prstGeom prst="rect">
            <a:avLst/>
          </a:prstGeom>
          <a:solidFill>
            <a:srgbClr val="0D50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grpSp>
        <p:nvGrpSpPr>
          <p:cNvPr id="82" name="group 82"/>
          <p:cNvGrpSpPr/>
          <p:nvPr/>
        </p:nvGrpSpPr>
        <p:grpSpPr>
          <a:xfrm rot="21600000">
            <a:off x="870021" y="1727210"/>
            <a:ext cx="6686417" cy="603229"/>
            <a:chOff x="0" y="0"/>
            <a:chExt cx="6686417" cy="603229"/>
          </a:xfrm>
        </p:grpSpPr>
        <p:pic>
          <p:nvPicPr>
            <p:cNvPr id="490" name="picture 490"/>
            <p:cNvPicPr>
              <a:picLocks noChangeAspect="1"/>
            </p:cNvPicPr>
            <p:nvPr/>
          </p:nvPicPr>
          <p:blipFill>
            <a:blip r:embed="rId2"/>
            <a:stretch>
              <a:fillRect/>
            </a:stretch>
          </p:blipFill>
          <p:spPr>
            <a:xfrm rot="21600000">
              <a:off x="0" y="0"/>
              <a:ext cx="6686417" cy="603229"/>
            </a:xfrm>
            <a:prstGeom prst="rect">
              <a:avLst/>
            </a:prstGeom>
          </p:spPr>
        </p:pic>
        <p:sp>
          <p:nvSpPr>
            <p:cNvPr id="492" name="textbox 492"/>
            <p:cNvSpPr/>
            <p:nvPr/>
          </p:nvSpPr>
          <p:spPr>
            <a:xfrm>
              <a:off x="-12700" y="-12700"/>
              <a:ext cx="671195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79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 name="picture 494"/>
          <p:cNvPicPr>
            <a:picLocks noChangeAspect="1"/>
          </p:cNvPicPr>
          <p:nvPr/>
        </p:nvPicPr>
        <p:blipFill>
          <a:blip r:embed="rId1"/>
          <a:stretch>
            <a:fillRect/>
          </a:stretch>
        </p:blipFill>
        <p:spPr>
          <a:xfrm rot="21600000">
            <a:off x="0" y="0"/>
            <a:ext cx="16256000" cy="9144000"/>
          </a:xfrm>
          <a:prstGeom prst="rect">
            <a:avLst/>
          </a:prstGeom>
        </p:spPr>
      </p:pic>
      <p:sp>
        <p:nvSpPr>
          <p:cNvPr id="496" name="textbox 496"/>
          <p:cNvSpPr/>
          <p:nvPr/>
        </p:nvSpPr>
        <p:spPr>
          <a:xfrm>
            <a:off x="971550" y="2768600"/>
            <a:ext cx="6801485" cy="4429125"/>
          </a:xfrm>
          <a:prstGeom prst="rect">
            <a:avLst/>
          </a:prstGeom>
          <a:solidFill>
            <a:srgbClr val="DBE4F4">
              <a:alpha val="100000"/>
            </a:srgbClr>
          </a:solidFill>
          <a:ln w="0" cap="flat">
            <a:noFill/>
            <a:prstDash val="solid"/>
            <a:miter lim="0"/>
          </a:ln>
        </p:spPr>
        <p:txBody>
          <a:bodyPr vert="horz" wrap="square" lIns="0" tIns="0" rIns="0" bIns="0"/>
          <a:lstStyle/>
          <a:p>
            <a:pPr algn="l" rtl="0" eaLnBrk="0">
              <a:lnSpc>
                <a:spcPct val="110000"/>
              </a:lnSpc>
            </a:pPr>
            <a:endParaRPr sz="600" dirty="0">
              <a:latin typeface="Arial" panose="020B0604020202020204"/>
              <a:ea typeface="Arial" panose="020B0604020202020204"/>
              <a:cs typeface="Arial" panose="020B0604020202020204"/>
            </a:endParaRPr>
          </a:p>
          <a:p>
            <a:pPr marL="105410" algn="l" rtl="0" eaLnBrk="0">
              <a:lnSpc>
                <a:spcPct val="96000"/>
              </a:lnSpc>
              <a:spcBef>
                <a:spcPts val="5"/>
              </a:spcBef>
            </a:pPr>
            <a:r>
              <a:rPr sz="2400" b="1" kern="0" spc="80" dirty="0">
                <a:solidFill>
                  <a:srgbClr val="000000">
                    <a:alpha val="100000"/>
                  </a:srgbClr>
                </a:solidFill>
                <a:latin typeface="黑体" panose="02010609060101010101" charset="-122"/>
                <a:ea typeface="黑体" panose="02010609060101010101" charset="-122"/>
                <a:cs typeface="黑体" panose="02010609060101010101" charset="-122"/>
              </a:rPr>
              <a:t>附录</a:t>
            </a:r>
            <a:endParaRPr sz="2400" b="1" kern="0" spc="80" dirty="0">
              <a:solidFill>
                <a:srgbClr val="000000">
                  <a:alpha val="100000"/>
                </a:srgbClr>
              </a:solidFill>
              <a:latin typeface="黑体" panose="02010609060101010101" charset="-122"/>
              <a:ea typeface="黑体" panose="02010609060101010101" charset="-122"/>
              <a:cs typeface="黑体" panose="02010609060101010101" charset="-122"/>
            </a:endParaRPr>
          </a:p>
          <a:p>
            <a:pPr marL="105410" indent="0" algn="l" rtl="0" eaLnBrk="0" fontAlgn="auto">
              <a:lnSpc>
                <a:spcPts val="3760"/>
              </a:lnSpc>
              <a:spcBef>
                <a:spcPts val="0"/>
              </a:spcBef>
            </a:pPr>
            <a:r>
              <a:rPr lang="en-US" sz="24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本标准设置了7个资</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料性附录。</a:t>
            </a:r>
            <a:endParaRPr sz="2400" kern="0" spc="-70" dirty="0">
              <a:solidFill>
                <a:srgbClr val="000000">
                  <a:alpha val="100000"/>
                </a:srgbClr>
              </a:solidFill>
              <a:latin typeface="黑体" panose="02010609060101010101" charset="-122"/>
              <a:ea typeface="黑体" panose="02010609060101010101" charset="-122"/>
              <a:cs typeface="黑体" panose="02010609060101010101" charset="-122"/>
            </a:endParaRPr>
          </a:p>
          <a:p>
            <a:pPr marL="105410" indent="0" algn="l" rtl="0" eaLnBrk="0" fontAlgn="auto">
              <a:lnSpc>
                <a:spcPts val="3960"/>
              </a:lnSpc>
              <a:spcBef>
                <a:spcPts val="0"/>
              </a:spcBef>
            </a:pP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7个资料性附录分别给出</a:t>
            </a:r>
            <a:r>
              <a:rPr sz="2400" kern="0" spc="130" dirty="0">
                <a:solidFill>
                  <a:srgbClr val="000000">
                    <a:alpha val="100000"/>
                  </a:srgbClr>
                </a:solidFill>
                <a:latin typeface="黑体" panose="02010609060101010101" charset="-122"/>
                <a:ea typeface="黑体" panose="02010609060101010101" charset="-122"/>
                <a:cs typeface="黑体" panose="02010609060101010101" charset="-122"/>
              </a:rPr>
              <a:t>了</a:t>
            </a:r>
            <a:r>
              <a:rPr lang="zh-CN" sz="2400" kern="0" spc="130" dirty="0">
                <a:solidFill>
                  <a:srgbClr val="000000">
                    <a:alpha val="100000"/>
                  </a:srgbClr>
                </a:solidFill>
                <a:latin typeface="黑体" panose="02010609060101010101" charset="-122"/>
                <a:ea typeface="黑体" panose="02010609060101010101" charset="-122"/>
                <a:cs typeface="黑体" panose="02010609060101010101" charset="-122"/>
              </a:rPr>
              <a:t>：</a:t>
            </a:r>
            <a:r>
              <a:rPr sz="2400" b="1" kern="0" spc="130" dirty="0">
                <a:solidFill>
                  <a:srgbClr val="F01020">
                    <a:alpha val="100000"/>
                  </a:srgbClr>
                </a:solidFill>
                <a:latin typeface="黑体" panose="02010609060101010101" charset="-122"/>
                <a:ea typeface="黑体" panose="02010609060101010101" charset="-122"/>
                <a:cs typeface="黑体" panose="02010609060101010101" charset="-122"/>
              </a:rPr>
              <a:t>有限空间管理台</a:t>
            </a:r>
            <a:r>
              <a:rPr sz="2400" b="1" kern="0" spc="60" dirty="0">
                <a:solidFill>
                  <a:srgbClr val="E02020">
                    <a:alpha val="100000"/>
                  </a:srgbClr>
                </a:solidFill>
                <a:latin typeface="黑体" panose="02010609060101010101" charset="-122"/>
                <a:ea typeface="黑体" panose="02010609060101010101" charset="-122"/>
                <a:cs typeface="黑体" panose="02010609060101010101" charset="-122"/>
              </a:rPr>
              <a:t>账示例、有限空间作</a:t>
            </a:r>
            <a:r>
              <a:rPr sz="2400" b="1" kern="0" spc="50" dirty="0">
                <a:solidFill>
                  <a:srgbClr val="E02020">
                    <a:alpha val="100000"/>
                  </a:srgbClr>
                </a:solidFill>
                <a:latin typeface="黑体" panose="02010609060101010101" charset="-122"/>
                <a:ea typeface="黑体" panose="02010609060101010101" charset="-122"/>
                <a:cs typeface="黑体" panose="02010609060101010101" charset="-122"/>
              </a:rPr>
              <a:t>业安全告知牌示例、部分有</a:t>
            </a:r>
            <a:r>
              <a:rPr sz="2400" b="1" kern="0" spc="40" dirty="0">
                <a:solidFill>
                  <a:srgbClr val="E02020">
                    <a:alpha val="100000"/>
                  </a:srgbClr>
                </a:solidFill>
                <a:latin typeface="黑体" panose="02010609060101010101" charset="-122"/>
                <a:ea typeface="黑体" panose="02010609060101010101" charset="-122"/>
                <a:cs typeface="黑体" panose="02010609060101010101" charset="-122"/>
              </a:rPr>
              <a:t>毒有害气体报警值、有限空</a:t>
            </a:r>
            <a:r>
              <a:rPr sz="2400" b="1" kern="0" spc="30" dirty="0">
                <a:solidFill>
                  <a:srgbClr val="E02020">
                    <a:alpha val="100000"/>
                  </a:srgbClr>
                </a:solidFill>
                <a:latin typeface="黑体" panose="02010609060101010101" charset="-122"/>
                <a:ea typeface="黑体" panose="02010609060101010101" charset="-122"/>
                <a:cs typeface="黑体" panose="02010609060101010101" charset="-122"/>
              </a:rPr>
              <a:t>间作业审批表示例、</a:t>
            </a:r>
            <a:r>
              <a:rPr sz="2400" b="1" kern="0" spc="60" dirty="0">
                <a:solidFill>
                  <a:srgbClr val="E02020">
                    <a:alpha val="100000"/>
                  </a:srgbClr>
                </a:solidFill>
                <a:latin typeface="黑体" panose="02010609060101010101" charset="-122"/>
                <a:ea typeface="黑体" panose="02010609060101010101" charset="-122"/>
                <a:cs typeface="黑体" panose="02010609060101010101" charset="-122"/>
              </a:rPr>
              <a:t>气体检测记录表示例、有限空间作</a:t>
            </a:r>
            <a:r>
              <a:rPr sz="2400" b="1" kern="0" spc="50" dirty="0">
                <a:solidFill>
                  <a:srgbClr val="E02020">
                    <a:alpha val="100000"/>
                  </a:srgbClr>
                </a:solidFill>
                <a:latin typeface="黑体" panose="02010609060101010101" charset="-122"/>
                <a:ea typeface="黑体" panose="02010609060101010101" charset="-122"/>
                <a:cs typeface="黑体" panose="02010609060101010101" charset="-122"/>
              </a:rPr>
              <a:t>业进入确认表</a:t>
            </a:r>
            <a:r>
              <a:rPr sz="2400" kern="0" spc="0" dirty="0">
                <a:solidFill>
                  <a:srgbClr val="E02020">
                    <a:alpha val="100000"/>
                  </a:srgbClr>
                </a:solidFill>
                <a:latin typeface="黑体" panose="02010609060101010101" charset="-122"/>
                <a:ea typeface="黑体" panose="02010609060101010101" charset="-122"/>
                <a:cs typeface="黑体" panose="02010609060101010101" charset="-122"/>
              </a:rPr>
              <a:t> </a:t>
            </a:r>
            <a:r>
              <a:rPr sz="2400" b="1" kern="0" spc="-30" dirty="0">
                <a:solidFill>
                  <a:srgbClr val="E02020">
                    <a:alpha val="100000"/>
                  </a:srgbClr>
                </a:solidFill>
                <a:latin typeface="黑体" panose="02010609060101010101" charset="-122"/>
                <a:ea typeface="黑体" panose="02010609060101010101" charset="-122"/>
                <a:cs typeface="黑体" panose="02010609060101010101" charset="-122"/>
              </a:rPr>
              <a:t>示例和有限空间完工验收</a:t>
            </a:r>
            <a:r>
              <a:rPr sz="2400" b="1" kern="0" spc="-40" dirty="0">
                <a:solidFill>
                  <a:srgbClr val="E02020">
                    <a:alpha val="100000"/>
                  </a:srgbClr>
                </a:solidFill>
                <a:latin typeface="黑体" panose="02010609060101010101" charset="-122"/>
                <a:ea typeface="黑体" panose="02010609060101010101" charset="-122"/>
                <a:cs typeface="黑体" panose="02010609060101010101" charset="-122"/>
              </a:rPr>
              <a:t>确认表示例。</a:t>
            </a:r>
            <a:endParaRPr sz="2400" b="1" kern="0" spc="-40" dirty="0">
              <a:solidFill>
                <a:srgbClr val="E02020">
                  <a:alpha val="100000"/>
                </a:srgbClr>
              </a:solidFill>
              <a:latin typeface="黑体" panose="02010609060101010101" charset="-122"/>
              <a:ea typeface="黑体" panose="02010609060101010101" charset="-122"/>
              <a:cs typeface="黑体" panose="02010609060101010101" charset="-122"/>
            </a:endParaRPr>
          </a:p>
        </p:txBody>
      </p:sp>
      <p:sp>
        <p:nvSpPr>
          <p:cNvPr id="498" name="textbox 498"/>
          <p:cNvSpPr/>
          <p:nvPr/>
        </p:nvSpPr>
        <p:spPr>
          <a:xfrm>
            <a:off x="31750" y="-635"/>
            <a:ext cx="16223615" cy="1023620"/>
          </a:xfrm>
          <a:prstGeom prst="rect">
            <a:avLst/>
          </a:prstGeom>
          <a:solidFill>
            <a:srgbClr val="0E51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743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500" name="textbox 500"/>
          <p:cNvSpPr/>
          <p:nvPr/>
        </p:nvSpPr>
        <p:spPr>
          <a:xfrm>
            <a:off x="11499799" y="3844033"/>
            <a:ext cx="3147060" cy="2747010"/>
          </a:xfrm>
          <a:prstGeom prst="rect">
            <a:avLst/>
          </a:prstGeom>
          <a:noFill/>
          <a:ln w="0" cap="flat">
            <a:noFill/>
            <a:prstDash val="solid"/>
            <a:miter lim="0"/>
          </a:ln>
        </p:spPr>
        <p:txBody>
          <a:bodyPr vert="horz" wrap="square" lIns="0" tIns="0" rIns="0" bIns="0"/>
          <a:lstStyle/>
          <a:p>
            <a:pPr algn="l" rtl="0" eaLnBrk="0">
              <a:lnSpc>
                <a:spcPct val="59000"/>
              </a:lnSpc>
            </a:pPr>
            <a:endParaRPr sz="100" dirty="0">
              <a:latin typeface="Arial" panose="020B0604020202020204"/>
              <a:ea typeface="Arial" panose="020B0604020202020204"/>
              <a:cs typeface="Arial" panose="020B0604020202020204"/>
            </a:endParaRPr>
          </a:p>
          <a:p>
            <a:pPr marL="12700" algn="l" rtl="0" eaLnBrk="0">
              <a:lnSpc>
                <a:spcPct val="85000"/>
              </a:lnSpc>
            </a:pPr>
            <a:r>
              <a:rPr sz="5900" kern="0" spc="220" dirty="0">
                <a:solidFill>
                  <a:srgbClr val="D02020">
                    <a:alpha val="100000"/>
                  </a:srgbClr>
                </a:solidFill>
                <a:latin typeface="黑体" panose="02010609060101010101" charset="-122"/>
                <a:ea typeface="黑体" panose="02010609060101010101" charset="-122"/>
                <a:cs typeface="黑体" panose="02010609060101010101" charset="-122"/>
              </a:rPr>
              <a:t>未经许可</a:t>
            </a:r>
            <a:endParaRPr sz="5900" dirty="0">
              <a:latin typeface="黑体" panose="02010609060101010101" charset="-122"/>
              <a:ea typeface="黑体" panose="02010609060101010101" charset="-122"/>
              <a:cs typeface="黑体" panose="02010609060101010101" charset="-122"/>
            </a:endParaRPr>
          </a:p>
          <a:p>
            <a:pPr marL="12700" algn="l" rtl="0" eaLnBrk="0">
              <a:lnSpc>
                <a:spcPts val="7270"/>
              </a:lnSpc>
            </a:pPr>
            <a:r>
              <a:rPr sz="5900" kern="0" spc="240" dirty="0">
                <a:solidFill>
                  <a:srgbClr val="D02020">
                    <a:alpha val="100000"/>
                  </a:srgbClr>
                </a:solidFill>
                <a:latin typeface="黑体" panose="02010609060101010101" charset="-122"/>
                <a:ea typeface="黑体" panose="02010609060101010101" charset="-122"/>
                <a:cs typeface="黑体" panose="02010609060101010101" charset="-122"/>
              </a:rPr>
              <a:t>严禁入内</a:t>
            </a:r>
            <a:endParaRPr sz="5900" dirty="0">
              <a:latin typeface="黑体" panose="02010609060101010101" charset="-122"/>
              <a:ea typeface="黑体" panose="02010609060101010101" charset="-122"/>
              <a:cs typeface="黑体" panose="02010609060101010101" charset="-122"/>
            </a:endParaRPr>
          </a:p>
          <a:p>
            <a:pPr algn="l" rtl="0" eaLnBrk="0">
              <a:lnSpc>
                <a:spcPct val="126000"/>
              </a:lnSpc>
            </a:pPr>
            <a:endParaRPr sz="1000" dirty="0">
              <a:latin typeface="Arial" panose="020B0604020202020204"/>
              <a:ea typeface="Arial" panose="020B0604020202020204"/>
              <a:cs typeface="Arial" panose="020B0604020202020204"/>
            </a:endParaRPr>
          </a:p>
          <a:p>
            <a:pPr marL="546100" algn="l" rtl="0" eaLnBrk="0">
              <a:lnSpc>
                <a:spcPct val="81000"/>
              </a:lnSpc>
              <a:spcBef>
                <a:spcPts val="730"/>
              </a:spcBef>
            </a:pPr>
            <a:r>
              <a:rPr sz="2400" b="1" kern="0" spc="-10" dirty="0">
                <a:solidFill>
                  <a:srgbClr val="000000">
                    <a:alpha val="100000"/>
                  </a:srgbClr>
                </a:solidFill>
                <a:latin typeface="Arial" panose="020B0604020202020204"/>
                <a:ea typeface="Arial" panose="020B0604020202020204"/>
                <a:cs typeface="Arial" panose="020B0604020202020204"/>
              </a:rPr>
              <a:t>AUTHORIZED</a:t>
            </a:r>
            <a:endParaRPr sz="24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139700" algn="l" rtl="0" eaLnBrk="0">
              <a:lnSpc>
                <a:spcPct val="82000"/>
              </a:lnSpc>
              <a:spcBef>
                <a:spcPts val="0"/>
              </a:spcBef>
            </a:pPr>
            <a:r>
              <a:rPr sz="2400" b="1" kern="0" spc="-10" dirty="0">
                <a:solidFill>
                  <a:srgbClr val="000000">
                    <a:alpha val="100000"/>
                  </a:srgbClr>
                </a:solidFill>
                <a:latin typeface="Arial" panose="020B0604020202020204"/>
                <a:ea typeface="Arial" panose="020B0604020202020204"/>
                <a:cs typeface="Arial" panose="020B0604020202020204"/>
              </a:rPr>
              <a:t>PERSONNEL  ONLY</a:t>
            </a:r>
            <a:endParaRPr sz="2400" dirty="0">
              <a:latin typeface="Arial" panose="020B0604020202020204"/>
              <a:ea typeface="Arial" panose="020B0604020202020204"/>
              <a:cs typeface="Arial" panose="020B0604020202020204"/>
            </a:endParaRPr>
          </a:p>
        </p:txBody>
      </p:sp>
      <p:grpSp>
        <p:nvGrpSpPr>
          <p:cNvPr id="84" name="group 84"/>
          <p:cNvGrpSpPr/>
          <p:nvPr/>
        </p:nvGrpSpPr>
        <p:grpSpPr>
          <a:xfrm rot="21600000">
            <a:off x="8826519" y="2355860"/>
            <a:ext cx="6064301" cy="1143000"/>
            <a:chOff x="0" y="0"/>
            <a:chExt cx="6064301" cy="1143000"/>
          </a:xfrm>
        </p:grpSpPr>
        <p:pic>
          <p:nvPicPr>
            <p:cNvPr id="502" name="picture 502"/>
            <p:cNvPicPr>
              <a:picLocks noChangeAspect="1"/>
            </p:cNvPicPr>
            <p:nvPr/>
          </p:nvPicPr>
          <p:blipFill>
            <a:blip r:embed="rId2"/>
            <a:stretch>
              <a:fillRect/>
            </a:stretch>
          </p:blipFill>
          <p:spPr>
            <a:xfrm rot="21600000">
              <a:off x="0" y="0"/>
              <a:ext cx="6064301" cy="1143000"/>
            </a:xfrm>
            <a:prstGeom prst="rect">
              <a:avLst/>
            </a:prstGeom>
          </p:spPr>
        </p:pic>
        <p:sp>
          <p:nvSpPr>
            <p:cNvPr id="504" name="textbox 504"/>
            <p:cNvSpPr/>
            <p:nvPr/>
          </p:nvSpPr>
          <p:spPr>
            <a:xfrm>
              <a:off x="-12700" y="-12700"/>
              <a:ext cx="6090284" cy="1238250"/>
            </a:xfrm>
            <a:prstGeom prst="rect">
              <a:avLst/>
            </a:prstGeom>
            <a:noFill/>
            <a:ln w="0" cap="flat">
              <a:noFill/>
              <a:prstDash val="solid"/>
              <a:miter lim="0"/>
            </a:ln>
          </p:spPr>
          <p:txBody>
            <a:bodyPr vert="horz" wrap="square" lIns="0" tIns="0" rIns="0" bIns="0"/>
            <a:lstStyle/>
            <a:p>
              <a:pPr algn="l" rtl="0" eaLnBrk="0">
                <a:lnSpc>
                  <a:spcPct val="103000"/>
                </a:lnSpc>
              </a:pPr>
              <a:endParaRPr sz="600" dirty="0">
                <a:latin typeface="Arial" panose="020B0604020202020204"/>
                <a:ea typeface="Arial" panose="020B0604020202020204"/>
                <a:cs typeface="Arial" panose="020B0604020202020204"/>
              </a:endParaRPr>
            </a:p>
            <a:p>
              <a:pPr marL="2435225" algn="l" rtl="0" eaLnBrk="0">
                <a:lnSpc>
                  <a:spcPct val="94000"/>
                </a:lnSpc>
                <a:spcBef>
                  <a:spcPts val="5"/>
                </a:spcBef>
              </a:pPr>
              <a:r>
                <a:rPr sz="5500" b="1" kern="0" spc="10" dirty="0">
                  <a:solidFill>
                    <a:srgbClr val="FFFFFF">
                      <a:alpha val="100000"/>
                    </a:srgbClr>
                  </a:solidFill>
                  <a:latin typeface="黑体" panose="02010609060101010101" charset="-122"/>
                  <a:ea typeface="黑体" panose="02010609060101010101" charset="-122"/>
                  <a:cs typeface="黑体" panose="02010609060101010101" charset="-122"/>
                </a:rPr>
                <a:t>有限空间</a:t>
              </a:r>
              <a:endParaRPr sz="5500" dirty="0">
                <a:latin typeface="黑体" panose="02010609060101010101" charset="-122"/>
                <a:ea typeface="黑体" panose="02010609060101010101" charset="-122"/>
                <a:cs typeface="黑体" panose="02010609060101010101" charset="-122"/>
              </a:endParaRPr>
            </a:p>
            <a:p>
              <a:pPr marL="2469515" algn="l" rtl="0" eaLnBrk="0">
                <a:lnSpc>
                  <a:spcPct val="81000"/>
                </a:lnSpc>
                <a:spcBef>
                  <a:spcPts val="15"/>
                </a:spcBef>
              </a:pPr>
              <a:r>
                <a:rPr sz="2400" b="1" kern="0" spc="-20" dirty="0">
                  <a:solidFill>
                    <a:srgbClr val="FFFFFF">
                      <a:alpha val="100000"/>
                    </a:srgbClr>
                  </a:solidFill>
                  <a:latin typeface="Arial" panose="020B0604020202020204"/>
                  <a:ea typeface="Arial" panose="020B0604020202020204"/>
                  <a:cs typeface="Arial" panose="020B0604020202020204"/>
                </a:rPr>
                <a:t>CONFINDE</a:t>
              </a:r>
              <a:r>
                <a:rPr sz="2400" b="1" kern="0" spc="340" dirty="0">
                  <a:solidFill>
                    <a:srgbClr val="FFFFFF">
                      <a:alpha val="100000"/>
                    </a:srgbClr>
                  </a:solidFill>
                  <a:latin typeface="Arial" panose="020B0604020202020204"/>
                  <a:ea typeface="Arial" panose="020B0604020202020204"/>
                  <a:cs typeface="Arial" panose="020B0604020202020204"/>
                </a:rPr>
                <a:t> </a:t>
              </a:r>
              <a:r>
                <a:rPr sz="2400" b="1" kern="0" spc="-20" dirty="0">
                  <a:solidFill>
                    <a:srgbClr val="FFFFFF">
                      <a:alpha val="100000"/>
                    </a:srgbClr>
                  </a:solidFill>
                  <a:latin typeface="Arial" panose="020B0604020202020204"/>
                  <a:ea typeface="Arial" panose="020B0604020202020204"/>
                  <a:cs typeface="Arial" panose="020B0604020202020204"/>
                </a:rPr>
                <a:t>SPACE</a:t>
              </a:r>
              <a:endParaRPr sz="2400" dirty="0">
                <a:latin typeface="Arial" panose="020B0604020202020204"/>
                <a:ea typeface="Arial" panose="020B0604020202020204"/>
                <a:cs typeface="Arial" panose="020B0604020202020204"/>
              </a:endParaRPr>
            </a:p>
          </p:txBody>
        </p:sp>
      </p:grpSp>
      <p:pic>
        <p:nvPicPr>
          <p:cNvPr id="506" name="picture 506"/>
          <p:cNvPicPr>
            <a:picLocks noChangeAspect="1"/>
          </p:cNvPicPr>
          <p:nvPr/>
        </p:nvPicPr>
        <p:blipFill>
          <a:blip r:embed="rId3"/>
          <a:stretch>
            <a:fillRect/>
          </a:stretch>
        </p:blipFill>
        <p:spPr>
          <a:xfrm rot="21600000">
            <a:off x="8991681" y="4076669"/>
            <a:ext cx="2254219" cy="2203521"/>
          </a:xfrm>
          <a:prstGeom prst="rect">
            <a:avLst/>
          </a:prstGeom>
        </p:spPr>
      </p:pic>
      <p:grpSp>
        <p:nvGrpSpPr>
          <p:cNvPr id="86" name="group 86"/>
          <p:cNvGrpSpPr/>
          <p:nvPr/>
        </p:nvGrpSpPr>
        <p:grpSpPr>
          <a:xfrm rot="21600000">
            <a:off x="870021" y="1727209"/>
            <a:ext cx="6686417" cy="596920"/>
            <a:chOff x="0" y="0"/>
            <a:chExt cx="6686417" cy="596920"/>
          </a:xfrm>
        </p:grpSpPr>
        <p:pic>
          <p:nvPicPr>
            <p:cNvPr id="508" name="picture 508"/>
            <p:cNvPicPr>
              <a:picLocks noChangeAspect="1"/>
            </p:cNvPicPr>
            <p:nvPr/>
          </p:nvPicPr>
          <p:blipFill>
            <a:blip r:embed="rId4"/>
            <a:stretch>
              <a:fillRect/>
            </a:stretch>
          </p:blipFill>
          <p:spPr>
            <a:xfrm rot="21600000">
              <a:off x="0" y="0"/>
              <a:ext cx="6686417" cy="596920"/>
            </a:xfrm>
            <a:prstGeom prst="rect">
              <a:avLst/>
            </a:prstGeom>
          </p:spPr>
        </p:pic>
        <p:sp>
          <p:nvSpPr>
            <p:cNvPr id="510" name="textbox 510"/>
            <p:cNvSpPr/>
            <p:nvPr/>
          </p:nvSpPr>
          <p:spPr>
            <a:xfrm>
              <a:off x="-12700" y="-12700"/>
              <a:ext cx="67119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2161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 name="picture 512"/>
          <p:cNvPicPr>
            <a:picLocks noChangeAspect="1"/>
          </p:cNvPicPr>
          <p:nvPr/>
        </p:nvPicPr>
        <p:blipFill>
          <a:blip r:embed="rId1"/>
          <a:stretch>
            <a:fillRect/>
          </a:stretch>
        </p:blipFill>
        <p:spPr>
          <a:xfrm rot="21600000">
            <a:off x="0" y="0"/>
            <a:ext cx="16256000" cy="9144000"/>
          </a:xfrm>
          <a:prstGeom prst="rect">
            <a:avLst/>
          </a:prstGeom>
        </p:spPr>
      </p:pic>
      <p:graphicFrame>
        <p:nvGraphicFramePr>
          <p:cNvPr id="514" name="table 514"/>
          <p:cNvGraphicFramePr>
            <a:graphicFrameLocks noGrp="1"/>
          </p:cNvGraphicFramePr>
          <p:nvPr/>
        </p:nvGraphicFramePr>
        <p:xfrm>
          <a:off x="631784" y="4759294"/>
          <a:ext cx="8648065" cy="2711450"/>
        </p:xfrm>
        <a:graphic>
          <a:graphicData uri="http://schemas.openxmlformats.org/drawingml/2006/table">
            <a:tbl>
              <a:tblPr/>
              <a:tblGrid>
                <a:gridCol w="1527175"/>
                <a:gridCol w="2368550"/>
                <a:gridCol w="2368550"/>
                <a:gridCol w="2383789"/>
              </a:tblGrid>
              <a:tr h="35242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581025" algn="l" rtl="0" eaLnBrk="0">
                        <a:lnSpc>
                          <a:spcPct val="99000"/>
                        </a:lnSpc>
                      </a:pPr>
                      <a:r>
                        <a:rPr sz="14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序号</a:t>
                      </a:r>
                      <a:endParaRPr sz="14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654050" algn="l" rtl="0" eaLnBrk="0">
                        <a:lnSpc>
                          <a:spcPct val="98000"/>
                        </a:lnSpc>
                        <a:spcBef>
                          <a:spcPts val="5"/>
                        </a:spcBef>
                      </a:pPr>
                      <a:r>
                        <a:rPr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有限空间名称</a:t>
                      </a:r>
                      <a:endParaRPr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1016000" algn="l" rtl="0" eaLnBrk="0">
                        <a:lnSpc>
                          <a:spcPct val="99000"/>
                        </a:lnSpc>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位置</a:t>
                      </a:r>
                      <a:endPar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698500" algn="l" rtl="0" eaLnBrk="0">
                        <a:lnSpc>
                          <a:spcPct val="98000"/>
                        </a:lnSpc>
                        <a:spcBef>
                          <a:spcPts val="0"/>
                        </a:spcBef>
                      </a:pPr>
                      <a:r>
                        <a:rPr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主要危险因素</a:t>
                      </a:r>
                      <a:endParaRPr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2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2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2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2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37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16" name="picture 516"/>
          <p:cNvPicPr>
            <a:picLocks noChangeAspect="1"/>
          </p:cNvPicPr>
          <p:nvPr/>
        </p:nvPicPr>
        <p:blipFill>
          <a:blip r:embed="rId2"/>
          <a:stretch>
            <a:fillRect/>
          </a:stretch>
        </p:blipFill>
        <p:spPr>
          <a:xfrm rot="21600000">
            <a:off x="9988499" y="4102090"/>
            <a:ext cx="2063862" cy="971549"/>
          </a:xfrm>
          <a:prstGeom prst="rect">
            <a:avLst/>
          </a:prstGeom>
        </p:spPr>
      </p:pic>
      <p:pic>
        <p:nvPicPr>
          <p:cNvPr id="518" name="picture 518"/>
          <p:cNvPicPr>
            <a:picLocks noChangeAspect="1"/>
          </p:cNvPicPr>
          <p:nvPr/>
        </p:nvPicPr>
        <p:blipFill>
          <a:blip r:embed="rId3"/>
          <a:stretch>
            <a:fillRect/>
          </a:stretch>
        </p:blipFill>
        <p:spPr>
          <a:xfrm rot="21600000">
            <a:off x="9982159" y="5403829"/>
            <a:ext cx="2063861" cy="323880"/>
          </a:xfrm>
          <a:prstGeom prst="rect">
            <a:avLst/>
          </a:prstGeom>
        </p:spPr>
      </p:pic>
      <p:graphicFrame>
        <p:nvGraphicFramePr>
          <p:cNvPr id="520" name="table 520"/>
          <p:cNvGraphicFramePr>
            <a:graphicFrameLocks noGrp="1"/>
          </p:cNvGraphicFramePr>
          <p:nvPr/>
        </p:nvGraphicFramePr>
        <p:xfrm>
          <a:off x="9594900" y="4095781"/>
          <a:ext cx="5626100" cy="4046220"/>
        </p:xfrm>
        <a:graphic>
          <a:graphicData uri="http://schemas.openxmlformats.org/drawingml/2006/table">
            <a:tbl>
              <a:tblPr/>
              <a:tblGrid>
                <a:gridCol w="2644775"/>
                <a:gridCol w="2981325"/>
              </a:tblGrid>
              <a:tr h="4046220">
                <a:tc>
                  <a:txBody>
                    <a:bodyPr/>
                    <a:lstStyle/>
                    <a:p>
                      <a:pPr algn="l" rtl="0" eaLnBrk="0">
                        <a:lnSpc>
                          <a:spcPct val="139000"/>
                        </a:lnSpc>
                      </a:pPr>
                      <a:endParaRPr sz="1000" dirty="0">
                        <a:latin typeface="Arial" panose="020B0604020202020204"/>
                        <a:ea typeface="Arial" panose="020B0604020202020204"/>
                        <a:cs typeface="Arial" panose="020B0604020202020204"/>
                      </a:endParaRPr>
                    </a:p>
                    <a:p>
                      <a:pPr marL="678815" algn="l" rtl="0" eaLnBrk="0">
                        <a:lnSpc>
                          <a:spcPct val="75000"/>
                        </a:lnSpc>
                        <a:spcBef>
                          <a:spcPts val="5"/>
                        </a:spcBef>
                      </a:pPr>
                      <a:r>
                        <a:rPr sz="1300" kern="0" spc="-50" dirty="0">
                          <a:solidFill>
                            <a:srgbClr val="A09090">
                              <a:alpha val="100000"/>
                            </a:srgbClr>
                          </a:solidFill>
                          <a:latin typeface="隶书" panose="02010509060101010101" charset="-122"/>
                          <a:ea typeface="隶书" panose="02010509060101010101" charset="-122"/>
                          <a:cs typeface="隶书" panose="02010509060101010101" charset="-122"/>
                        </a:rPr>
                        <a:t>危</a:t>
                      </a:r>
                      <a:r>
                        <a:rPr sz="1300" kern="0" spc="80" dirty="0">
                          <a:solidFill>
                            <a:srgbClr val="A09090">
                              <a:alpha val="100000"/>
                            </a:srgbClr>
                          </a:solidFill>
                          <a:latin typeface="隶书" panose="02010509060101010101" charset="-122"/>
                          <a:ea typeface="隶书" panose="02010509060101010101" charset="-122"/>
                          <a:cs typeface="隶书" panose="02010509060101010101" charset="-122"/>
                        </a:rPr>
                        <a:t>     </a:t>
                      </a:r>
                      <a:r>
                        <a:rPr sz="1300" kern="0" spc="-50" dirty="0">
                          <a:solidFill>
                            <a:srgbClr val="000000">
                              <a:alpha val="100000"/>
                            </a:srgbClr>
                          </a:solidFill>
                          <a:latin typeface="隶书" panose="02010509060101010101" charset="-122"/>
                          <a:ea typeface="隶书" panose="02010509060101010101" charset="-122"/>
                          <a:cs typeface="隶书" panose="02010509060101010101" charset="-122"/>
                        </a:rPr>
                        <a:t>险</a:t>
                      </a:r>
                      <a:r>
                        <a:rPr sz="1300" kern="0" spc="100" dirty="0">
                          <a:solidFill>
                            <a:srgbClr val="000000">
                              <a:alpha val="100000"/>
                            </a:srgbClr>
                          </a:solidFill>
                          <a:latin typeface="隶书" panose="02010509060101010101" charset="-122"/>
                          <a:ea typeface="隶书" panose="02010509060101010101" charset="-122"/>
                          <a:cs typeface="隶书" panose="02010509060101010101" charset="-122"/>
                        </a:rPr>
                        <a:t>     </a:t>
                      </a:r>
                      <a:r>
                        <a:rPr sz="1300" kern="0" spc="-50" dirty="0">
                          <a:solidFill>
                            <a:srgbClr val="000000">
                              <a:alpha val="100000"/>
                            </a:srgbClr>
                          </a:solidFill>
                          <a:latin typeface="隶书" panose="02010509060101010101" charset="-122"/>
                          <a:ea typeface="隶书" panose="02010509060101010101" charset="-122"/>
                          <a:cs typeface="隶书" panose="02010509060101010101" charset="-122"/>
                        </a:rPr>
                        <a:t>性</a:t>
                      </a:r>
                      <a:endParaRPr sz="1300" dirty="0">
                        <a:latin typeface="隶书" panose="02010509060101010101" charset="-122"/>
                        <a:ea typeface="隶书" panose="02010509060101010101" charset="-122"/>
                        <a:cs typeface="隶书" panose="020105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421005" algn="l" rtl="0" eaLnBrk="0">
                        <a:lnSpc>
                          <a:spcPct val="96000"/>
                        </a:lnSpc>
                        <a:spcBef>
                          <a:spcPts val="395"/>
                        </a:spcBef>
                      </a:pPr>
                      <a:r>
                        <a:rPr sz="1300" b="1" kern="0" spc="-70" dirty="0">
                          <a:solidFill>
                            <a:srgbClr val="000000">
                              <a:alpha val="100000"/>
                            </a:srgbClr>
                          </a:solidFill>
                          <a:latin typeface="黑体" panose="02010609060101010101" charset="-122"/>
                          <a:ea typeface="黑体" panose="02010609060101010101" charset="-122"/>
                          <a:cs typeface="黑体" panose="02010609060101010101" charset="-122"/>
                        </a:rPr>
                        <a:t>当心缺氧</a:t>
                      </a:r>
                      <a:r>
                        <a:rPr sz="1300" kern="0" spc="-340" dirty="0">
                          <a:solidFill>
                            <a:srgbClr val="000000">
                              <a:alpha val="100000"/>
                            </a:srgbClr>
                          </a:solidFill>
                          <a:latin typeface="黑体" panose="02010609060101010101" charset="-122"/>
                          <a:ea typeface="黑体" panose="02010609060101010101" charset="-122"/>
                          <a:cs typeface="黑体" panose="02010609060101010101" charset="-122"/>
                        </a:rPr>
                        <a:t> </a:t>
                      </a:r>
                      <a:r>
                        <a:rPr sz="1300" b="1" kern="0" spc="-70" dirty="0">
                          <a:solidFill>
                            <a:srgbClr val="000000">
                              <a:alpha val="100000"/>
                            </a:srgbClr>
                          </a:solidFill>
                          <a:latin typeface="黑体" panose="02010609060101010101" charset="-122"/>
                          <a:ea typeface="黑体" panose="02010609060101010101" charset="-122"/>
                          <a:cs typeface="黑体" panose="02010609060101010101" charset="-122"/>
                        </a:rPr>
                        <a:t>当心中毒</a:t>
                      </a:r>
                      <a:r>
                        <a:rPr sz="1300" kern="0" spc="-210" dirty="0">
                          <a:solidFill>
                            <a:srgbClr val="000000">
                              <a:alpha val="100000"/>
                            </a:srgbClr>
                          </a:solidFill>
                          <a:latin typeface="黑体" panose="02010609060101010101" charset="-122"/>
                          <a:ea typeface="黑体" panose="02010609060101010101" charset="-122"/>
                          <a:cs typeface="黑体" panose="02010609060101010101" charset="-122"/>
                        </a:rPr>
                        <a:t> </a:t>
                      </a:r>
                      <a:r>
                        <a:rPr sz="1300" b="1" kern="0" spc="-70" dirty="0">
                          <a:solidFill>
                            <a:srgbClr val="000000">
                              <a:alpha val="100000"/>
                            </a:srgbClr>
                          </a:solidFill>
                          <a:latin typeface="黑体" panose="02010609060101010101" charset="-122"/>
                          <a:ea typeface="黑体" panose="02010609060101010101" charset="-122"/>
                          <a:cs typeface="黑体" panose="02010609060101010101" charset="-122"/>
                        </a:rPr>
                        <a:t>当心爆炸</a:t>
                      </a:r>
                      <a:endParaRPr sz="13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Arial" panose="020B0604020202020204"/>
                        <a:ea typeface="Arial" panose="020B0604020202020204"/>
                        <a:cs typeface="Arial" panose="020B0604020202020204"/>
                      </a:endParaRPr>
                    </a:p>
                    <a:p>
                      <a:pPr marL="503555" algn="l" rtl="0" eaLnBrk="0">
                        <a:lnSpc>
                          <a:spcPct val="96000"/>
                        </a:lnSpc>
                        <a:spcBef>
                          <a:spcPts val="400"/>
                        </a:spcBef>
                      </a:pPr>
                      <a:r>
                        <a:rPr sz="1300" b="1" kern="0" spc="80" dirty="0">
                          <a:solidFill>
                            <a:srgbClr val="FFFFFF">
                              <a:alpha val="100000"/>
                            </a:srgbClr>
                          </a:solidFill>
                          <a:latin typeface="黑体" panose="02010609060101010101" charset="-122"/>
                          <a:ea typeface="黑体" panose="02010609060101010101" charset="-122"/>
                          <a:cs typeface="黑体" panose="02010609060101010101" charset="-122"/>
                        </a:rPr>
                        <a:t>作业环境气体浓度要求</a:t>
                      </a:r>
                      <a:endParaRPr sz="1300" dirty="0">
                        <a:latin typeface="黑体" panose="02010609060101010101" charset="-122"/>
                        <a:ea typeface="黑体" panose="02010609060101010101" charset="-122"/>
                        <a:cs typeface="黑体" panose="02010609060101010101" charset="-122"/>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00000"/>
                        </a:lnSpc>
                        <a:spcBef>
                          <a:spcPts val="305"/>
                        </a:spcBef>
                      </a:pPr>
                      <a:r>
                        <a:rPr lang="en-US" sz="1000" kern="0" spc="11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●菜含量</a:t>
                      </a:r>
                      <a:endParaRPr sz="1000" dirty="0">
                        <a:latin typeface="楷体" panose="02010609060101010101" charset="-122"/>
                        <a:ea typeface="楷体" panose="02010609060101010101" charset="-122"/>
                        <a:cs typeface="楷体" panose="02010609060101010101" charset="-122"/>
                      </a:endParaRPr>
                    </a:p>
                    <a:p>
                      <a:pPr algn="l" rtl="0" eaLnBrk="0">
                        <a:lnSpc>
                          <a:spcPts val="1430"/>
                        </a:lnSpc>
                        <a:spcBef>
                          <a:spcPts val="420"/>
                        </a:spcBef>
                      </a:pPr>
                      <a:r>
                        <a:rPr lang="en-US" sz="1000" kern="0" spc="30" dirty="0">
                          <a:solidFill>
                            <a:srgbClr val="000000">
                              <a:alpha val="100000"/>
                            </a:srgbClr>
                          </a:solidFill>
                          <a:latin typeface="Arial" panose="020B0604020202020204"/>
                          <a:ea typeface="Arial" panose="020B0604020202020204"/>
                          <a:cs typeface="Arial" panose="020B0604020202020204"/>
                        </a:rPr>
                        <a:t>   </a:t>
                      </a:r>
                      <a:r>
                        <a:rPr sz="1000" kern="0" spc="30" dirty="0">
                          <a:solidFill>
                            <a:srgbClr val="000000">
                              <a:alpha val="100000"/>
                            </a:srgbClr>
                          </a:solidFill>
                          <a:latin typeface="Arial" panose="020B0604020202020204"/>
                          <a:ea typeface="Arial" panose="020B0604020202020204"/>
                          <a:cs typeface="Arial" panose="020B0604020202020204"/>
                        </a:rPr>
                        <a:t>19.5%</a:t>
                      </a:r>
                      <a:r>
                        <a:rPr sz="1000" kern="0" spc="0" dirty="0">
                          <a:solidFill>
                            <a:srgbClr val="000000">
                              <a:alpha val="100000"/>
                            </a:srgbClr>
                          </a:solidFill>
                          <a:latin typeface="Arial" panose="020B0604020202020204"/>
                          <a:ea typeface="Arial" panose="020B0604020202020204"/>
                          <a:cs typeface="Arial" panose="020B0604020202020204"/>
                        </a:rPr>
                        <a:t>VOL</a:t>
                      </a:r>
                      <a:r>
                        <a:rPr sz="1000" kern="0" spc="30" dirty="0">
                          <a:solidFill>
                            <a:srgbClr val="000000">
                              <a:alpha val="100000"/>
                            </a:srgbClr>
                          </a:solidFill>
                          <a:latin typeface="Arial" panose="020B0604020202020204"/>
                          <a:ea typeface="Arial" panose="020B0604020202020204"/>
                          <a:cs typeface="Arial" panose="020B0604020202020204"/>
                        </a:rPr>
                        <a:t>~23.5%</a:t>
                      </a:r>
                      <a:r>
                        <a:rPr sz="1000" kern="0" spc="0" dirty="0">
                          <a:solidFill>
                            <a:srgbClr val="000000">
                              <a:alpha val="100000"/>
                            </a:srgbClr>
                          </a:solidFill>
                          <a:latin typeface="Arial" panose="020B0604020202020204"/>
                          <a:ea typeface="Arial" panose="020B0604020202020204"/>
                          <a:cs typeface="Arial" panose="020B0604020202020204"/>
                        </a:rPr>
                        <a:t>VO</a:t>
                      </a:r>
                      <a:r>
                        <a:rPr lang="en-US" sz="1000" kern="0" spc="0" dirty="0">
                          <a:solidFill>
                            <a:srgbClr val="000000">
                              <a:alpha val="100000"/>
                            </a:srgbClr>
                          </a:solidFill>
                          <a:latin typeface="Arial" panose="020B0604020202020204"/>
                          <a:ea typeface="Arial" panose="020B0604020202020204"/>
                          <a:cs typeface="Arial" panose="020B0604020202020204"/>
                        </a:rPr>
                        <a:t>L</a:t>
                      </a:r>
                      <a:endParaRPr lang="en-US" sz="1000" kern="0" spc="0" dirty="0">
                        <a:solidFill>
                          <a:srgbClr val="000000">
                            <a:alpha val="100000"/>
                          </a:srgbClr>
                        </a:solidFill>
                        <a:latin typeface="Arial" panose="020B0604020202020204"/>
                        <a:ea typeface="Arial" panose="020B0604020202020204"/>
                        <a:cs typeface="Arial" panose="020B0604020202020204"/>
                      </a:endParaRPr>
                    </a:p>
                    <a:p>
                      <a:pPr algn="l" rtl="0" eaLnBrk="0">
                        <a:lnSpc>
                          <a:spcPts val="1430"/>
                        </a:lnSpc>
                        <a:spcBef>
                          <a:spcPts val="420"/>
                        </a:spcBef>
                      </a:pPr>
                      <a:r>
                        <a:rPr lang="en-US" sz="1000" kern="0" spc="11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●可燃性气体</a:t>
                      </a:r>
                      <a:r>
                        <a:rPr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lang="en-US"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40" dirty="0">
                          <a:solidFill>
                            <a:srgbClr val="000000">
                              <a:alpha val="100000"/>
                            </a:srgbClr>
                          </a:solidFill>
                          <a:latin typeface="Arial" panose="020B0604020202020204"/>
                          <a:ea typeface="Arial" panose="020B0604020202020204"/>
                          <a:cs typeface="Arial" panose="020B0604020202020204"/>
                        </a:rPr>
                        <a:t>≤10%</a:t>
                      </a:r>
                      <a:r>
                        <a:rPr sz="1000" kern="0" spc="0" dirty="0">
                          <a:solidFill>
                            <a:srgbClr val="000000">
                              <a:alpha val="100000"/>
                            </a:srgbClr>
                          </a:solidFill>
                          <a:latin typeface="Arial" panose="020B0604020202020204"/>
                          <a:ea typeface="Arial" panose="020B0604020202020204"/>
                          <a:cs typeface="Arial" panose="020B0604020202020204"/>
                        </a:rPr>
                        <a:t>LEL</a:t>
                      </a:r>
                      <a:endParaRPr sz="1000" kern="0" dirty="0">
                        <a:solidFill>
                          <a:srgbClr val="000000">
                            <a:alpha val="100000"/>
                          </a:srgbClr>
                        </a:solidFill>
                        <a:latin typeface="Arial" panose="020B0604020202020204"/>
                        <a:ea typeface="Arial" panose="020B0604020202020204"/>
                        <a:cs typeface="Arial" panose="020B0604020202020204"/>
                      </a:endParaRPr>
                    </a:p>
                    <a:p>
                      <a:pPr algn="l" rtl="0" eaLnBrk="0">
                        <a:lnSpc>
                          <a:spcPct val="99000"/>
                        </a:lnSpc>
                        <a:spcBef>
                          <a:spcPts val="5"/>
                        </a:spcBef>
                      </a:pPr>
                      <a:r>
                        <a:rPr lang="en-US" sz="1200" kern="0" spc="-40" dirty="0">
                          <a:solidFill>
                            <a:srgbClr val="000000">
                              <a:alpha val="100000"/>
                            </a:srgbClr>
                          </a:solidFill>
                          <a:latin typeface="楷体" panose="02010609060101010101" charset="-122"/>
                          <a:ea typeface="楷体" panose="02010609060101010101" charset="-122"/>
                          <a:cs typeface="楷体" panose="02010609060101010101" charset="-122"/>
                        </a:rPr>
                        <a:t>  </a:t>
                      </a:r>
                      <a:r>
                        <a:rPr sz="1200" kern="0" spc="-40" dirty="0">
                          <a:solidFill>
                            <a:srgbClr val="000000">
                              <a:alpha val="100000"/>
                            </a:srgbClr>
                          </a:solidFill>
                          <a:latin typeface="楷体" panose="02010609060101010101" charset="-122"/>
                          <a:ea typeface="楷体" panose="02010609060101010101" charset="-122"/>
                          <a:cs typeface="楷体" panose="02010609060101010101" charset="-122"/>
                        </a:rPr>
                        <a:t>●硫化氲</a:t>
                      </a:r>
                      <a:endParaRPr sz="1200" dirty="0">
                        <a:latin typeface="楷体" panose="02010609060101010101" charset="-122"/>
                        <a:ea typeface="楷体" panose="02010609060101010101" charset="-122"/>
                        <a:cs typeface="楷体" panose="02010609060101010101" charset="-122"/>
                      </a:endParaRPr>
                    </a:p>
                    <a:p>
                      <a:pPr algn="l" rtl="0" eaLnBrk="0">
                        <a:lnSpc>
                          <a:spcPts val="1315"/>
                        </a:lnSpc>
                        <a:spcBef>
                          <a:spcPts val="155"/>
                        </a:spcBef>
                      </a:pPr>
                      <a:r>
                        <a:rPr lang="en-US" sz="1000" kern="0" spc="10" dirty="0">
                          <a:solidFill>
                            <a:srgbClr val="000000">
                              <a:alpha val="100000"/>
                            </a:srgbClr>
                          </a:solidFill>
                          <a:latin typeface="Arial" panose="020B0604020202020204"/>
                          <a:ea typeface="Arial" panose="020B0604020202020204"/>
                          <a:cs typeface="Arial" panose="020B0604020202020204"/>
                        </a:rPr>
                        <a:t>     </a:t>
                      </a:r>
                      <a:r>
                        <a:rPr sz="1000" kern="0" spc="10" dirty="0">
                          <a:solidFill>
                            <a:srgbClr val="000000">
                              <a:alpha val="100000"/>
                            </a:srgbClr>
                          </a:solidFill>
                          <a:latin typeface="Arial" panose="020B0604020202020204"/>
                          <a:ea typeface="Arial" panose="020B0604020202020204"/>
                          <a:cs typeface="Arial" panose="020B0604020202020204"/>
                        </a:rPr>
                        <a:t>≤10</a:t>
                      </a:r>
                      <a:r>
                        <a:rPr sz="1000" kern="0" spc="60" dirty="0">
                          <a:solidFill>
                            <a:srgbClr val="000000">
                              <a:alpha val="100000"/>
                            </a:srgbClr>
                          </a:solidFill>
                          <a:latin typeface="Arial" panose="020B0604020202020204"/>
                          <a:ea typeface="Arial" panose="020B0604020202020204"/>
                          <a:cs typeface="Arial" panose="020B0604020202020204"/>
                        </a:rPr>
                        <a:t>   </a:t>
                      </a:r>
                      <a:r>
                        <a:rPr sz="1000" kern="0" spc="0" dirty="0">
                          <a:solidFill>
                            <a:srgbClr val="000000">
                              <a:alpha val="100000"/>
                            </a:srgbClr>
                          </a:solidFill>
                          <a:latin typeface="Arial" panose="020B0604020202020204"/>
                          <a:ea typeface="Arial" panose="020B0604020202020204"/>
                          <a:cs typeface="Arial" panose="020B0604020202020204"/>
                        </a:rPr>
                        <a:t>mg</a:t>
                      </a:r>
                      <a:r>
                        <a:rPr sz="1000" kern="0" spc="10" dirty="0">
                          <a:solidFill>
                            <a:srgbClr val="000000">
                              <a:alpha val="100000"/>
                            </a:srgbClr>
                          </a:solidFill>
                          <a:latin typeface="Arial" panose="020B0604020202020204"/>
                          <a:ea typeface="Arial" panose="020B0604020202020204"/>
                          <a:cs typeface="Arial" panose="020B0604020202020204"/>
                        </a:rPr>
                        <a:t>/m²(7</a:t>
                      </a:r>
                      <a:r>
                        <a:rPr sz="1000" kern="0" spc="40" dirty="0">
                          <a:solidFill>
                            <a:srgbClr val="000000">
                              <a:alpha val="100000"/>
                            </a:srgbClr>
                          </a:solidFill>
                          <a:latin typeface="Arial" panose="020B0604020202020204"/>
                          <a:ea typeface="Arial" panose="020B0604020202020204"/>
                          <a:cs typeface="Arial" panose="020B0604020202020204"/>
                        </a:rPr>
                        <a:t>   </a:t>
                      </a:r>
                      <a:r>
                        <a:rPr sz="1000" kern="0" spc="0" dirty="0">
                          <a:solidFill>
                            <a:srgbClr val="000000">
                              <a:alpha val="100000"/>
                            </a:srgbClr>
                          </a:solidFill>
                          <a:latin typeface="Arial" panose="020B0604020202020204"/>
                          <a:ea typeface="Arial" panose="020B0604020202020204"/>
                          <a:cs typeface="Arial" panose="020B0604020202020204"/>
                        </a:rPr>
                        <a:t>ppm</a:t>
                      </a:r>
                      <a:r>
                        <a:rPr sz="1000" kern="0" spc="10" dirty="0">
                          <a:solidFill>
                            <a:srgbClr val="000000">
                              <a:alpha val="100000"/>
                            </a:srgbClr>
                          </a:solidFill>
                          <a:latin typeface="Arial" panose="020B0604020202020204"/>
                          <a:ea typeface="Arial" panose="020B0604020202020204"/>
                          <a:cs typeface="Arial" panose="020B0604020202020204"/>
                        </a:rPr>
                        <a:t>)</a:t>
                      </a:r>
                      <a:endParaRPr sz="1000" dirty="0">
                        <a:latin typeface="Arial" panose="020B0604020202020204"/>
                        <a:ea typeface="Arial" panose="020B0604020202020204"/>
                        <a:cs typeface="Arial" panose="020B0604020202020204"/>
                      </a:endParaRPr>
                    </a:p>
                    <a:p>
                      <a:pPr algn="l" rtl="0" eaLnBrk="0">
                        <a:lnSpc>
                          <a:spcPct val="96000"/>
                        </a:lnSpc>
                        <a:spcBef>
                          <a:spcPts val="10"/>
                        </a:spcBef>
                      </a:pPr>
                      <a:r>
                        <a:rPr lang="en-US" sz="1200" kern="0" spc="-50" dirty="0">
                          <a:solidFill>
                            <a:srgbClr val="000000">
                              <a:alpha val="100000"/>
                            </a:srgbClr>
                          </a:solidFill>
                          <a:latin typeface="楷体" panose="02010609060101010101" charset="-122"/>
                          <a:ea typeface="楷体" panose="02010609060101010101" charset="-122"/>
                          <a:cs typeface="楷体" panose="02010609060101010101" charset="-122"/>
                        </a:rPr>
                        <a:t>  </a:t>
                      </a:r>
                      <a:r>
                        <a:rPr sz="1200" kern="0" spc="-50" dirty="0">
                          <a:solidFill>
                            <a:srgbClr val="000000">
                              <a:alpha val="100000"/>
                            </a:srgbClr>
                          </a:solidFill>
                          <a:latin typeface="楷体" panose="02010609060101010101" charset="-122"/>
                          <a:ea typeface="楷体" panose="02010609060101010101" charset="-122"/>
                          <a:cs typeface="楷体" panose="02010609060101010101" charset="-122"/>
                        </a:rPr>
                        <a:t>●一氧化碳</a:t>
                      </a:r>
                      <a:endParaRPr sz="1200" dirty="0">
                        <a:latin typeface="楷体" panose="02010609060101010101" charset="-122"/>
                        <a:ea typeface="楷体" panose="02010609060101010101" charset="-122"/>
                        <a:cs typeface="楷体" panose="02010609060101010101" charset="-122"/>
                      </a:endParaRPr>
                    </a:p>
                    <a:p>
                      <a:pPr marL="716280" algn="l" rtl="0" eaLnBrk="0">
                        <a:lnSpc>
                          <a:spcPts val="1430"/>
                        </a:lnSpc>
                        <a:spcBef>
                          <a:spcPts val="295"/>
                        </a:spcBef>
                      </a:pPr>
                      <a:r>
                        <a:rPr sz="1600" kern="0" spc="-20" baseline="27000" dirty="0">
                          <a:solidFill>
                            <a:srgbClr val="000000">
                              <a:alpha val="100000"/>
                            </a:srgbClr>
                          </a:solidFill>
                          <a:latin typeface="Arial" panose="020B0604020202020204"/>
                          <a:ea typeface="Arial" panose="020B0604020202020204"/>
                          <a:cs typeface="Arial" panose="020B0604020202020204"/>
                        </a:rPr>
                        <a:t>(25</a:t>
                      </a:r>
                      <a:r>
                        <a:rPr sz="1000" kern="0" spc="50" dirty="0">
                          <a:solidFill>
                            <a:srgbClr val="000000">
                              <a:alpha val="100000"/>
                            </a:srgbClr>
                          </a:solidFill>
                          <a:latin typeface="Arial" panose="020B0604020202020204"/>
                          <a:ea typeface="Arial" panose="020B0604020202020204"/>
                          <a:cs typeface="Arial" panose="020B0604020202020204"/>
                        </a:rPr>
                        <a:t> </a:t>
                      </a:r>
                      <a:r>
                        <a:rPr sz="1600" kern="0" spc="-20" baseline="27000" dirty="0">
                          <a:solidFill>
                            <a:srgbClr val="000000">
                              <a:alpha val="100000"/>
                            </a:srgbClr>
                          </a:solidFill>
                          <a:latin typeface="Arial" panose="020B0604020202020204"/>
                          <a:ea typeface="Arial" panose="020B0604020202020204"/>
                          <a:cs typeface="Arial" panose="020B0604020202020204"/>
                        </a:rPr>
                        <a:t>ppm)</a:t>
                      </a:r>
                      <a:endParaRPr sz="1600" baseline="27000" dirty="0">
                        <a:latin typeface="Arial" panose="020B0604020202020204"/>
                        <a:ea typeface="Arial" panose="020B0604020202020204"/>
                        <a:cs typeface="Arial" panose="020B0604020202020204"/>
                      </a:endParaRPr>
                    </a:p>
                  </a:txBody>
                  <a:tcPr marL="0" marR="0" marT="0" marB="0" vert="horz">
                    <a:lnL>
                      <a:noFill/>
                    </a:lnL>
                    <a:lnR>
                      <a:noFill/>
                    </a:lnR>
                    <a:lnT>
                      <a:noFill/>
                    </a:lnT>
                    <a:lnB>
                      <a:noFill/>
                    </a:lnB>
                  </a:tcPr>
                </a:tc>
                <a:tc>
                  <a:txBody>
                    <a:bodyPr/>
                    <a:lstStyle/>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36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86690" indent="133350" algn="l" rtl="0" eaLnBrk="0">
                        <a:lnSpc>
                          <a:spcPct val="107000"/>
                        </a:lnSpc>
                      </a:pPr>
                      <a:r>
                        <a:rPr sz="1000" kern="0" spc="90" dirty="0">
                          <a:solidFill>
                            <a:srgbClr val="000000">
                              <a:alpha val="100000"/>
                            </a:srgbClr>
                          </a:solidFill>
                          <a:latin typeface="楷体" panose="02010609060101010101" charset="-122"/>
                          <a:ea typeface="楷体" panose="02010609060101010101" charset="-122"/>
                          <a:cs typeface="楷体" panose="02010609060101010101" charset="-122"/>
                        </a:rPr>
                        <a:t>一、作业相关人员必须经专题安全培训考核</a:t>
                      </a:r>
                      <a:r>
                        <a:rPr sz="1000" kern="0" spc="7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合格方可参与作业。</a:t>
                      </a:r>
                      <a:endParaRPr sz="1000" dirty="0">
                        <a:latin typeface="楷体" panose="02010609060101010101" charset="-122"/>
                        <a:ea typeface="楷体" panose="02010609060101010101" charset="-122"/>
                        <a:cs typeface="楷体" panose="02010609060101010101" charset="-122"/>
                      </a:endParaRPr>
                    </a:p>
                    <a:p>
                      <a:pPr marL="186690" indent="133350" algn="l" rtl="0" eaLnBrk="0">
                        <a:lnSpc>
                          <a:spcPct val="109000"/>
                        </a:lnSpc>
                        <a:spcBef>
                          <a:spcPts val="335"/>
                        </a:spcBef>
                      </a:pPr>
                      <a:r>
                        <a:rPr sz="1000" kern="0" spc="70" dirty="0">
                          <a:solidFill>
                            <a:srgbClr val="000000">
                              <a:alpha val="100000"/>
                            </a:srgbClr>
                          </a:solidFill>
                          <a:latin typeface="楷体" panose="02010609060101010101" charset="-122"/>
                          <a:ea typeface="楷体" panose="02010609060101010101" charset="-122"/>
                          <a:cs typeface="楷体" panose="02010609060101010101" charset="-122"/>
                        </a:rPr>
                        <a:t>二</a:t>
                      </a:r>
                      <a:r>
                        <a:rPr sz="1000" kern="0" spc="-17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70" dirty="0">
                          <a:solidFill>
                            <a:srgbClr val="000000">
                              <a:alpha val="100000"/>
                            </a:srgbClr>
                          </a:solidFill>
                          <a:latin typeface="楷体" panose="02010609060101010101" charset="-122"/>
                          <a:ea typeface="楷体" panose="02010609060101010101" charset="-122"/>
                          <a:cs typeface="楷体" panose="02010609060101010101" charset="-122"/>
                        </a:rPr>
                        <a:t>、必须严格执行作业审批制</a:t>
                      </a:r>
                      <a:r>
                        <a:rPr sz="1000" kern="0" spc="60" dirty="0">
                          <a:solidFill>
                            <a:srgbClr val="000000">
                              <a:alpha val="100000"/>
                            </a:srgbClr>
                          </a:solidFill>
                          <a:latin typeface="楷体" panose="02010609060101010101" charset="-122"/>
                          <a:ea typeface="楷体" panose="02010609060101010101" charset="-122"/>
                          <a:cs typeface="楷体" panose="02010609060101010101" charset="-122"/>
                        </a:rPr>
                        <a:t>度，未烃审批</a:t>
                      </a:r>
                      <a:r>
                        <a:rPr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00" dirty="0">
                          <a:solidFill>
                            <a:srgbClr val="000000">
                              <a:alpha val="100000"/>
                            </a:srgbClr>
                          </a:solidFill>
                          <a:latin typeface="楷体" panose="02010609060101010101" charset="-122"/>
                          <a:ea typeface="楷体" panose="02010609060101010101" charset="-122"/>
                          <a:cs typeface="楷体" panose="02010609060101010101" charset="-122"/>
                        </a:rPr>
                        <a:t>严禁作业。</a:t>
                      </a:r>
                      <a:endParaRPr sz="1000" dirty="0">
                        <a:latin typeface="楷体" panose="02010609060101010101" charset="-122"/>
                        <a:ea typeface="楷体" panose="02010609060101010101" charset="-122"/>
                        <a:cs typeface="楷体" panose="02010609060101010101" charset="-122"/>
                      </a:endParaRPr>
                    </a:p>
                    <a:p>
                      <a:pPr marL="186690" indent="130175" algn="l" rtl="0" eaLnBrk="0">
                        <a:lnSpc>
                          <a:spcPct val="107000"/>
                        </a:lnSpc>
                        <a:spcBef>
                          <a:spcPts val="330"/>
                        </a:spcBef>
                      </a:pPr>
                      <a:r>
                        <a:rPr sz="1000" kern="0" spc="50" dirty="0">
                          <a:solidFill>
                            <a:srgbClr val="000000">
                              <a:alpha val="100000"/>
                            </a:srgbClr>
                          </a:solidFill>
                          <a:latin typeface="楷体" panose="02010609060101010101" charset="-122"/>
                          <a:ea typeface="楷体" panose="02010609060101010101" charset="-122"/>
                          <a:cs typeface="楷体" panose="02010609060101010101" charset="-122"/>
                        </a:rPr>
                        <a:t>三</a:t>
                      </a:r>
                      <a:r>
                        <a:rPr sz="1000" kern="0" spc="5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50" dirty="0">
                          <a:solidFill>
                            <a:srgbClr val="000000">
                              <a:alpha val="100000"/>
                            </a:srgbClr>
                          </a:solidFill>
                          <a:latin typeface="楷体" panose="02010609060101010101" charset="-122"/>
                          <a:ea typeface="楷体" panose="02010609060101010101" charset="-122"/>
                          <a:cs typeface="楷体" panose="02010609060101010101" charset="-122"/>
                        </a:rPr>
                        <a:t>、必须设置监护人，监护人应</a:t>
                      </a:r>
                      <a:r>
                        <a:rPr sz="1000" kern="0" spc="40" dirty="0">
                          <a:solidFill>
                            <a:srgbClr val="000000">
                              <a:alpha val="100000"/>
                            </a:srgbClr>
                          </a:solidFill>
                          <a:latin typeface="楷体" panose="02010609060101010101" charset="-122"/>
                          <a:ea typeface="楷体" panose="02010609060101010101" charset="-122"/>
                          <a:cs typeface="楷体" panose="02010609060101010101" charset="-122"/>
                        </a:rPr>
                        <a:t>全程监护，</a:t>
                      </a:r>
                      <a:r>
                        <a:rPr sz="1000" kern="0" spc="-1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70" dirty="0">
                          <a:solidFill>
                            <a:srgbClr val="000000">
                              <a:alpha val="100000"/>
                            </a:srgbClr>
                          </a:solidFill>
                          <a:latin typeface="楷体" panose="02010609060101010101" charset="-122"/>
                          <a:ea typeface="楷体" panose="02010609060101010101" charset="-122"/>
                          <a:cs typeface="楷体" panose="02010609060101010101" charset="-122"/>
                        </a:rPr>
                        <a:t>严禁离开作业现场或进入有限空间参与作业。</a:t>
                      </a:r>
                      <a:endParaRPr sz="1000" dirty="0">
                        <a:latin typeface="楷体" panose="02010609060101010101" charset="-122"/>
                        <a:ea typeface="楷体" panose="02010609060101010101" charset="-122"/>
                        <a:cs typeface="楷体" panose="02010609060101010101" charset="-122"/>
                      </a:endParaRPr>
                    </a:p>
                    <a:p>
                      <a:pPr marL="186690" indent="133350" algn="l" rtl="0" eaLnBrk="0">
                        <a:lnSpc>
                          <a:spcPct val="134000"/>
                        </a:lnSpc>
                        <a:spcBef>
                          <a:spcPts val="85"/>
                        </a:spcBef>
                      </a:pPr>
                      <a:r>
                        <a:rPr sz="1000" kern="0" spc="100" dirty="0">
                          <a:solidFill>
                            <a:srgbClr val="000000">
                              <a:alpha val="100000"/>
                            </a:srgbClr>
                          </a:solidFill>
                          <a:latin typeface="楷体" panose="02010609060101010101" charset="-122"/>
                          <a:ea typeface="楷体" panose="02010609060101010101" charset="-122"/>
                          <a:cs typeface="楷体" panose="02010609060101010101" charset="-122"/>
                        </a:rPr>
                        <a:t>四</a:t>
                      </a:r>
                      <a:r>
                        <a:rPr sz="1000" kern="0" spc="-13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00" dirty="0">
                          <a:solidFill>
                            <a:srgbClr val="000000">
                              <a:alpha val="100000"/>
                            </a:srgbClr>
                          </a:solidFill>
                          <a:latin typeface="楷体" panose="02010609060101010101" charset="-122"/>
                          <a:ea typeface="楷体" panose="02010609060101010101" charset="-122"/>
                          <a:cs typeface="楷体" panose="02010609060101010101" charset="-122"/>
                        </a:rPr>
                        <a:t>、必须在作业前做好安全</a:t>
                      </a:r>
                      <a:r>
                        <a:rPr sz="1000" kern="0" spc="90" dirty="0">
                          <a:solidFill>
                            <a:srgbClr val="000000">
                              <a:alpha val="100000"/>
                            </a:srgbClr>
                          </a:solidFill>
                          <a:latin typeface="楷体" panose="02010609060101010101" charset="-122"/>
                          <a:ea typeface="楷体" panose="02010609060101010101" charset="-122"/>
                          <a:cs typeface="楷体" panose="02010609060101010101" charset="-122"/>
                        </a:rPr>
                        <a:t>属离和清除置</a:t>
                      </a:r>
                      <a:r>
                        <a:rPr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40" dirty="0">
                          <a:solidFill>
                            <a:srgbClr val="000000">
                              <a:alpha val="100000"/>
                            </a:srgbClr>
                          </a:solidFill>
                          <a:latin typeface="楷体" panose="02010609060101010101" charset="-122"/>
                          <a:ea typeface="楷体" panose="02010609060101010101" charset="-122"/>
                          <a:cs typeface="楷体" panose="02010609060101010101" charset="-122"/>
                        </a:rPr>
                        <a:t>换。</a:t>
                      </a:r>
                      <a:endParaRPr sz="1000" dirty="0">
                        <a:latin typeface="楷体" panose="02010609060101010101" charset="-122"/>
                        <a:ea typeface="楷体" panose="02010609060101010101" charset="-122"/>
                        <a:cs typeface="楷体" panose="02010609060101010101" charset="-122"/>
                      </a:endParaRPr>
                    </a:p>
                    <a:p>
                      <a:pPr marL="186690" indent="133350" algn="l" rtl="0" eaLnBrk="0">
                        <a:lnSpc>
                          <a:spcPct val="114000"/>
                        </a:lnSpc>
                        <a:spcBef>
                          <a:spcPts val="15"/>
                        </a:spcBef>
                      </a:pP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五</a:t>
                      </a:r>
                      <a:r>
                        <a:rPr sz="1000" kern="0" spc="-17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、必须在作业前进行通风</a:t>
                      </a:r>
                      <a:r>
                        <a:rPr sz="1000" kern="0" spc="70" dirty="0">
                          <a:solidFill>
                            <a:srgbClr val="000000">
                              <a:alpha val="100000"/>
                            </a:srgbClr>
                          </a:solidFill>
                          <a:latin typeface="楷体" panose="02010609060101010101" charset="-122"/>
                          <a:ea typeface="楷体" panose="02010609060101010101" charset="-122"/>
                          <a:cs typeface="楷体" panose="02010609060101010101" charset="-122"/>
                        </a:rPr>
                        <a:t>和气体检测，检</a:t>
                      </a:r>
                      <a:r>
                        <a:rPr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浏不合格严禁作业。</a:t>
                      </a:r>
                      <a:endParaRPr sz="1000" dirty="0">
                        <a:latin typeface="楷体" panose="02010609060101010101" charset="-122"/>
                        <a:ea typeface="楷体" panose="02010609060101010101" charset="-122"/>
                        <a:cs typeface="楷体" panose="02010609060101010101" charset="-122"/>
                      </a:endParaRPr>
                    </a:p>
                    <a:p>
                      <a:pPr marL="186690" indent="133350" algn="l" rtl="0" eaLnBrk="0">
                        <a:lnSpc>
                          <a:spcPct val="109000"/>
                        </a:lnSpc>
                        <a:spcBef>
                          <a:spcPts val="285"/>
                        </a:spcBef>
                      </a:pPr>
                      <a:r>
                        <a:rPr sz="1000" kern="0" spc="90" dirty="0">
                          <a:solidFill>
                            <a:srgbClr val="000000">
                              <a:alpha val="100000"/>
                            </a:srgbClr>
                          </a:solidFill>
                          <a:latin typeface="楷体" panose="02010609060101010101" charset="-122"/>
                          <a:ea typeface="楷体" panose="02010609060101010101" charset="-122"/>
                          <a:cs typeface="楷体" panose="02010609060101010101" charset="-122"/>
                        </a:rPr>
                        <a:t>六、作业人必须配备符合安全奂</a:t>
                      </a: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求的个体仿</a:t>
                      </a:r>
                      <a:r>
                        <a:rPr sz="1000" kern="0" spc="-1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90" dirty="0">
                          <a:solidFill>
                            <a:srgbClr val="000000">
                              <a:alpha val="100000"/>
                            </a:srgbClr>
                          </a:solidFill>
                          <a:latin typeface="楷体" panose="02010609060101010101" charset="-122"/>
                          <a:ea typeface="楷体" panose="02010609060101010101" charset="-122"/>
                          <a:cs typeface="楷体" panose="02010609060101010101" charset="-122"/>
                        </a:rPr>
                        <a:t>护装备方能开展作业。</a:t>
                      </a:r>
                      <a:endParaRPr sz="1000" dirty="0">
                        <a:latin typeface="楷体" panose="02010609060101010101" charset="-122"/>
                        <a:ea typeface="楷体" panose="02010609060101010101" charset="-122"/>
                        <a:cs typeface="楷体" panose="02010609060101010101" charset="-122"/>
                      </a:endParaRPr>
                    </a:p>
                    <a:p>
                      <a:pPr marL="320675" algn="l" rtl="0" eaLnBrk="0">
                        <a:lnSpc>
                          <a:spcPts val="1210"/>
                        </a:lnSpc>
                        <a:spcBef>
                          <a:spcPts val="240"/>
                        </a:spcBef>
                      </a:pP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七、作业过程中必须</a:t>
                      </a:r>
                      <a:r>
                        <a:rPr sz="1000" kern="0" spc="70" dirty="0">
                          <a:solidFill>
                            <a:srgbClr val="000000">
                              <a:alpha val="100000"/>
                            </a:srgbClr>
                          </a:solidFill>
                          <a:latin typeface="楷体" panose="02010609060101010101" charset="-122"/>
                          <a:ea typeface="楷体" panose="02010609060101010101" charset="-122"/>
                          <a:cs typeface="楷体" panose="02010609060101010101" charset="-122"/>
                        </a:rPr>
                        <a:t>持续通风和气体检测。</a:t>
                      </a:r>
                      <a:endParaRPr sz="1000" dirty="0">
                        <a:latin typeface="楷体" panose="02010609060101010101" charset="-122"/>
                        <a:ea typeface="楷体" panose="02010609060101010101" charset="-122"/>
                        <a:cs typeface="楷体" panose="02010609060101010101" charset="-122"/>
                      </a:endParaRPr>
                    </a:p>
                    <a:p>
                      <a:pPr marL="186690" indent="133350" algn="l" rtl="0" eaLnBrk="0">
                        <a:lnSpc>
                          <a:spcPct val="115000"/>
                        </a:lnSpc>
                        <a:spcBef>
                          <a:spcPts val="275"/>
                        </a:spcBef>
                      </a:pP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八</a:t>
                      </a:r>
                      <a:r>
                        <a:rPr sz="1000" kern="0" spc="-14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80" dirty="0">
                          <a:solidFill>
                            <a:srgbClr val="000000">
                              <a:alpha val="100000"/>
                            </a:srgbClr>
                          </a:solidFill>
                          <a:latin typeface="楷体" panose="02010609060101010101" charset="-122"/>
                          <a:ea typeface="楷体" panose="02010609060101010101" charset="-122"/>
                          <a:cs typeface="楷体" panose="02010609060101010101" charset="-122"/>
                        </a:rPr>
                        <a:t>、必须做好应急准备，发现异常情况，应</a:t>
                      </a:r>
                      <a:r>
                        <a:rPr sz="1000" kern="0" spc="0" dirty="0">
                          <a:solidFill>
                            <a:srgbClr val="000000">
                              <a:alpha val="100000"/>
                            </a:srgbClr>
                          </a:solidFill>
                          <a:latin typeface="楷体" panose="02010609060101010101" charset="-122"/>
                          <a:ea typeface="楷体" panose="02010609060101010101" charset="-122"/>
                          <a:cs typeface="楷体" panose="02010609060101010101" charset="-122"/>
                        </a:rPr>
                        <a:t> </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及时报</a:t>
                      </a:r>
                      <a:r>
                        <a:rPr sz="1000" kern="0" spc="110" dirty="0">
                          <a:solidFill>
                            <a:srgbClr val="000000">
                              <a:alpha val="100000"/>
                            </a:srgbClr>
                          </a:solidFill>
                          <a:latin typeface="仿宋" panose="02010609060101010101" charset="-122"/>
                          <a:ea typeface="仿宋" panose="02010609060101010101" charset="-122"/>
                          <a:cs typeface="仿宋" panose="02010609060101010101" charset="-122"/>
                        </a:rPr>
                        <a:t>警、科学处置，严禁盲</a:t>
                      </a:r>
                      <a:r>
                        <a:rPr sz="1000" kern="0" spc="110" dirty="0">
                          <a:solidFill>
                            <a:srgbClr val="000000">
                              <a:alpha val="100000"/>
                            </a:srgbClr>
                          </a:solidFill>
                          <a:latin typeface="楷体" panose="02010609060101010101" charset="-122"/>
                          <a:ea typeface="楷体" panose="02010609060101010101" charset="-122"/>
                          <a:cs typeface="楷体" panose="02010609060101010101" charset="-122"/>
                        </a:rPr>
                        <a:t>目</a:t>
                      </a:r>
                      <a:r>
                        <a:rPr sz="1000" kern="0" spc="100" dirty="0">
                          <a:solidFill>
                            <a:srgbClr val="000000">
                              <a:alpha val="100000"/>
                            </a:srgbClr>
                          </a:solidFill>
                          <a:latin typeface="楷体" panose="02010609060101010101" charset="-122"/>
                          <a:ea typeface="楷体" panose="02010609060101010101" charset="-122"/>
                          <a:cs typeface="楷体" panose="02010609060101010101" charset="-122"/>
                        </a:rPr>
                        <a:t>施收。</a:t>
                      </a:r>
                      <a:endParaRPr sz="1000" dirty="0">
                        <a:latin typeface="楷体" panose="02010609060101010101" charset="-122"/>
                        <a:ea typeface="楷体" panose="02010609060101010101" charset="-122"/>
                        <a:cs typeface="楷体" panose="02010609060101010101" charset="-122"/>
                      </a:endParaRPr>
                    </a:p>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11000"/>
                        </a:lnSpc>
                      </a:pPr>
                      <a:endParaRPr sz="500" dirty="0">
                        <a:latin typeface="Arial" panose="020B0604020202020204"/>
                        <a:ea typeface="Arial" panose="020B0604020202020204"/>
                        <a:cs typeface="Arial" panose="020B0604020202020204"/>
                      </a:endParaRPr>
                    </a:p>
                    <a:p>
                      <a:pPr marL="961390" algn="l" rtl="0" eaLnBrk="0">
                        <a:lnSpc>
                          <a:spcPts val="1420"/>
                        </a:lnSpc>
                        <a:spcBef>
                          <a:spcPts val="5"/>
                        </a:spcBef>
                      </a:pPr>
                      <a:r>
                        <a:rPr sz="2200" kern="0" spc="-40" dirty="0">
                          <a:solidFill>
                            <a:srgbClr val="A0B0C0">
                              <a:alpha val="100000"/>
                            </a:srgbClr>
                          </a:solidFill>
                          <a:latin typeface="隶书" panose="02010509060101010101" charset="-122"/>
                          <a:ea typeface="隶书" panose="02010509060101010101" charset="-122"/>
                          <a:cs typeface="隶书" panose="02010509060101010101" charset="-122"/>
                        </a:rPr>
                        <a:t>隧辣</a:t>
                      </a:r>
                      <a:endParaRPr sz="2200" dirty="0">
                        <a:latin typeface="隶书" panose="02010509060101010101" charset="-122"/>
                        <a:ea typeface="隶书" panose="02010509060101010101" charset="-122"/>
                        <a:cs typeface="隶书" panose="02010509060101010101" charset="-122"/>
                      </a:endParaRPr>
                    </a:p>
                  </a:txBody>
                  <a:tcPr marL="0" marR="0" marT="0" marB="0" vert="horz">
                    <a:lnL>
                      <a:noFill/>
                    </a:lnL>
                    <a:lnR>
                      <a:noFill/>
                    </a:lnR>
                    <a:lnT>
                      <a:noFill/>
                    </a:lnT>
                    <a:lnB>
                      <a:noFill/>
                    </a:lnB>
                  </a:tcPr>
                </a:tc>
              </a:tr>
            </a:tbl>
          </a:graphicData>
        </a:graphic>
      </p:graphicFrame>
      <p:sp>
        <p:nvSpPr>
          <p:cNvPr id="522" name="textbox 522"/>
          <p:cNvSpPr/>
          <p:nvPr/>
        </p:nvSpPr>
        <p:spPr>
          <a:xfrm>
            <a:off x="10060629" y="7427037"/>
            <a:ext cx="285115" cy="1854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5000"/>
              </a:lnSpc>
            </a:pPr>
            <a:r>
              <a:rPr sz="1000" kern="0" spc="10" dirty="0">
                <a:solidFill>
                  <a:srgbClr val="000000">
                    <a:alpha val="100000"/>
                  </a:srgbClr>
                </a:solidFill>
                <a:latin typeface="楷体" panose="02010609060101010101" charset="-122"/>
                <a:ea typeface="楷体" panose="02010609060101010101" charset="-122"/>
                <a:cs typeface="楷体" panose="02010609060101010101" charset="-122"/>
              </a:rPr>
              <a:t>气体</a:t>
            </a:r>
            <a:endParaRPr sz="1000" dirty="0">
              <a:latin typeface="楷体" panose="02010609060101010101" charset="-122"/>
              <a:ea typeface="楷体" panose="02010609060101010101" charset="-122"/>
              <a:cs typeface="楷体" panose="02010609060101010101" charset="-122"/>
            </a:endParaRPr>
          </a:p>
        </p:txBody>
      </p:sp>
      <p:sp>
        <p:nvSpPr>
          <p:cNvPr id="524" name="textbox 524"/>
          <p:cNvSpPr/>
          <p:nvPr/>
        </p:nvSpPr>
        <p:spPr>
          <a:xfrm>
            <a:off x="10053671" y="7250379"/>
            <a:ext cx="288290" cy="211454"/>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122000"/>
              </a:lnSpc>
            </a:pPr>
            <a:r>
              <a:rPr sz="1000" kern="0" spc="10" dirty="0">
                <a:solidFill>
                  <a:srgbClr val="000000">
                    <a:alpha val="100000"/>
                  </a:srgbClr>
                </a:solidFill>
                <a:latin typeface="Arial" panose="020B0604020202020204"/>
                <a:ea typeface="Arial" panose="020B0604020202020204"/>
                <a:cs typeface="Arial" panose="020B0604020202020204"/>
              </a:rPr>
              <a:t>g/m³</a:t>
            </a:r>
            <a:endParaRPr sz="1000" dirty="0">
              <a:latin typeface="Arial" panose="020B0604020202020204"/>
              <a:ea typeface="Arial" panose="020B0604020202020204"/>
              <a:cs typeface="Arial" panose="020B0604020202020204"/>
            </a:endParaRPr>
          </a:p>
        </p:txBody>
      </p:sp>
      <p:sp>
        <p:nvSpPr>
          <p:cNvPr id="526" name="textbox 526"/>
          <p:cNvSpPr/>
          <p:nvPr/>
        </p:nvSpPr>
        <p:spPr>
          <a:xfrm>
            <a:off x="9899929" y="7427037"/>
            <a:ext cx="153035" cy="19050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295"/>
              </a:lnSpc>
            </a:pPr>
            <a:r>
              <a:rPr sz="1000" kern="0" spc="-10" dirty="0">
                <a:solidFill>
                  <a:srgbClr val="000000">
                    <a:alpha val="100000"/>
                  </a:srgbClr>
                </a:solidFill>
                <a:latin typeface="楷体" panose="02010609060101010101" charset="-122"/>
                <a:ea typeface="楷体" panose="02010609060101010101" charset="-122"/>
                <a:cs typeface="楷体" panose="02010609060101010101" charset="-122"/>
              </a:rPr>
              <a:t>他</a:t>
            </a:r>
            <a:endParaRPr sz="1000" dirty="0">
              <a:latin typeface="楷体" panose="02010609060101010101" charset="-122"/>
              <a:ea typeface="楷体" panose="02010609060101010101" charset="-122"/>
              <a:cs typeface="楷体" panose="02010609060101010101" charset="-122"/>
            </a:endParaRPr>
          </a:p>
        </p:txBody>
      </p:sp>
      <p:sp>
        <p:nvSpPr>
          <p:cNvPr id="528" name="textbox 528"/>
          <p:cNvSpPr/>
          <p:nvPr/>
        </p:nvSpPr>
        <p:spPr>
          <a:xfrm>
            <a:off x="9947125" y="7317187"/>
            <a:ext cx="128270" cy="12763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67000"/>
              </a:lnSpc>
            </a:pPr>
            <a:r>
              <a:rPr sz="1000" kern="0" spc="-20" dirty="0">
                <a:solidFill>
                  <a:srgbClr val="000000">
                    <a:alpha val="100000"/>
                  </a:srgbClr>
                </a:solidFill>
                <a:latin typeface="Arial" panose="020B0604020202020204"/>
                <a:ea typeface="Arial" panose="020B0604020202020204"/>
                <a:cs typeface="Arial" panose="020B0604020202020204"/>
              </a:rPr>
              <a:t>m</a:t>
            </a:r>
            <a:endParaRPr sz="1000" dirty="0">
              <a:latin typeface="Arial" panose="020B0604020202020204"/>
              <a:ea typeface="Arial" panose="020B0604020202020204"/>
              <a:cs typeface="Arial" panose="020B0604020202020204"/>
            </a:endParaRPr>
          </a:p>
        </p:txBody>
      </p:sp>
      <p:sp>
        <p:nvSpPr>
          <p:cNvPr id="530" name="textbox 530"/>
          <p:cNvSpPr/>
          <p:nvPr/>
        </p:nvSpPr>
        <p:spPr>
          <a:xfrm>
            <a:off x="9754832" y="7427037"/>
            <a:ext cx="152400" cy="1809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220"/>
              </a:lnSpc>
            </a:pPr>
            <a:r>
              <a:rPr sz="1000" kern="0" spc="-10" dirty="0">
                <a:solidFill>
                  <a:srgbClr val="000000">
                    <a:alpha val="100000"/>
                  </a:srgbClr>
                </a:solidFill>
                <a:latin typeface="楷体" panose="02010609060101010101" charset="-122"/>
                <a:ea typeface="楷体" panose="02010609060101010101" charset="-122"/>
                <a:cs typeface="楷体" panose="02010609060101010101" charset="-122"/>
              </a:rPr>
              <a:t>其</a:t>
            </a:r>
            <a:endParaRPr sz="1000" dirty="0">
              <a:latin typeface="楷体" panose="02010609060101010101" charset="-122"/>
              <a:ea typeface="楷体" panose="02010609060101010101" charset="-122"/>
              <a:cs typeface="楷体" panose="02010609060101010101" charset="-122"/>
            </a:endParaRPr>
          </a:p>
        </p:txBody>
      </p:sp>
      <p:sp>
        <p:nvSpPr>
          <p:cNvPr id="532" name="textbox 532"/>
          <p:cNvSpPr/>
          <p:nvPr/>
        </p:nvSpPr>
        <p:spPr>
          <a:xfrm>
            <a:off x="9755353" y="7250379"/>
            <a:ext cx="93980" cy="20764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430"/>
              </a:lnSpc>
            </a:pPr>
            <a:r>
              <a:rPr sz="1000" kern="0" spc="-10" dirty="0">
                <a:solidFill>
                  <a:srgbClr val="000000">
                    <a:alpha val="100000"/>
                  </a:srgbClr>
                </a:solidFill>
                <a:latin typeface="Arial" panose="020B0604020202020204"/>
                <a:ea typeface="Arial" panose="020B0604020202020204"/>
                <a:cs typeface="Arial" panose="020B0604020202020204"/>
              </a:rPr>
              <a:t>0</a:t>
            </a:r>
            <a:endParaRPr sz="1000" dirty="0">
              <a:latin typeface="Arial" panose="020B0604020202020204"/>
              <a:ea typeface="Arial" panose="020B0604020202020204"/>
              <a:cs typeface="Arial" panose="020B0604020202020204"/>
            </a:endParaRPr>
          </a:p>
        </p:txBody>
      </p:sp>
      <p:pic>
        <p:nvPicPr>
          <p:cNvPr id="534" name="picture 534"/>
          <p:cNvPicPr>
            <a:picLocks noChangeAspect="1"/>
          </p:cNvPicPr>
          <p:nvPr/>
        </p:nvPicPr>
        <p:blipFill>
          <a:blip r:embed="rId4"/>
          <a:stretch>
            <a:fillRect/>
          </a:stretch>
        </p:blipFill>
        <p:spPr>
          <a:xfrm rot="21600000">
            <a:off x="9620301" y="7263079"/>
            <a:ext cx="142151" cy="315609"/>
          </a:xfrm>
          <a:prstGeom prst="rect">
            <a:avLst/>
          </a:prstGeom>
        </p:spPr>
      </p:pic>
      <p:sp>
        <p:nvSpPr>
          <p:cNvPr id="536" name="textbox 536"/>
          <p:cNvSpPr/>
          <p:nvPr/>
        </p:nvSpPr>
        <p:spPr>
          <a:xfrm>
            <a:off x="31750" y="24765"/>
            <a:ext cx="16224885" cy="1003935"/>
          </a:xfrm>
          <a:prstGeom prst="rect">
            <a:avLst/>
          </a:prstGeom>
          <a:solidFill>
            <a:srgbClr val="0E52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7437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538" name="textbox 538"/>
          <p:cNvSpPr/>
          <p:nvPr/>
        </p:nvSpPr>
        <p:spPr>
          <a:xfrm>
            <a:off x="790326" y="3022808"/>
            <a:ext cx="5537200" cy="150241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3682365" algn="l" rtl="0" eaLnBrk="0">
              <a:lnSpc>
                <a:spcPct val="96000"/>
              </a:lnSpc>
            </a:pPr>
            <a:r>
              <a:rPr b="1" kern="0" spc="-10" dirty="0">
                <a:solidFill>
                  <a:srgbClr val="000000">
                    <a:alpha val="100000"/>
                  </a:srgbClr>
                </a:solidFill>
                <a:latin typeface="黑体" panose="02010609060101010101" charset="-122"/>
                <a:ea typeface="黑体" panose="02010609060101010101" charset="-122"/>
                <a:cs typeface="黑体" panose="02010609060101010101" charset="-122"/>
              </a:rPr>
              <a:t>附</a:t>
            </a:r>
            <a:r>
              <a:rPr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b="1" kern="0" spc="-10" dirty="0">
                <a:solidFill>
                  <a:srgbClr val="000000">
                    <a:alpha val="100000"/>
                  </a:srgbClr>
                </a:solidFill>
                <a:latin typeface="黑体" panose="02010609060101010101" charset="-122"/>
                <a:ea typeface="黑体" panose="02010609060101010101" charset="-122"/>
                <a:cs typeface="黑体" panose="02010609060101010101" charset="-122"/>
              </a:rPr>
              <a:t>录</a:t>
            </a:r>
            <a:r>
              <a:rPr b="1" kern="0" spc="-10" dirty="0">
                <a:solidFill>
                  <a:srgbClr val="000000">
                    <a:alpha val="100000"/>
                  </a:srgbClr>
                </a:solidFill>
                <a:latin typeface="Arial" panose="020B0604020202020204"/>
                <a:ea typeface="Arial" panose="020B0604020202020204"/>
                <a:cs typeface="Arial" panose="020B0604020202020204"/>
              </a:rPr>
              <a:t>A</a:t>
            </a:r>
            <a:endParaRPr dirty="0">
              <a:latin typeface="Arial" panose="020B0604020202020204"/>
              <a:ea typeface="Arial" panose="020B0604020202020204"/>
              <a:cs typeface="Arial" panose="020B0604020202020204"/>
            </a:endParaRPr>
          </a:p>
          <a:p>
            <a:pPr marL="3669665" algn="l" rtl="0" eaLnBrk="0">
              <a:lnSpc>
                <a:spcPct val="91000"/>
              </a:lnSpc>
              <a:spcBef>
                <a:spcPts val="205"/>
              </a:spcBef>
            </a:pPr>
            <a:r>
              <a:rPr b="1" kern="0" spc="-2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sz="1600" dirty="0">
              <a:latin typeface="黑体" panose="02010609060101010101" charset="-122"/>
              <a:ea typeface="黑体" panose="02010609060101010101" charset="-122"/>
              <a:cs typeface="黑体" panose="02010609060101010101" charset="-122"/>
            </a:endParaRPr>
          </a:p>
          <a:p>
            <a:pPr marL="3035300" algn="l" rtl="0" eaLnBrk="0">
              <a:lnSpc>
                <a:spcPct val="95000"/>
              </a:lnSpc>
              <a:spcBef>
                <a:spcPts val="10"/>
              </a:spcBef>
            </a:pPr>
            <a:r>
              <a:rPr b="1" kern="0" spc="-10" dirty="0">
                <a:solidFill>
                  <a:srgbClr val="000000">
                    <a:alpha val="100000"/>
                  </a:srgbClr>
                </a:solidFill>
                <a:latin typeface="黑体" panose="02010609060101010101" charset="-122"/>
                <a:ea typeface="黑体" panose="02010609060101010101" charset="-122"/>
                <a:cs typeface="黑体" panose="02010609060101010101" charset="-122"/>
              </a:rPr>
              <a:t>有限空间管理台账示例</a:t>
            </a:r>
            <a:endParaRPr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125"/>
              </a:spcBef>
            </a:pPr>
            <a:r>
              <a:rPr sz="1600" b="1" kern="0" spc="-60" dirty="0">
                <a:solidFill>
                  <a:srgbClr val="000000">
                    <a:alpha val="100000"/>
                  </a:srgbClr>
                </a:solidFill>
                <a:latin typeface="黑体" panose="02010609060101010101" charset="-122"/>
                <a:ea typeface="黑体" panose="02010609060101010101" charset="-122"/>
                <a:cs typeface="黑体" panose="02010609060101010101" charset="-122"/>
              </a:rPr>
              <a:t>表</a:t>
            </a:r>
            <a:r>
              <a:rPr kern="0" spc="-340" dirty="0">
                <a:solidFill>
                  <a:srgbClr val="000000">
                    <a:alpha val="100000"/>
                  </a:srgbClr>
                </a:solidFill>
                <a:latin typeface="黑体" panose="02010609060101010101" charset="-122"/>
                <a:ea typeface="黑体" panose="02010609060101010101" charset="-122"/>
                <a:cs typeface="黑体" panose="02010609060101010101" charset="-122"/>
              </a:rPr>
              <a:t> </a:t>
            </a:r>
            <a:r>
              <a:rPr b="1" kern="0" spc="-60" dirty="0">
                <a:solidFill>
                  <a:srgbClr val="000000">
                    <a:alpha val="100000"/>
                  </a:srgbClr>
                </a:solidFill>
                <a:latin typeface="Arial" panose="020B0604020202020204"/>
                <a:ea typeface="Arial" panose="020B0604020202020204"/>
                <a:cs typeface="Arial" panose="020B0604020202020204"/>
              </a:rPr>
              <a:t>A.1</a:t>
            </a:r>
            <a:r>
              <a:rPr b="1" kern="0" spc="-60" dirty="0">
                <a:solidFill>
                  <a:srgbClr val="000000">
                    <a:alpha val="100000"/>
                  </a:srgbClr>
                </a:solidFill>
                <a:latin typeface="黑体" panose="02010609060101010101" charset="-122"/>
                <a:ea typeface="黑体" panose="02010609060101010101" charset="-122"/>
                <a:cs typeface="黑体" panose="02010609060101010101" charset="-122"/>
              </a:rPr>
              <a:t>给出了有限空间管</a:t>
            </a:r>
            <a:r>
              <a:rPr b="1" kern="0" spc="-70" dirty="0">
                <a:solidFill>
                  <a:srgbClr val="000000">
                    <a:alpha val="100000"/>
                  </a:srgbClr>
                </a:solidFill>
                <a:latin typeface="黑体" panose="02010609060101010101" charset="-122"/>
                <a:ea typeface="黑体" panose="02010609060101010101" charset="-122"/>
                <a:cs typeface="黑体" panose="02010609060101010101" charset="-122"/>
              </a:rPr>
              <a:t>理台账示例。</a:t>
            </a:r>
            <a:endParaRPr sz="1600" dirty="0">
              <a:latin typeface="黑体" panose="02010609060101010101" charset="-122"/>
              <a:ea typeface="黑体" panose="02010609060101010101" charset="-122"/>
              <a:cs typeface="黑体" panose="02010609060101010101" charset="-122"/>
            </a:endParaRPr>
          </a:p>
          <a:p>
            <a:pPr algn="l" rtl="0" eaLnBrk="0">
              <a:lnSpc>
                <a:spcPct val="181000"/>
              </a:lnSpc>
            </a:pPr>
            <a:endParaRPr sz="1000" dirty="0">
              <a:latin typeface="Arial" panose="020B0604020202020204"/>
              <a:ea typeface="Arial" panose="020B0604020202020204"/>
              <a:cs typeface="Arial" panose="020B0604020202020204"/>
            </a:endParaRPr>
          </a:p>
          <a:p>
            <a:pPr algn="l" rtl="0" eaLnBrk="0">
              <a:lnSpc>
                <a:spcPct val="110000"/>
              </a:lnSpc>
            </a:pPr>
            <a:endParaRPr sz="300" dirty="0">
              <a:latin typeface="Arial" panose="020B0604020202020204"/>
              <a:ea typeface="Arial" panose="020B0604020202020204"/>
              <a:cs typeface="Arial" panose="020B0604020202020204"/>
            </a:endParaRPr>
          </a:p>
          <a:p>
            <a:pPr algn="r" rtl="0" eaLnBrk="0">
              <a:lnSpc>
                <a:spcPct val="95000"/>
              </a:lnSpc>
              <a:spcBef>
                <a:spcPts val="0"/>
              </a:spcBef>
            </a:pPr>
            <a:r>
              <a:rPr sz="1400" b="1" kern="0" spc="140" dirty="0">
                <a:solidFill>
                  <a:srgbClr val="000000">
                    <a:alpha val="100000"/>
                  </a:srgbClr>
                </a:solidFill>
                <a:latin typeface="黑体" panose="02010609060101010101" charset="-122"/>
                <a:ea typeface="黑体" panose="02010609060101010101" charset="-122"/>
                <a:cs typeface="黑体" panose="02010609060101010101" charset="-122"/>
              </a:rPr>
              <a:t>表</a:t>
            </a:r>
            <a:r>
              <a:rPr sz="14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1400" b="1" kern="0" spc="140" dirty="0">
                <a:solidFill>
                  <a:srgbClr val="000000">
                    <a:alpha val="100000"/>
                  </a:srgbClr>
                </a:solidFill>
                <a:latin typeface="Times New Roman" panose="02020603050405020304"/>
                <a:ea typeface="Times New Roman" panose="02020603050405020304"/>
                <a:cs typeface="Times New Roman" panose="02020603050405020304"/>
              </a:rPr>
              <a:t>A.1    </a:t>
            </a:r>
            <a:r>
              <a:rPr sz="1400" b="1" kern="0" spc="130" dirty="0">
                <a:solidFill>
                  <a:srgbClr val="000000">
                    <a:alpha val="100000"/>
                  </a:srgbClr>
                </a:solidFill>
                <a:latin typeface="Times New Roman" panose="02020603050405020304"/>
                <a:ea typeface="Times New Roman" panose="02020603050405020304"/>
                <a:cs typeface="Times New Roman" panose="02020603050405020304"/>
              </a:rPr>
              <a:t> </a:t>
            </a:r>
            <a:r>
              <a:rPr sz="1400" b="1" kern="0" spc="130" dirty="0">
                <a:solidFill>
                  <a:srgbClr val="000000">
                    <a:alpha val="100000"/>
                  </a:srgbClr>
                </a:solidFill>
                <a:latin typeface="黑体" panose="02010609060101010101" charset="-122"/>
                <a:ea typeface="黑体" panose="02010609060101010101" charset="-122"/>
                <a:cs typeface="黑体" panose="02010609060101010101" charset="-122"/>
              </a:rPr>
              <a:t>有限空间管理台账示例</a:t>
            </a:r>
            <a:endParaRPr sz="1400" b="1" kern="0" spc="130" dirty="0">
              <a:solidFill>
                <a:srgbClr val="000000">
                  <a:alpha val="100000"/>
                </a:srgbClr>
              </a:solidFill>
              <a:latin typeface="黑体" panose="02010609060101010101" charset="-122"/>
              <a:ea typeface="黑体" panose="02010609060101010101" charset="-122"/>
              <a:cs typeface="黑体" panose="02010609060101010101" charset="-122"/>
            </a:endParaRPr>
          </a:p>
        </p:txBody>
      </p:sp>
      <p:pic>
        <p:nvPicPr>
          <p:cNvPr id="540" name="picture 540"/>
          <p:cNvPicPr>
            <a:picLocks noChangeAspect="1"/>
          </p:cNvPicPr>
          <p:nvPr/>
        </p:nvPicPr>
        <p:blipFill>
          <a:blip r:embed="rId5"/>
          <a:stretch>
            <a:fillRect/>
          </a:stretch>
        </p:blipFill>
        <p:spPr>
          <a:xfrm rot="21600000">
            <a:off x="9620301" y="2317729"/>
            <a:ext cx="5607018" cy="571500"/>
          </a:xfrm>
          <a:prstGeom prst="rect">
            <a:avLst/>
          </a:prstGeom>
        </p:spPr>
      </p:pic>
      <p:pic>
        <p:nvPicPr>
          <p:cNvPr id="542" name="picture 542"/>
          <p:cNvPicPr>
            <a:picLocks noChangeAspect="1"/>
          </p:cNvPicPr>
          <p:nvPr/>
        </p:nvPicPr>
        <p:blipFill>
          <a:blip r:embed="rId6"/>
          <a:stretch>
            <a:fillRect/>
          </a:stretch>
        </p:blipFill>
        <p:spPr>
          <a:xfrm rot="21600000">
            <a:off x="9975820" y="3752880"/>
            <a:ext cx="787440" cy="253928"/>
          </a:xfrm>
          <a:prstGeom prst="rect">
            <a:avLst/>
          </a:prstGeom>
        </p:spPr>
      </p:pic>
      <p:graphicFrame>
        <p:nvGraphicFramePr>
          <p:cNvPr id="544" name="table 544"/>
          <p:cNvGraphicFramePr>
            <a:graphicFrameLocks noGrp="1"/>
          </p:cNvGraphicFramePr>
          <p:nvPr/>
        </p:nvGraphicFramePr>
        <p:xfrm>
          <a:off x="9963139" y="2489758"/>
          <a:ext cx="5079999" cy="1550670"/>
        </p:xfrm>
        <a:graphic>
          <a:graphicData uri="http://schemas.openxmlformats.org/drawingml/2006/table">
            <a:tbl>
              <a:tblPr/>
              <a:tblGrid>
                <a:gridCol w="859155"/>
                <a:gridCol w="4220844"/>
              </a:tblGrid>
              <a:tr h="1550669">
                <a:tc>
                  <a:txBody>
                    <a:bodyPr/>
                    <a:lstStyle/>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marL="8890" algn="l" rtl="0" eaLnBrk="0">
                        <a:lnSpc>
                          <a:spcPct val="82000"/>
                        </a:lnSpc>
                        <a:spcBef>
                          <a:spcPts val="5"/>
                        </a:spcBef>
                      </a:pPr>
                      <a:r>
                        <a:rPr sz="1600" b="1" kern="0" spc="-70" dirty="0">
                          <a:solidFill>
                            <a:srgbClr val="E0A0B0">
                              <a:alpha val="100000"/>
                            </a:srgbClr>
                          </a:solidFill>
                          <a:latin typeface="黑体" panose="02010609060101010101" charset="-122"/>
                          <a:ea typeface="黑体" panose="02010609060101010101" charset="-122"/>
                          <a:cs typeface="黑体" panose="02010609060101010101" charset="-122"/>
                        </a:rPr>
                        <a:t>禁止入内</a:t>
                      </a:r>
                      <a:endParaRPr sz="1600" dirty="0">
                        <a:latin typeface="黑体" panose="02010609060101010101" charset="-122"/>
                        <a:ea typeface="黑体" panose="02010609060101010101" charset="-122"/>
                        <a:cs typeface="黑体" panose="02010609060101010101" charset="-122"/>
                      </a:endParaRPr>
                    </a:p>
                  </a:txBody>
                  <a:tcPr marL="0" marR="0" marT="0" marB="0" vert="horz">
                    <a:lnL>
                      <a:noFill/>
                    </a:lnL>
                    <a:lnR>
                      <a:noFill/>
                    </a:lnR>
                    <a:lnT>
                      <a:noFill/>
                    </a:lnT>
                    <a:lnB>
                      <a:noFill/>
                    </a:lnB>
                  </a:tcPr>
                </a:tc>
                <a:tc>
                  <a:txBody>
                    <a:bodyPr/>
                    <a:lstStyle/>
                    <a:p>
                      <a:pPr algn="l" rtl="0" eaLnBrk="0">
                        <a:lnSpc>
                          <a:spcPct val="19000"/>
                        </a:lnSpc>
                      </a:pPr>
                      <a:endParaRPr sz="100" dirty="0">
                        <a:latin typeface="Arial" panose="020B0604020202020204"/>
                        <a:ea typeface="Arial" panose="020B0604020202020204"/>
                        <a:cs typeface="Arial" panose="020B0604020202020204"/>
                      </a:endParaRPr>
                    </a:p>
                    <a:p>
                      <a:pPr marL="59055" algn="l" rtl="0" eaLnBrk="0">
                        <a:lnSpc>
                          <a:spcPct val="95000"/>
                        </a:lnSpc>
                      </a:pPr>
                      <a:r>
                        <a:rPr sz="2400" b="1" kern="0" spc="10" dirty="0">
                          <a:solidFill>
                            <a:srgbClr val="FFFFFF">
                              <a:alpha val="100000"/>
                            </a:srgbClr>
                          </a:solidFill>
                          <a:latin typeface="黑体" panose="02010609060101010101" charset="-122"/>
                          <a:ea typeface="黑体" panose="02010609060101010101" charset="-122"/>
                          <a:cs typeface="黑体" panose="02010609060101010101" charset="-122"/>
                        </a:rPr>
                        <a:t>有限空间作业安全风</a:t>
                      </a:r>
                      <a:r>
                        <a:rPr sz="2400" b="1" kern="0" spc="0" dirty="0">
                          <a:solidFill>
                            <a:srgbClr val="FFFFFF">
                              <a:alpha val="100000"/>
                            </a:srgbClr>
                          </a:solidFill>
                          <a:latin typeface="黑体" panose="02010609060101010101" charset="-122"/>
                          <a:ea typeface="黑体" panose="02010609060101010101" charset="-122"/>
                          <a:cs typeface="黑体" panose="02010609060101010101" charset="-122"/>
                        </a:rPr>
                        <a:t>险告知</a:t>
                      </a:r>
                      <a:endParaRPr sz="2400" dirty="0">
                        <a:latin typeface="黑体" panose="02010609060101010101" charset="-122"/>
                        <a:ea typeface="黑体" panose="02010609060101010101" charset="-122"/>
                        <a:cs typeface="黑体" panose="02010609060101010101" charset="-122"/>
                      </a:endParaRPr>
                    </a:p>
                    <a:p>
                      <a:pPr algn="r" rtl="0" eaLnBrk="0">
                        <a:lnSpc>
                          <a:spcPct val="96000"/>
                        </a:lnSpc>
                        <a:spcBef>
                          <a:spcPts val="875"/>
                        </a:spcBef>
                      </a:pPr>
                      <a:r>
                        <a:rPr sz="3200" b="1" kern="0" spc="5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未经审批严禁进入!</a:t>
                      </a:r>
                      <a:endParaRPr sz="3200" dirty="0">
                        <a:latin typeface="宋体" panose="02010600030101010101" pitchFamily="2" charset="-122"/>
                        <a:ea typeface="宋体" panose="02010600030101010101" pitchFamily="2" charset="-122"/>
                        <a:cs typeface="宋体" panose="02010600030101010101" pitchFamily="2" charset="-122"/>
                      </a:endParaRPr>
                    </a:p>
                    <a:p>
                      <a:pPr marL="600710" algn="l" rtl="0" eaLnBrk="0">
                        <a:lnSpc>
                          <a:spcPct val="96000"/>
                        </a:lnSpc>
                        <a:spcBef>
                          <a:spcPts val="715"/>
                        </a:spcBef>
                      </a:pPr>
                      <a:r>
                        <a:rPr sz="3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严禁盲目施救!</a:t>
                      </a:r>
                      <a:endParaRPr sz="3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a:noFill/>
                    </a:lnL>
                    <a:lnR>
                      <a:noFill/>
                    </a:lnR>
                    <a:lnT>
                      <a:noFill/>
                    </a:lnT>
                    <a:lnB>
                      <a:noFill/>
                    </a:lnB>
                  </a:tcPr>
                </a:tc>
              </a:tr>
            </a:tbl>
          </a:graphicData>
        </a:graphic>
      </p:graphicFrame>
      <p:sp>
        <p:nvSpPr>
          <p:cNvPr id="546" name="textbox 546"/>
          <p:cNvSpPr/>
          <p:nvPr/>
        </p:nvSpPr>
        <p:spPr>
          <a:xfrm>
            <a:off x="9686290" y="1148080"/>
            <a:ext cx="4895215" cy="105219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2298700" algn="l" rtl="0" eaLnBrk="0">
              <a:lnSpc>
                <a:spcPct val="98000"/>
              </a:lnSpc>
            </a:pPr>
            <a:r>
              <a:rPr sz="2000" b="1" kern="0" spc="140" dirty="0">
                <a:solidFill>
                  <a:srgbClr val="000000">
                    <a:alpha val="100000"/>
                  </a:srgbClr>
                </a:solidFill>
                <a:latin typeface="黑体" panose="02010609060101010101" charset="-122"/>
                <a:ea typeface="黑体" panose="02010609060101010101" charset="-122"/>
                <a:cs typeface="黑体" panose="02010609060101010101" charset="-122"/>
              </a:rPr>
              <a:t>附录</a:t>
            </a:r>
            <a:r>
              <a:rPr sz="2000" b="1"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a:t>
            </a:r>
            <a:endParaRPr sz="2000" dirty="0">
              <a:latin typeface="宋体" panose="02010600030101010101" pitchFamily="2" charset="-122"/>
              <a:ea typeface="宋体" panose="02010600030101010101" pitchFamily="2" charset="-122"/>
              <a:cs typeface="宋体" panose="02010600030101010101" pitchFamily="2" charset="-122"/>
            </a:endParaRPr>
          </a:p>
          <a:p>
            <a:pPr marL="2241550" algn="l" rtl="0" eaLnBrk="0">
              <a:lnSpc>
                <a:spcPct val="96000"/>
              </a:lnSpc>
              <a:spcBef>
                <a:spcPts val="120"/>
              </a:spcBef>
            </a:pPr>
            <a:r>
              <a:rPr b="1" kern="0" spc="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dirty="0">
              <a:latin typeface="黑体" panose="02010609060101010101" charset="-122"/>
              <a:ea typeface="黑体" panose="02010609060101010101" charset="-122"/>
              <a:cs typeface="黑体" panose="02010609060101010101" charset="-122"/>
            </a:endParaRPr>
          </a:p>
          <a:p>
            <a:pPr marL="12700" indent="1085850" algn="l" rtl="0" eaLnBrk="0">
              <a:lnSpc>
                <a:spcPct val="104000"/>
              </a:lnSpc>
              <a:spcBef>
                <a:spcPts val="5"/>
              </a:spcBef>
            </a:pPr>
            <a:r>
              <a:rPr b="1" kern="0" spc="0" dirty="0">
                <a:solidFill>
                  <a:srgbClr val="000000">
                    <a:alpha val="100000"/>
                  </a:srgbClr>
                </a:solidFill>
                <a:latin typeface="黑体" panose="02010609060101010101" charset="-122"/>
                <a:ea typeface="黑体" panose="02010609060101010101" charset="-122"/>
                <a:cs typeface="黑体" panose="02010609060101010101" charset="-122"/>
              </a:rPr>
              <a:t>有限空间作业安全风险告</a:t>
            </a:r>
            <a:r>
              <a:rPr b="1" kern="0" spc="-10" dirty="0">
                <a:solidFill>
                  <a:srgbClr val="000000">
                    <a:alpha val="100000"/>
                  </a:srgbClr>
                </a:solidFill>
                <a:latin typeface="黑体" panose="02010609060101010101" charset="-122"/>
                <a:ea typeface="黑体" panose="02010609060101010101" charset="-122"/>
                <a:cs typeface="黑体" panose="02010609060101010101" charset="-122"/>
              </a:rPr>
              <a:t>知牌示例</a:t>
            </a:r>
            <a:r>
              <a:rPr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b="1" kern="0" spc="-60" dirty="0">
                <a:solidFill>
                  <a:srgbClr val="000000">
                    <a:alpha val="100000"/>
                  </a:srgbClr>
                </a:solidFill>
                <a:latin typeface="黑体" panose="02010609060101010101" charset="-122"/>
                <a:ea typeface="黑体" panose="02010609060101010101" charset="-122"/>
                <a:cs typeface="黑体" panose="02010609060101010101" charset="-122"/>
              </a:rPr>
              <a:t>图</a:t>
            </a:r>
            <a:r>
              <a:rPr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b="1"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B.1</a:t>
            </a:r>
            <a:r>
              <a:rPr b="1" kern="0" spc="-60" dirty="0">
                <a:solidFill>
                  <a:srgbClr val="000000">
                    <a:alpha val="100000"/>
                  </a:srgbClr>
                </a:solidFill>
                <a:latin typeface="黑体" panose="02010609060101010101" charset="-122"/>
                <a:ea typeface="黑体" panose="02010609060101010101" charset="-122"/>
                <a:cs typeface="黑体" panose="02010609060101010101" charset="-122"/>
              </a:rPr>
              <a:t>给出了有限空间作业安全风险告知牌示</a:t>
            </a:r>
            <a:r>
              <a:rPr b="1" kern="0" spc="-70" dirty="0">
                <a:solidFill>
                  <a:srgbClr val="000000">
                    <a:alpha val="100000"/>
                  </a:srgbClr>
                </a:solidFill>
                <a:latin typeface="黑体" panose="02010609060101010101" charset="-122"/>
                <a:ea typeface="黑体" panose="02010609060101010101" charset="-122"/>
                <a:cs typeface="黑体" panose="02010609060101010101" charset="-122"/>
              </a:rPr>
              <a:t>例。</a:t>
            </a:r>
            <a:endParaRPr b="1" kern="0" spc="-70" dirty="0">
              <a:solidFill>
                <a:srgbClr val="000000">
                  <a:alpha val="100000"/>
                </a:srgbClr>
              </a:solidFill>
              <a:latin typeface="黑体" panose="02010609060101010101" charset="-122"/>
              <a:ea typeface="黑体" panose="02010609060101010101" charset="-122"/>
              <a:cs typeface="黑体" panose="02010609060101010101" charset="-122"/>
            </a:endParaRPr>
          </a:p>
        </p:txBody>
      </p:sp>
      <p:grpSp>
        <p:nvGrpSpPr>
          <p:cNvPr id="88" name="group 88"/>
          <p:cNvGrpSpPr/>
          <p:nvPr/>
        </p:nvGrpSpPr>
        <p:grpSpPr>
          <a:xfrm rot="21600000">
            <a:off x="863681" y="1727209"/>
            <a:ext cx="6692757" cy="596920"/>
            <a:chOff x="0" y="0"/>
            <a:chExt cx="6692757" cy="596920"/>
          </a:xfrm>
        </p:grpSpPr>
        <p:pic>
          <p:nvPicPr>
            <p:cNvPr id="548" name="picture 548"/>
            <p:cNvPicPr>
              <a:picLocks noChangeAspect="1"/>
            </p:cNvPicPr>
            <p:nvPr/>
          </p:nvPicPr>
          <p:blipFill>
            <a:blip r:embed="rId7"/>
            <a:stretch>
              <a:fillRect/>
            </a:stretch>
          </p:blipFill>
          <p:spPr>
            <a:xfrm rot="21600000">
              <a:off x="0" y="0"/>
              <a:ext cx="6692757" cy="596920"/>
            </a:xfrm>
            <a:prstGeom prst="rect">
              <a:avLst/>
            </a:prstGeom>
          </p:spPr>
        </p:pic>
        <p:sp>
          <p:nvSpPr>
            <p:cNvPr id="550" name="textbox 550"/>
            <p:cNvSpPr/>
            <p:nvPr/>
          </p:nvSpPr>
          <p:spPr>
            <a:xfrm>
              <a:off x="-12700" y="-12700"/>
              <a:ext cx="6718300" cy="658494"/>
            </a:xfrm>
            <a:prstGeom prst="rect">
              <a:avLst/>
            </a:prstGeom>
            <a:noFill/>
            <a:ln w="0" cap="flat">
              <a:noFill/>
              <a:prstDash val="solid"/>
              <a:miter lim="0"/>
            </a:ln>
          </p:spPr>
          <p:txBody>
            <a:bodyPr vert="horz" wrap="square" lIns="0" tIns="0" rIns="0" bIns="0"/>
            <a:lstStyle/>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253365" algn="l" rtl="0" eaLnBrk="0">
                <a:lnSpc>
                  <a:spcPct val="93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
        <p:nvSpPr>
          <p:cNvPr id="552" name="textbox 552"/>
          <p:cNvSpPr/>
          <p:nvPr/>
        </p:nvSpPr>
        <p:spPr>
          <a:xfrm>
            <a:off x="9845228" y="8323691"/>
            <a:ext cx="3808729" cy="62674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830"/>
              </a:lnSpc>
            </a:pPr>
            <a:r>
              <a:rPr sz="1500" b="1" kern="0" spc="-50" dirty="0">
                <a:solidFill>
                  <a:srgbClr val="000000">
                    <a:alpha val="100000"/>
                  </a:srgbClr>
                </a:solidFill>
                <a:latin typeface="黑体" panose="02010609060101010101" charset="-122"/>
                <a:ea typeface="黑体" panose="02010609060101010101" charset="-122"/>
                <a:cs typeface="黑体" panose="02010609060101010101" charset="-122"/>
              </a:rPr>
              <a:t>报警急救电话：119、120</a:t>
            </a:r>
            <a:r>
              <a:rPr sz="1500" kern="0" spc="330" dirty="0">
                <a:solidFill>
                  <a:srgbClr val="000000">
                    <a:alpha val="100000"/>
                  </a:srgbClr>
                </a:solidFill>
                <a:latin typeface="黑体" panose="02010609060101010101" charset="-122"/>
                <a:ea typeface="黑体" panose="02010609060101010101" charset="-122"/>
                <a:cs typeface="黑体" panose="02010609060101010101" charset="-122"/>
              </a:rPr>
              <a:t>  </a:t>
            </a:r>
            <a:r>
              <a:rPr sz="1500" b="1" kern="0" spc="-50" dirty="0">
                <a:solidFill>
                  <a:srgbClr val="000000">
                    <a:alpha val="100000"/>
                  </a:srgbClr>
                </a:solidFill>
                <a:latin typeface="黑体" panose="02010609060101010101" charset="-122"/>
                <a:ea typeface="黑体" panose="02010609060101010101" charset="-122"/>
                <a:cs typeface="黑体" panose="02010609060101010101" charset="-122"/>
              </a:rPr>
              <a:t>单位应急</a:t>
            </a:r>
            <a:r>
              <a:rPr sz="1500" b="1" kern="0" spc="-60" dirty="0">
                <a:solidFill>
                  <a:srgbClr val="000000">
                    <a:alpha val="100000"/>
                  </a:srgbClr>
                </a:solidFill>
                <a:latin typeface="黑体" panose="02010609060101010101" charset="-122"/>
                <a:ea typeface="黑体" panose="02010609060101010101" charset="-122"/>
                <a:cs typeface="黑体" panose="02010609060101010101" charset="-122"/>
              </a:rPr>
              <a:t>电话：</a:t>
            </a:r>
            <a:endParaRPr sz="1500" dirty="0">
              <a:latin typeface="黑体" panose="02010609060101010101" charset="-122"/>
              <a:ea typeface="黑体" panose="02010609060101010101" charset="-122"/>
              <a:cs typeface="黑体" panose="02010609060101010101" charset="-122"/>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29000"/>
              </a:lnSpc>
            </a:pPr>
            <a:endParaRPr sz="200" dirty="0">
              <a:latin typeface="Arial" panose="020B0604020202020204"/>
              <a:ea typeface="Arial" panose="020B0604020202020204"/>
              <a:cs typeface="Arial" panose="020B0604020202020204"/>
            </a:endParaRPr>
          </a:p>
          <a:p>
            <a:pPr algn="r" rtl="0" eaLnBrk="0">
              <a:lnSpc>
                <a:spcPct val="100000"/>
              </a:lnSpc>
            </a:pPr>
            <a:r>
              <a:rPr sz="1000" b="1" kern="0" spc="20" dirty="0">
                <a:solidFill>
                  <a:srgbClr val="000000">
                    <a:alpha val="100000"/>
                  </a:srgbClr>
                </a:solidFill>
                <a:latin typeface="黑体" panose="02010609060101010101" charset="-122"/>
                <a:ea typeface="黑体" panose="02010609060101010101" charset="-122"/>
                <a:cs typeface="黑体" panose="02010609060101010101" charset="-122"/>
              </a:rPr>
              <a:t>图</a:t>
            </a:r>
            <a:r>
              <a:rPr sz="1000" kern="0" spc="-170" dirty="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20" dirty="0">
                <a:solidFill>
                  <a:srgbClr val="000000">
                    <a:alpha val="100000"/>
                  </a:srgbClr>
                </a:solidFill>
                <a:latin typeface="Arial" panose="020B0604020202020204"/>
                <a:ea typeface="Arial" panose="020B0604020202020204"/>
                <a:cs typeface="Arial" panose="020B0604020202020204"/>
              </a:rPr>
              <a:t>B.1   </a:t>
            </a:r>
            <a:r>
              <a:rPr sz="1000" b="1" kern="0" spc="20" dirty="0">
                <a:solidFill>
                  <a:srgbClr val="000000">
                    <a:alpha val="100000"/>
                  </a:srgbClr>
                </a:solidFill>
                <a:latin typeface="黑体" panose="02010609060101010101" charset="-122"/>
                <a:ea typeface="黑体" panose="02010609060101010101" charset="-122"/>
                <a:cs typeface="黑体" panose="02010609060101010101" charset="-122"/>
              </a:rPr>
              <a:t>有限</a:t>
            </a:r>
            <a:r>
              <a:rPr sz="1000" b="1" kern="0" spc="10" dirty="0">
                <a:solidFill>
                  <a:srgbClr val="000000">
                    <a:alpha val="100000"/>
                  </a:srgbClr>
                </a:solidFill>
                <a:latin typeface="黑体" panose="02010609060101010101" charset="-122"/>
                <a:ea typeface="黑体" panose="02010609060101010101" charset="-122"/>
                <a:cs typeface="黑体" panose="02010609060101010101" charset="-122"/>
              </a:rPr>
              <a:t>空间作业安全风险告知牌示例</a:t>
            </a:r>
            <a:endParaRPr sz="1000" dirty="0">
              <a:latin typeface="黑体" panose="02010609060101010101" charset="-122"/>
              <a:ea typeface="黑体" panose="02010609060101010101" charset="-122"/>
              <a:cs typeface="黑体" panose="02010609060101010101" charset="-122"/>
            </a:endParaRPr>
          </a:p>
        </p:txBody>
      </p:sp>
      <p:sp>
        <p:nvSpPr>
          <p:cNvPr id="554" name="textbox 554"/>
          <p:cNvSpPr/>
          <p:nvPr/>
        </p:nvSpPr>
        <p:spPr>
          <a:xfrm>
            <a:off x="12795259" y="4095781"/>
            <a:ext cx="2057400" cy="330200"/>
          </a:xfrm>
          <a:prstGeom prst="rect">
            <a:avLst/>
          </a:prstGeom>
          <a:solidFill>
            <a:srgbClr val="000000">
              <a:alpha val="100000"/>
            </a:srgbClr>
          </a:solidFill>
          <a:ln w="0" cap="flat">
            <a:noFill/>
            <a:prstDash val="solid"/>
            <a:miter lim="0"/>
          </a:ln>
        </p:spPr>
        <p:txBody>
          <a:bodyPr vert="horz" wrap="square" lIns="0" tIns="0" rIns="0" bIns="0"/>
          <a:lstStyle/>
          <a:p>
            <a:pPr algn="l" rtl="0" eaLnBrk="0">
              <a:lnSpc>
                <a:spcPct val="103000"/>
              </a:lnSpc>
            </a:pPr>
            <a:endParaRPr sz="900" dirty="0">
              <a:latin typeface="Arial" panose="020B0604020202020204"/>
              <a:ea typeface="Arial" panose="020B0604020202020204"/>
              <a:cs typeface="Arial" panose="020B0604020202020204"/>
            </a:endParaRPr>
          </a:p>
          <a:p>
            <a:pPr marL="281305" algn="l" rtl="0" eaLnBrk="0">
              <a:lnSpc>
                <a:spcPct val="97000"/>
              </a:lnSpc>
              <a:spcBef>
                <a:spcPts val="5"/>
              </a:spcBef>
            </a:pPr>
            <a:r>
              <a:rPr sz="1300" b="1" kern="0" spc="-100" dirty="0">
                <a:solidFill>
                  <a:srgbClr val="FFFFFF">
                    <a:alpha val="100000"/>
                  </a:srgbClr>
                </a:solidFill>
                <a:latin typeface="楷体" panose="02010609060101010101" charset="-122"/>
                <a:ea typeface="楷体" panose="02010609060101010101" charset="-122"/>
                <a:cs typeface="楷体" panose="02010609060101010101" charset="-122"/>
              </a:rPr>
              <a:t>安</a:t>
            </a:r>
            <a:r>
              <a:rPr sz="1300" kern="0" spc="300" dirty="0">
                <a:solidFill>
                  <a:srgbClr val="FFFFFF">
                    <a:alpha val="100000"/>
                  </a:srgbClr>
                </a:solidFill>
                <a:latin typeface="楷体" panose="02010609060101010101" charset="-122"/>
                <a:ea typeface="楷体" panose="02010609060101010101" charset="-122"/>
                <a:cs typeface="楷体" panose="02010609060101010101" charset="-122"/>
              </a:rPr>
              <a:t> </a:t>
            </a:r>
            <a:r>
              <a:rPr sz="1300" b="1" kern="0" spc="-100" dirty="0">
                <a:solidFill>
                  <a:srgbClr val="FFFFFF">
                    <a:alpha val="100000"/>
                  </a:srgbClr>
                </a:solidFill>
                <a:latin typeface="楷体" panose="02010609060101010101" charset="-122"/>
                <a:ea typeface="楷体" panose="02010609060101010101" charset="-122"/>
                <a:cs typeface="楷体" panose="02010609060101010101" charset="-122"/>
              </a:rPr>
              <a:t>全</a:t>
            </a:r>
            <a:r>
              <a:rPr sz="1300" kern="0" spc="300" dirty="0">
                <a:solidFill>
                  <a:srgbClr val="FFFFFF">
                    <a:alpha val="100000"/>
                  </a:srgbClr>
                </a:solidFill>
                <a:latin typeface="楷体" panose="02010609060101010101" charset="-122"/>
                <a:ea typeface="楷体" panose="02010609060101010101" charset="-122"/>
                <a:cs typeface="楷体" panose="02010609060101010101" charset="-122"/>
              </a:rPr>
              <a:t> </a:t>
            </a:r>
            <a:r>
              <a:rPr sz="1300" b="1" kern="0" spc="-100" dirty="0">
                <a:solidFill>
                  <a:srgbClr val="FFFFFF">
                    <a:alpha val="100000"/>
                  </a:srgbClr>
                </a:solidFill>
                <a:latin typeface="楷体" panose="02010609060101010101" charset="-122"/>
                <a:ea typeface="楷体" panose="02010609060101010101" charset="-122"/>
                <a:cs typeface="楷体" panose="02010609060101010101" charset="-122"/>
              </a:rPr>
              <a:t>注</a:t>
            </a:r>
            <a:r>
              <a:rPr sz="1300" kern="0" spc="300" dirty="0">
                <a:solidFill>
                  <a:srgbClr val="FFFFFF">
                    <a:alpha val="100000"/>
                  </a:srgbClr>
                </a:solidFill>
                <a:latin typeface="楷体" panose="02010609060101010101" charset="-122"/>
                <a:ea typeface="楷体" panose="02010609060101010101" charset="-122"/>
                <a:cs typeface="楷体" panose="02010609060101010101" charset="-122"/>
              </a:rPr>
              <a:t> </a:t>
            </a:r>
            <a:r>
              <a:rPr sz="1300" b="1" kern="0" spc="-100" dirty="0">
                <a:solidFill>
                  <a:srgbClr val="FFFFFF">
                    <a:alpha val="100000"/>
                  </a:srgbClr>
                </a:solidFill>
                <a:latin typeface="楷体" panose="02010609060101010101" charset="-122"/>
                <a:ea typeface="楷体" panose="02010609060101010101" charset="-122"/>
                <a:cs typeface="楷体" panose="02010609060101010101" charset="-122"/>
              </a:rPr>
              <a:t>意</a:t>
            </a:r>
            <a:r>
              <a:rPr sz="1300" kern="0" spc="270" dirty="0">
                <a:solidFill>
                  <a:srgbClr val="FFFFFF">
                    <a:alpha val="100000"/>
                  </a:srgbClr>
                </a:solidFill>
                <a:latin typeface="楷体" panose="02010609060101010101" charset="-122"/>
                <a:ea typeface="楷体" panose="02010609060101010101" charset="-122"/>
                <a:cs typeface="楷体" panose="02010609060101010101" charset="-122"/>
              </a:rPr>
              <a:t> </a:t>
            </a:r>
            <a:r>
              <a:rPr sz="1300" b="1" kern="0" spc="-100" dirty="0">
                <a:solidFill>
                  <a:srgbClr val="FFFFFF">
                    <a:alpha val="100000"/>
                  </a:srgbClr>
                </a:solidFill>
                <a:latin typeface="楷体" panose="02010609060101010101" charset="-122"/>
                <a:ea typeface="楷体" panose="02010609060101010101" charset="-122"/>
                <a:cs typeface="楷体" panose="02010609060101010101" charset="-122"/>
              </a:rPr>
              <a:t>事</a:t>
            </a:r>
            <a:r>
              <a:rPr sz="1300" kern="0" spc="250" dirty="0">
                <a:solidFill>
                  <a:srgbClr val="FFFFFF">
                    <a:alpha val="100000"/>
                  </a:srgbClr>
                </a:solidFill>
                <a:latin typeface="楷体" panose="02010609060101010101" charset="-122"/>
                <a:ea typeface="楷体" panose="02010609060101010101" charset="-122"/>
                <a:cs typeface="楷体" panose="02010609060101010101" charset="-122"/>
              </a:rPr>
              <a:t> </a:t>
            </a:r>
            <a:r>
              <a:rPr sz="1300" b="1" kern="0" spc="-100" dirty="0">
                <a:solidFill>
                  <a:srgbClr val="FFFFFF">
                    <a:alpha val="100000"/>
                  </a:srgbClr>
                </a:solidFill>
                <a:latin typeface="楷体" panose="02010609060101010101" charset="-122"/>
                <a:ea typeface="楷体" panose="02010609060101010101" charset="-122"/>
                <a:cs typeface="楷体" panose="02010609060101010101" charset="-122"/>
              </a:rPr>
              <a:t>项</a:t>
            </a:r>
            <a:endParaRPr sz="1300" dirty="0">
              <a:latin typeface="楷体" panose="02010609060101010101" charset="-122"/>
              <a:ea typeface="楷体" panose="02010609060101010101" charset="-122"/>
              <a:cs typeface="楷体" panose="02010609060101010101" charset="-122"/>
            </a:endParaRPr>
          </a:p>
        </p:txBody>
      </p:sp>
      <p:pic>
        <p:nvPicPr>
          <p:cNvPr id="556" name="picture 556"/>
          <p:cNvPicPr>
            <a:picLocks noChangeAspect="1"/>
          </p:cNvPicPr>
          <p:nvPr/>
        </p:nvPicPr>
        <p:blipFill>
          <a:blip r:embed="rId8"/>
          <a:stretch>
            <a:fillRect/>
          </a:stretch>
        </p:blipFill>
        <p:spPr>
          <a:xfrm rot="21600000">
            <a:off x="9963139" y="2889230"/>
            <a:ext cx="787440" cy="793790"/>
          </a:xfrm>
          <a:prstGeom prst="rect">
            <a:avLst/>
          </a:prstGeom>
        </p:spPr>
      </p:pic>
      <p:pic>
        <p:nvPicPr>
          <p:cNvPr id="558" name="picture 558"/>
          <p:cNvPicPr>
            <a:picLocks noChangeAspect="1"/>
          </p:cNvPicPr>
          <p:nvPr/>
        </p:nvPicPr>
        <p:blipFill>
          <a:blip r:embed="rId9"/>
          <a:stretch>
            <a:fillRect/>
          </a:stretch>
        </p:blipFill>
        <p:spPr>
          <a:xfrm rot="21600000">
            <a:off x="12528499" y="7315200"/>
            <a:ext cx="565222" cy="793790"/>
          </a:xfrm>
          <a:prstGeom prst="rect">
            <a:avLst/>
          </a:prstGeom>
        </p:spPr>
      </p:pic>
      <p:pic>
        <p:nvPicPr>
          <p:cNvPr id="560" name="picture 560"/>
          <p:cNvPicPr>
            <a:picLocks noChangeAspect="1"/>
          </p:cNvPicPr>
          <p:nvPr/>
        </p:nvPicPr>
        <p:blipFill>
          <a:blip r:embed="rId10"/>
          <a:stretch>
            <a:fillRect/>
          </a:stretch>
        </p:blipFill>
        <p:spPr>
          <a:xfrm rot="21600000">
            <a:off x="14554159" y="7321509"/>
            <a:ext cx="558880" cy="781080"/>
          </a:xfrm>
          <a:prstGeom prst="rect">
            <a:avLst/>
          </a:prstGeom>
        </p:spPr>
      </p:pic>
      <p:pic>
        <p:nvPicPr>
          <p:cNvPr id="562" name="picture 562"/>
          <p:cNvPicPr>
            <a:picLocks noChangeAspect="1"/>
          </p:cNvPicPr>
          <p:nvPr/>
        </p:nvPicPr>
        <p:blipFill>
          <a:blip r:embed="rId11"/>
          <a:stretch>
            <a:fillRect/>
          </a:stretch>
        </p:blipFill>
        <p:spPr>
          <a:xfrm rot="21600000">
            <a:off x="13201660" y="7315200"/>
            <a:ext cx="577899" cy="590519"/>
          </a:xfrm>
          <a:prstGeom prst="rect">
            <a:avLst/>
          </a:prstGeom>
        </p:spPr>
      </p:pic>
      <p:pic>
        <p:nvPicPr>
          <p:cNvPr id="564" name="picture 564"/>
          <p:cNvPicPr>
            <a:picLocks noChangeAspect="1"/>
          </p:cNvPicPr>
          <p:nvPr/>
        </p:nvPicPr>
        <p:blipFill>
          <a:blip r:embed="rId12"/>
          <a:stretch>
            <a:fillRect/>
          </a:stretch>
        </p:blipFill>
        <p:spPr>
          <a:xfrm rot="21600000">
            <a:off x="13868479" y="7321509"/>
            <a:ext cx="571399" cy="577900"/>
          </a:xfrm>
          <a:prstGeom prst="rect">
            <a:avLst/>
          </a:prstGeom>
        </p:spPr>
      </p:pic>
      <p:sp>
        <p:nvSpPr>
          <p:cNvPr id="566" name="textbox 566"/>
          <p:cNvSpPr/>
          <p:nvPr/>
        </p:nvSpPr>
        <p:spPr>
          <a:xfrm>
            <a:off x="13887481" y="7994136"/>
            <a:ext cx="565150" cy="17907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210"/>
              </a:lnSpc>
            </a:pPr>
            <a:r>
              <a:rPr sz="1000" kern="0" spc="-50" dirty="0">
                <a:solidFill>
                  <a:srgbClr val="103858">
                    <a:alpha val="100000"/>
                  </a:srgbClr>
                </a:solidFill>
                <a:latin typeface="黑体" panose="02010609060101010101" charset="-122"/>
                <a:ea typeface="黑体" panose="02010609060101010101" charset="-122"/>
                <a:cs typeface="黑体" panose="02010609060101010101" charset="-122"/>
              </a:rPr>
              <a:t>2经号全司</a:t>
            </a:r>
            <a:endParaRPr sz="1000" dirty="0">
              <a:latin typeface="黑体" panose="02010609060101010101" charset="-122"/>
              <a:ea typeface="黑体" panose="02010609060101010101" charset="-122"/>
              <a:cs typeface="黑体" panose="02010609060101010101" charset="-122"/>
            </a:endParaRPr>
          </a:p>
        </p:txBody>
      </p:sp>
      <p:sp>
        <p:nvSpPr>
          <p:cNvPr id="568" name="textbox 568"/>
          <p:cNvSpPr/>
          <p:nvPr/>
        </p:nvSpPr>
        <p:spPr>
          <a:xfrm>
            <a:off x="14581389" y="8027300"/>
            <a:ext cx="563244" cy="14986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81000"/>
              </a:lnSpc>
            </a:pPr>
            <a:r>
              <a:rPr sz="1000" b="1" kern="0" spc="-50" dirty="0">
                <a:solidFill>
                  <a:srgbClr val="103850">
                    <a:alpha val="100000"/>
                  </a:srgbClr>
                </a:solidFill>
                <a:latin typeface="隶书" panose="02010509060101010101" charset="-122"/>
                <a:ea typeface="隶书" panose="02010509060101010101" charset="-122"/>
                <a:cs typeface="隶书" panose="02010509060101010101" charset="-122"/>
              </a:rPr>
              <a:t>2领安全国</a:t>
            </a:r>
            <a:endParaRPr sz="1000" dirty="0">
              <a:latin typeface="隶书" panose="02010509060101010101" charset="-122"/>
              <a:ea typeface="隶书" panose="02010509060101010101" charset="-122"/>
              <a:cs typeface="隶书" panose="02010509060101010101" charset="-122"/>
            </a:endParaRPr>
          </a:p>
        </p:txBody>
      </p:sp>
      <p:sp>
        <p:nvSpPr>
          <p:cNvPr id="570" name="textbox 570"/>
          <p:cNvSpPr/>
          <p:nvPr/>
        </p:nvSpPr>
        <p:spPr>
          <a:xfrm>
            <a:off x="12547660" y="8032008"/>
            <a:ext cx="556894" cy="14097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76000"/>
              </a:lnSpc>
            </a:pPr>
            <a:r>
              <a:rPr sz="1000" kern="0" spc="40" dirty="0">
                <a:solidFill>
                  <a:srgbClr val="90A0C0">
                    <a:alpha val="100000"/>
                  </a:srgbClr>
                </a:solidFill>
                <a:latin typeface="隶书" panose="02010509060101010101" charset="-122"/>
                <a:ea typeface="隶书" panose="02010509060101010101" charset="-122"/>
                <a:cs typeface="隶书" panose="02010509060101010101" charset="-122"/>
              </a:rPr>
              <a:t>必须通风</a:t>
            </a:r>
            <a:endParaRPr sz="1000" dirty="0">
              <a:latin typeface="隶书" panose="02010509060101010101" charset="-122"/>
              <a:ea typeface="隶书" panose="02010509060101010101" charset="-122"/>
              <a:cs typeface="隶书" panose="02010509060101010101"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 name="picture 572"/>
          <p:cNvPicPr>
            <a:picLocks noChangeAspect="1"/>
          </p:cNvPicPr>
          <p:nvPr/>
        </p:nvPicPr>
        <p:blipFill>
          <a:blip r:embed="rId1"/>
          <a:stretch>
            <a:fillRect/>
          </a:stretch>
        </p:blipFill>
        <p:spPr>
          <a:xfrm rot="21600000">
            <a:off x="0" y="0"/>
            <a:ext cx="16256000" cy="9144000"/>
          </a:xfrm>
          <a:prstGeom prst="rect">
            <a:avLst/>
          </a:prstGeom>
        </p:spPr>
      </p:pic>
      <p:graphicFrame>
        <p:nvGraphicFramePr>
          <p:cNvPr id="574" name="table 574"/>
          <p:cNvGraphicFramePr>
            <a:graphicFrameLocks noGrp="1"/>
          </p:cNvGraphicFramePr>
          <p:nvPr/>
        </p:nvGraphicFramePr>
        <p:xfrm>
          <a:off x="9439285" y="2549554"/>
          <a:ext cx="5523865" cy="6477000"/>
        </p:xfrm>
        <a:graphic>
          <a:graphicData uri="http://schemas.openxmlformats.org/drawingml/2006/table">
            <a:tbl>
              <a:tblPr/>
              <a:tblGrid>
                <a:gridCol w="1190625"/>
                <a:gridCol w="863600"/>
                <a:gridCol w="863600"/>
                <a:gridCol w="863600"/>
                <a:gridCol w="876300"/>
                <a:gridCol w="866139"/>
              </a:tblGrid>
              <a:tr h="32702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250190" algn="l" rtl="0" eaLnBrk="0">
                        <a:lnSpc>
                          <a:spcPct val="95000"/>
                        </a:lnSpc>
                        <a:spcBef>
                          <a:spcPts val="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有同空回名称</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208915" algn="l" rtl="0" eaLnBrk="0">
                        <a:lnSpc>
                          <a:spcPct val="95000"/>
                        </a:lnSpc>
                        <a:spcBef>
                          <a:spcPts val="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作业内容</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316865" algn="l" rtl="0" eaLnBrk="0">
                        <a:lnSpc>
                          <a:spcPct val="95000"/>
                        </a:lnSpc>
                      </a:pP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掏号</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20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365125" algn="l" rtl="0" eaLnBrk="0">
                        <a:lnSpc>
                          <a:spcPct val="95000"/>
                        </a:lnSpc>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作业单位</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5300">
                <a:tc>
                  <a:txBody>
                    <a:bodyPr/>
                    <a:lstStyle/>
                    <a:p>
                      <a:pPr algn="l" rtl="0" eaLnBrk="0">
                        <a:lnSpc>
                          <a:spcPct val="128000"/>
                        </a:lnSpc>
                      </a:pPr>
                      <a:endParaRPr sz="1000" dirty="0">
                        <a:latin typeface="Arial" panose="020B0604020202020204"/>
                        <a:ea typeface="Arial" panose="020B0604020202020204"/>
                        <a:cs typeface="Arial" panose="020B0604020202020204"/>
                      </a:endParaRPr>
                    </a:p>
                    <a:p>
                      <a:pPr marL="365125" algn="l" rtl="0" eaLnBrk="0">
                        <a:lnSpc>
                          <a:spcPct val="95000"/>
                        </a:lnSpc>
                        <a:spcBef>
                          <a:spcPts val="5"/>
                        </a:spcBef>
                      </a:pP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发但单位</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19050" algn="l" rtl="0" eaLnBrk="0">
                        <a:lnSpc>
                          <a:spcPct val="83000"/>
                        </a:lnSpc>
                        <a:spcBef>
                          <a:spcPts val="0"/>
                        </a:spcBef>
                      </a:pP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涉及发包口是 发包</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单位名称：_</a:t>
                      </a:r>
                      <a:endParaRPr sz="900" dirty="0">
                        <a:latin typeface="宋体" panose="02010600030101010101" pitchFamily="2" charset="-122"/>
                        <a:ea typeface="宋体" panose="02010600030101010101" pitchFamily="2" charset="-122"/>
                        <a:cs typeface="宋体" panose="02010600030101010101" pitchFamily="2" charset="-122"/>
                      </a:endParaRPr>
                    </a:p>
                    <a:p>
                      <a:pPr marL="596900" algn="l" rtl="0" eaLnBrk="0">
                        <a:lnSpc>
                          <a:spcPts val="1490"/>
                        </a:lnSpc>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□杏</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150">
                <a:tc>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307340" algn="l" rtl="0" eaLnBrk="0">
                        <a:lnSpc>
                          <a:spcPct val="95000"/>
                        </a:lnSpc>
                        <a:spcBef>
                          <a:spcPts val="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作业负责人</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259715" algn="l" rtl="0" eaLnBrk="0">
                        <a:lnSpc>
                          <a:spcPct val="95000"/>
                        </a:lnSpc>
                        <a:spcBef>
                          <a:spcPts val="5"/>
                        </a:spcBef>
                      </a:pP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值的人</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020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421640" algn="l" rtl="0" eaLnBrk="0">
                        <a:lnSpc>
                          <a:spcPct val="95000"/>
                        </a:lnSpc>
                      </a:pP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作业人</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88900" algn="l" rtl="0" eaLnBrk="0">
                        <a:lnSpc>
                          <a:spcPct val="95000"/>
                        </a:lnSpc>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其他作重人员</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385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35890" algn="l" rtl="0" eaLnBrk="0">
                        <a:lnSpc>
                          <a:spcPct val="95000"/>
                        </a:lnSpc>
                        <a:spcBef>
                          <a:spcPts val="5"/>
                        </a:spcBef>
                      </a:pP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计财实随休业时间</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9050" algn="l" rtl="0" eaLnBrk="0">
                        <a:lnSpc>
                          <a:spcPct val="95000"/>
                        </a:lnSpc>
                        <a:spcBef>
                          <a:spcPts val="5"/>
                        </a:spcBef>
                      </a:pP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900" kern="0" spc="3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900" kern="0" spc="3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a:t>
                      </a:r>
                      <a:r>
                        <a:rPr sz="900" kern="0" spc="3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分望</a:t>
                      </a:r>
                      <a:r>
                        <a:rPr sz="9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牟</a:t>
                      </a:r>
                      <a:r>
                        <a:rPr sz="900" kern="0" spc="3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  日  时  分</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385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79375" algn="l" rtl="0" eaLnBrk="0">
                        <a:lnSpc>
                          <a:spcPct val="95000"/>
                        </a:lnSpc>
                        <a:spcBef>
                          <a:spcPts val="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可能存在的危助因素</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09650">
                <a:tc>
                  <a:txBody>
                    <a:bodyPr/>
                    <a:lstStyle/>
                    <a:p>
                      <a:pPr algn="l" rtl="0" eaLnBrk="0">
                        <a:lnSpc>
                          <a:spcPct val="147000"/>
                        </a:lnSpc>
                      </a:pPr>
                      <a:endParaRPr sz="1000" dirty="0">
                        <a:latin typeface="Arial" panose="020B0604020202020204"/>
                        <a:ea typeface="Arial" panose="020B0604020202020204"/>
                        <a:cs typeface="Arial" panose="020B0604020202020204"/>
                      </a:endParaRPr>
                    </a:p>
                    <a:p>
                      <a:pPr algn="l" rtl="0" eaLnBrk="0">
                        <a:lnSpc>
                          <a:spcPct val="148000"/>
                        </a:lnSpc>
                      </a:pPr>
                      <a:endParaRPr sz="1000" dirty="0">
                        <a:latin typeface="Arial" panose="020B0604020202020204"/>
                        <a:ea typeface="Arial" panose="020B0604020202020204"/>
                        <a:cs typeface="Arial" panose="020B0604020202020204"/>
                      </a:endParaRPr>
                    </a:p>
                    <a:p>
                      <a:pPr marL="135890" algn="l" rtl="0" eaLnBrk="0">
                        <a:lnSpc>
                          <a:spcPct val="95000"/>
                        </a:lnSpc>
                        <a:spcBef>
                          <a:spcPts val="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主要安全防护猎施</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19050" algn="l" rtl="0" eaLnBrk="0">
                        <a:lnSpc>
                          <a:spcPct val="94000"/>
                        </a:lnSpc>
                        <a:spcBef>
                          <a:spcPts val="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1.已对有限空间体业连行</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风颅环估，井剧定了消除，控刺危险的楷烛。口</a:t>
                      </a:r>
                      <a:endParaRPr sz="900" dirty="0">
                        <a:latin typeface="宋体" panose="02010600030101010101" pitchFamily="2" charset="-122"/>
                        <a:ea typeface="宋体" panose="02010600030101010101" pitchFamily="2" charset="-122"/>
                        <a:cs typeface="宋体" panose="02010600030101010101" pitchFamily="2" charset="-122"/>
                      </a:endParaRPr>
                    </a:p>
                    <a:p>
                      <a:pPr marL="19050" algn="l" rtl="0" eaLnBrk="0">
                        <a:lnSpc>
                          <a:spcPct val="94000"/>
                        </a:lnSpc>
                        <a:spcBef>
                          <a:spcPts val="29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2.参加本水作业的全体人</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员已经过有限空回作重夸愿安余络团，并考核合格，口</a:t>
                      </a:r>
                      <a:endParaRPr sz="900" dirty="0">
                        <a:latin typeface="宋体" panose="02010600030101010101" pitchFamily="2" charset="-122"/>
                        <a:ea typeface="宋体" panose="02010600030101010101" pitchFamily="2" charset="-122"/>
                        <a:cs typeface="宋体" panose="02010600030101010101" pitchFamily="2" charset="-122"/>
                      </a:endParaRPr>
                    </a:p>
                    <a:p>
                      <a:pPr marL="19050" algn="l" rtl="0" eaLnBrk="0">
                        <a:lnSpc>
                          <a:spcPct val="95000"/>
                        </a:lnSpc>
                        <a:spcBef>
                          <a:spcPts val="18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3.已配各满足变求的安全</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防护和应急枚拔设备设施，口</a:t>
                      </a:r>
                      <a:endParaRPr sz="900" dirty="0">
                        <a:latin typeface="宋体" panose="02010600030101010101" pitchFamily="2" charset="-122"/>
                        <a:ea typeface="宋体" panose="02010600030101010101" pitchFamily="2" charset="-122"/>
                        <a:cs typeface="宋体" panose="02010600030101010101" pitchFamily="2" charset="-122"/>
                      </a:endParaRPr>
                    </a:p>
                    <a:p>
                      <a:pPr marL="19050" algn="l" rtl="0" eaLnBrk="0">
                        <a:lnSpc>
                          <a:spcPct val="95000"/>
                        </a:lnSpc>
                        <a:spcBef>
                          <a:spcPts val="47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1.已刺定有限空问作业事</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故应念处置措体，口</a:t>
                      </a:r>
                      <a:endParaRPr sz="9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10000"/>
                        </a:lnSpc>
                      </a:pPr>
                      <a:endParaRPr sz="300" dirty="0">
                        <a:latin typeface="Arial" panose="020B0604020202020204"/>
                        <a:ea typeface="Arial" panose="020B0604020202020204"/>
                        <a:cs typeface="Arial" panose="020B0604020202020204"/>
                      </a:endParaRPr>
                    </a:p>
                    <a:p>
                      <a:pPr marL="19050" algn="l" rtl="0" eaLnBrk="0">
                        <a:lnSpc>
                          <a:spcPct val="95000"/>
                        </a:lnSpc>
                        <a:spcBef>
                          <a:spcPts val="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r>
                        <a:rPr sz="9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9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其地： </a:t>
                      </a:r>
                      <a:r>
                        <a:rPr sz="900" u="sng"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u="sng"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口</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09650">
                <a:tc gridSpan="6">
                  <a:txBody>
                    <a:bodyPr/>
                    <a:lstStyle/>
                    <a:p>
                      <a:pPr algn="l" rtl="0" eaLnBrk="0">
                        <a:lnSpc>
                          <a:spcPct val="105000"/>
                        </a:lnSpc>
                      </a:pPr>
                      <a:endParaRPr sz="500" dirty="0">
                        <a:latin typeface="Arial" panose="020B0604020202020204"/>
                        <a:ea typeface="Arial" panose="020B0604020202020204"/>
                        <a:cs typeface="Arial" panose="020B0604020202020204"/>
                      </a:endParaRPr>
                    </a:p>
                    <a:p>
                      <a:pPr marL="40640" algn="l" rtl="0" eaLnBrk="0">
                        <a:lnSpc>
                          <a:spcPct val="95000"/>
                        </a:lnSpc>
                        <a:spcBef>
                          <a:spcPts val="5"/>
                        </a:spcBef>
                      </a:pP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作业负责人意见，□间意□不同宽</a:t>
                      </a:r>
                      <a:endParaRPr sz="9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3000"/>
                        </a:lnSpc>
                      </a:pPr>
                      <a:endParaRPr sz="200" dirty="0">
                        <a:latin typeface="Arial" panose="020B0604020202020204"/>
                        <a:ea typeface="Arial" panose="020B0604020202020204"/>
                        <a:cs typeface="Arial" panose="020B0604020202020204"/>
                      </a:endParaRPr>
                    </a:p>
                    <a:p>
                      <a:pPr marL="40640" algn="l" rtl="0" eaLnBrk="0">
                        <a:lnSpc>
                          <a:spcPts val="1125"/>
                        </a:lnSpc>
                        <a:spcBef>
                          <a:spcPts val="0"/>
                        </a:spcBef>
                      </a:pPr>
                      <a:r>
                        <a:rPr sz="1300" kern="0" spc="-20" baseline="-3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签字，</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牟      月   口</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   分</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03300">
                <a:tc gridSpan="6">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40640" algn="l" rtl="0" eaLnBrk="0">
                        <a:lnSpc>
                          <a:spcPct val="95000"/>
                        </a:lnSpc>
                        <a:spcBef>
                          <a:spcPts val="5"/>
                        </a:spcBef>
                      </a:pP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作业单位旅业审祉人車批盘见，□批</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在□不披在</a:t>
                      </a:r>
                      <a:endParaRPr sz="9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5000"/>
                        </a:lnSpc>
                      </a:pPr>
                      <a:endParaRPr sz="200" dirty="0">
                        <a:latin typeface="Arial" panose="020B0604020202020204"/>
                        <a:ea typeface="Arial" panose="020B0604020202020204"/>
                        <a:cs typeface="Arial" panose="020B0604020202020204"/>
                      </a:endParaRPr>
                    </a:p>
                    <a:p>
                      <a:pPr marL="40640" algn="l" rtl="0" eaLnBrk="0">
                        <a:lnSpc>
                          <a:spcPts val="1125"/>
                        </a:lnSpc>
                        <a:spcBef>
                          <a:spcPts val="0"/>
                        </a:spcBef>
                      </a:pPr>
                      <a:r>
                        <a:rPr sz="1300" kern="0" spc="-10" baseline="-3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签字：</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月     n     叶     分</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12825">
                <a:tc gridSpan="6">
                  <a:txBody>
                    <a:bodyPr/>
                    <a:lstStyle/>
                    <a:p>
                      <a:pPr algn="l" rtl="0" eaLnBrk="0">
                        <a:lnSpc>
                          <a:spcPct val="113000"/>
                        </a:lnSpc>
                      </a:pPr>
                      <a:endParaRPr sz="500" dirty="0">
                        <a:latin typeface="Arial" panose="020B0604020202020204"/>
                        <a:ea typeface="Arial" panose="020B0604020202020204"/>
                        <a:cs typeface="Arial" panose="020B0604020202020204"/>
                      </a:endParaRPr>
                    </a:p>
                    <a:p>
                      <a:pPr marL="40640" algn="l" rtl="0" eaLnBrk="0">
                        <a:lnSpc>
                          <a:spcPct val="95000"/>
                        </a:lnSpc>
                        <a:spcBef>
                          <a:spcPts val="5"/>
                        </a:spcBef>
                      </a:pP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发包单位体业审效人事批意见(冲及发包你业的填写):□</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设凉□不投妆</a:t>
                      </a:r>
                      <a:endParaRPr sz="9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07000"/>
                        </a:lnSpc>
                      </a:pPr>
                      <a:endParaRPr sz="200" dirty="0">
                        <a:latin typeface="Arial" panose="020B0604020202020204"/>
                        <a:ea typeface="Arial" panose="020B0604020202020204"/>
                        <a:cs typeface="Arial" panose="020B0604020202020204"/>
                      </a:endParaRPr>
                    </a:p>
                    <a:p>
                      <a:pPr marL="40640" algn="l" rtl="0" eaLnBrk="0">
                        <a:lnSpc>
                          <a:spcPts val="1100"/>
                        </a:lnSpc>
                        <a:spcBef>
                          <a:spcPts val="0"/>
                        </a:spcBef>
                      </a:pPr>
                      <a:r>
                        <a:rPr sz="1300" kern="0" spc="-1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签字：</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1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1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2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2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a:t>
                      </a:r>
                      <a:r>
                        <a:rPr sz="8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2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a:t>
                      </a:r>
                      <a:endParaRPr sz="1300" baseline="6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76" name="table 576"/>
          <p:cNvGraphicFramePr>
            <a:graphicFrameLocks noGrp="1"/>
          </p:cNvGraphicFramePr>
          <p:nvPr/>
        </p:nvGraphicFramePr>
        <p:xfrm>
          <a:off x="1914545" y="3330564"/>
          <a:ext cx="5409565" cy="4882515"/>
        </p:xfrm>
        <a:graphic>
          <a:graphicData uri="http://schemas.openxmlformats.org/drawingml/2006/table">
            <a:tbl>
              <a:tblPr/>
              <a:tblGrid>
                <a:gridCol w="1812925"/>
                <a:gridCol w="1783714"/>
                <a:gridCol w="1812925"/>
              </a:tblGrid>
              <a:tr h="219075">
                <a:tc rowSpan="2">
                  <a:txBody>
                    <a:bodyPr/>
                    <a:lstStyle/>
                    <a:p>
                      <a:pPr algn="l" rtl="0" eaLnBrk="0">
                        <a:lnSpc>
                          <a:spcPct val="106000"/>
                        </a:lnSpc>
                      </a:pPr>
                      <a:endParaRPr sz="1200" dirty="0">
                        <a:latin typeface="Arial" panose="020B0604020202020204"/>
                        <a:ea typeface="Arial" panose="020B0604020202020204"/>
                        <a:cs typeface="Arial" panose="020B0604020202020204"/>
                      </a:endParaRPr>
                    </a:p>
                    <a:p>
                      <a:pPr marL="675640" algn="l" rtl="0" eaLnBrk="0">
                        <a:lnSpc>
                          <a:spcPct val="95000"/>
                        </a:lnSpc>
                        <a:spcBef>
                          <a:spcPts val="0"/>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气体名称</a:t>
                      </a:r>
                      <a:endPar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27000"/>
                        </a:lnSpc>
                      </a:pPr>
                      <a:endParaRPr sz="400" dirty="0">
                        <a:latin typeface="Arial" panose="020B0604020202020204"/>
                        <a:ea typeface="Arial" panose="020B0604020202020204"/>
                        <a:cs typeface="Arial" panose="020B0604020202020204"/>
                      </a:endParaRPr>
                    </a:p>
                    <a:p>
                      <a:pPr marL="1619250" algn="l" rtl="0" eaLnBrk="0">
                        <a:lnSpc>
                          <a:spcPct val="95000"/>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报舒值</a:t>
                      </a:r>
                      <a:endPar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400" dirty="0">
                        <a:latin typeface="Arial" panose="020B0604020202020204"/>
                        <a:ea typeface="Arial" panose="020B0604020202020204"/>
                        <a:cs typeface="Arial" panose="020B0604020202020204"/>
                      </a:endParaRPr>
                    </a:p>
                    <a:p>
                      <a:pPr marL="406400" algn="l" rtl="0" eaLnBrk="0">
                        <a:lnSpc>
                          <a:spcPct val="92000"/>
                        </a:lnSpc>
                      </a:pP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庚量浓废/(</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mg</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/m²)</a:t>
                      </a:r>
                      <a:endPar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8000"/>
                        </a:lnSpc>
                      </a:pPr>
                      <a:endParaRPr sz="300" dirty="0">
                        <a:latin typeface="Arial" panose="020B0604020202020204"/>
                        <a:ea typeface="Arial" panose="020B0604020202020204"/>
                        <a:cs typeface="Arial" panose="020B0604020202020204"/>
                      </a:endParaRPr>
                    </a:p>
                    <a:p>
                      <a:pPr marL="133985" algn="l" rtl="0" eaLnBrk="0">
                        <a:lnSpc>
                          <a:spcPct val="93000"/>
                        </a:lnSpc>
                        <a:spcBef>
                          <a:spcPts val="0"/>
                        </a:spcBef>
                      </a:pP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读算结果(</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ppmjinol</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mol</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,10¹)</a:t>
                      </a:r>
                      <a:endPar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732790" algn="l" rtl="0" eaLnBrk="0">
                        <a:lnSpc>
                          <a:spcPct val="95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彼化氯</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32000"/>
                        </a:lnSpc>
                      </a:pPr>
                      <a:endParaRPr sz="400" dirty="0">
                        <a:latin typeface="Arial" panose="020B0604020202020204"/>
                        <a:ea typeface="Arial" panose="020B0604020202020204"/>
                        <a:cs typeface="Arial" panose="020B0604020202020204"/>
                      </a:endParaRPr>
                    </a:p>
                    <a:p>
                      <a:pPr marL="831215" algn="l" rtl="0" eaLnBrk="0">
                        <a:lnSpc>
                          <a:spcPts val="1120"/>
                        </a:lnSpc>
                        <a:spcBef>
                          <a:spcPts val="0"/>
                        </a:spcBef>
                      </a:pP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endPar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2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915">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732790" algn="l" rtl="0" eaLnBrk="0">
                        <a:lnSpc>
                          <a:spcPct val="95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氯化氯</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32000"/>
                        </a:lnSpc>
                      </a:pPr>
                      <a:endParaRPr sz="400" dirty="0">
                        <a:latin typeface="Arial" panose="020B0604020202020204"/>
                        <a:ea typeface="Arial" panose="020B0604020202020204"/>
                        <a:cs typeface="Arial" panose="020B0604020202020204"/>
                      </a:endParaRPr>
                    </a:p>
                    <a:p>
                      <a:pPr marL="806450" algn="l" rtl="0" eaLnBrk="0">
                        <a:lnSpc>
                          <a:spcPts val="1115"/>
                        </a:lnSpc>
                        <a:spcBef>
                          <a:spcPts val="0"/>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a:t>
                      </a:r>
                      <a:endPar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32000"/>
                        </a:lnSpc>
                      </a:pPr>
                      <a:endParaRPr sz="400" dirty="0">
                        <a:latin typeface="Arial" panose="020B0604020202020204"/>
                        <a:ea typeface="Arial" panose="020B0604020202020204"/>
                        <a:cs typeface="Arial" panose="020B0604020202020204"/>
                      </a:endParaRPr>
                    </a:p>
                    <a:p>
                      <a:pPr marL="819150" algn="l" rtl="0" eaLnBrk="0">
                        <a:lnSpc>
                          <a:spcPts val="1115"/>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4.9</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900">
                <a:tc>
                  <a:txBody>
                    <a:bodyPr/>
                    <a:lstStyle/>
                    <a:p>
                      <a:pPr algn="l" rtl="0" eaLnBrk="0">
                        <a:lnSpc>
                          <a:spcPct val="123000"/>
                        </a:lnSpc>
                      </a:pPr>
                      <a:endParaRPr sz="500" dirty="0">
                        <a:latin typeface="Arial" panose="020B0604020202020204"/>
                        <a:ea typeface="Arial" panose="020B0604020202020204"/>
                        <a:cs typeface="Arial" panose="020B0604020202020204"/>
                      </a:endParaRPr>
                    </a:p>
                    <a:p>
                      <a:pPr marL="732790" algn="l" rtl="0" eaLnBrk="0">
                        <a:lnSpc>
                          <a:spcPct val="94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氟化氧</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850265" algn="l" rtl="0" eaLnBrk="0">
                        <a:lnSpc>
                          <a:spcPct val="85000"/>
                        </a:lnSpc>
                        <a:spcBef>
                          <a:spcPts val="0"/>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I</a:t>
                      </a:r>
                      <a:endPar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819150" algn="l" rtl="0" eaLnBrk="0">
                        <a:lnSpc>
                          <a:spcPts val="1115"/>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0.8</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732790" algn="l" rtl="0" eaLnBrk="0">
                        <a:lnSpc>
                          <a:spcPct val="95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纳化氢</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06450" algn="l" rtl="0" eaLnBrk="0">
                        <a:lnSpc>
                          <a:spcPts val="112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0.3</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2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0.2</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250">
                <a:tc>
                  <a:txBody>
                    <a:bodyPr/>
                    <a:lstStyle/>
                    <a:p>
                      <a:pPr algn="l" rtl="0" eaLnBrk="0">
                        <a:lnSpc>
                          <a:spcPct val="123000"/>
                        </a:lnSpc>
                      </a:pPr>
                      <a:endParaRPr sz="500" dirty="0">
                        <a:latin typeface="Arial" panose="020B0604020202020204"/>
                        <a:ea typeface="Arial" panose="020B0604020202020204"/>
                        <a:cs typeface="Arial" panose="020B0604020202020204"/>
                      </a:endParaRPr>
                    </a:p>
                    <a:p>
                      <a:pPr marL="732790" algn="l" rtl="0" eaLnBrk="0">
                        <a:lnSpc>
                          <a:spcPct val="95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溴化效</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812800" algn="l" rtl="0" eaLnBrk="0">
                        <a:lnSpc>
                          <a:spcPct val="89000"/>
                        </a:lnSpc>
                        <a:spcBef>
                          <a:spcPts val="0"/>
                        </a:spcBef>
                      </a:pP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endPar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819150" algn="l" rtl="0" eaLnBrk="0">
                        <a:lnSpc>
                          <a:spcPts val="112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2.9</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09000"/>
                        </a:lnSpc>
                      </a:pPr>
                      <a:endParaRPr sz="500" dirty="0">
                        <a:latin typeface="Arial" panose="020B0604020202020204"/>
                        <a:ea typeface="Arial" panose="020B0604020202020204"/>
                        <a:cs typeface="Arial" panose="020B0604020202020204"/>
                      </a:endParaRPr>
                    </a:p>
                    <a:p>
                      <a:pPr marL="675640" algn="l" rtl="0" eaLnBrk="0">
                        <a:lnSpc>
                          <a:spcPct val="94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一氧化碱</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12800" algn="l" rtl="0" eaLnBrk="0">
                        <a:lnSpc>
                          <a:spcPct val="85000"/>
                        </a:lnSpc>
                        <a:spcBef>
                          <a:spcPts val="0"/>
                        </a:spcBef>
                      </a:pPr>
                      <a:r>
                        <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30</a:t>
                      </a:r>
                      <a:endPar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25500" algn="l" rtl="0" eaLnBrk="0">
                        <a:lnSpc>
                          <a:spcPct val="85000"/>
                        </a:lnSpc>
                        <a:spcBef>
                          <a:spcPts val="0"/>
                        </a:spcBef>
                      </a:pPr>
                      <a:r>
                        <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a:t>
                      </a:r>
                      <a:endPar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09000"/>
                        </a:lnSpc>
                      </a:pPr>
                      <a:endParaRPr sz="500" dirty="0">
                        <a:latin typeface="Arial" panose="020B0604020202020204"/>
                        <a:ea typeface="Arial" panose="020B0604020202020204"/>
                        <a:cs typeface="Arial" panose="020B0604020202020204"/>
                      </a:endParaRPr>
                    </a:p>
                    <a:p>
                      <a:pPr marL="675640" algn="l" rtl="0" eaLnBrk="0">
                        <a:lnSpc>
                          <a:spcPct val="94000"/>
                        </a:lnSpc>
                        <a:spcBef>
                          <a:spcPts val="0"/>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一氧化知</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12800" algn="l" rtl="0" eaLnBrk="0">
                        <a:lnSpc>
                          <a:spcPct val="85000"/>
                        </a:lnSpc>
                        <a:spcBef>
                          <a:spcPts val="0"/>
                        </a:spcBef>
                      </a:pP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endPar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64235" algn="l" rtl="0" eaLnBrk="0">
                        <a:lnSpc>
                          <a:spcPct val="85000"/>
                        </a:lnSpc>
                        <a:spcBef>
                          <a:spcPts val="0"/>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a:t>
                      </a:r>
                      <a:endPar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09000"/>
                        </a:lnSpc>
                      </a:pPr>
                      <a:endParaRPr sz="500" dirty="0">
                        <a:latin typeface="Arial" panose="020B0604020202020204"/>
                        <a:ea typeface="Arial" panose="020B0604020202020204"/>
                        <a:cs typeface="Arial" panose="020B0604020202020204"/>
                      </a:endParaRPr>
                    </a:p>
                    <a:p>
                      <a:pPr marL="675640" algn="l" rtl="0" eaLnBrk="0">
                        <a:lnSpc>
                          <a:spcPct val="94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二氧化成</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748665" algn="l" rtl="0" eaLnBrk="0">
                        <a:lnSpc>
                          <a:spcPts val="112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787400" algn="l" rtl="0" eaLnBrk="0">
                        <a:lnSpc>
                          <a:spcPts val="1120"/>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9830</a:t>
                      </a:r>
                      <a:endPar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900">
                <a:tc>
                  <a:txBody>
                    <a:bodyPr/>
                    <a:lstStyle/>
                    <a:p>
                      <a:pPr algn="l" rtl="0" eaLnBrk="0">
                        <a:lnSpc>
                          <a:spcPct val="123000"/>
                        </a:lnSpc>
                      </a:pPr>
                      <a:endParaRPr sz="500" dirty="0">
                        <a:latin typeface="Arial" panose="020B0604020202020204"/>
                        <a:ea typeface="Arial" panose="020B0604020202020204"/>
                        <a:cs typeface="Arial" panose="020B0604020202020204"/>
                      </a:endParaRPr>
                    </a:p>
                    <a:p>
                      <a:pPr marL="675640" algn="l" rtl="0" eaLnBrk="0">
                        <a:lnSpc>
                          <a:spcPct val="94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二氧化煞</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812800" algn="l" rtl="0" eaLnBrk="0">
                        <a:lnSpc>
                          <a:spcPct val="85000"/>
                        </a:lnSpc>
                        <a:spcBef>
                          <a:spcPts val="0"/>
                        </a:spcBef>
                      </a:pP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endPar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819150" algn="l" rtl="0" eaLnBrk="0">
                        <a:lnSpc>
                          <a:spcPts val="112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5.2</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09000"/>
                        </a:lnSpc>
                      </a:pPr>
                      <a:endParaRPr sz="500" dirty="0">
                        <a:latin typeface="Arial" panose="020B0604020202020204"/>
                        <a:ea typeface="Arial" panose="020B0604020202020204"/>
                        <a:cs typeface="Arial" panose="020B0604020202020204"/>
                      </a:endParaRPr>
                    </a:p>
                    <a:p>
                      <a:pPr marL="675640" algn="l" rtl="0" eaLnBrk="0">
                        <a:lnSpc>
                          <a:spcPct val="94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二氧化祯</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12800" algn="l" rtl="0" eaLnBrk="0">
                        <a:lnSpc>
                          <a:spcPct val="85000"/>
                        </a:lnSpc>
                        <a:spcBef>
                          <a:spcPts val="0"/>
                        </a:spcBef>
                      </a:pP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endPar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15"/>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3.7</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675640" algn="l" rtl="0" eaLnBrk="0">
                        <a:lnSpc>
                          <a:spcPct val="95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二段化顽</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12800" algn="l" rtl="0" eaLnBrk="0">
                        <a:lnSpc>
                          <a:spcPct val="85000"/>
                        </a:lnSpc>
                        <a:spcBef>
                          <a:spcPts val="0"/>
                        </a:spcBef>
                      </a:pP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a:t>
                      </a:r>
                      <a:endPar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2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3.1</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2000"/>
                        </a:lnSpc>
                      </a:pPr>
                      <a:endParaRPr sz="500" dirty="0">
                        <a:latin typeface="Arial" panose="020B0604020202020204"/>
                        <a:ea typeface="Arial" panose="020B0604020202020204"/>
                        <a:cs typeface="Arial" panose="020B0604020202020204"/>
                      </a:endParaRPr>
                    </a:p>
                    <a:p>
                      <a:pPr marL="847090" algn="l" rtl="0" eaLnBrk="0">
                        <a:lnSpc>
                          <a:spcPct val="96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62965" algn="l" rtl="0" eaLnBrk="0">
                        <a:lnSpc>
                          <a:spcPts val="1120"/>
                        </a:lnSpc>
                        <a:spcBef>
                          <a:spcPts val="0"/>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20"/>
                        </a:lnSpc>
                        <a:spcBef>
                          <a:spcPts val="0"/>
                        </a:spcBef>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a:t>
                      </a:r>
                      <a:endPar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250">
                <a:tc>
                  <a:txBody>
                    <a:bodyPr/>
                    <a:lstStyle/>
                    <a:p>
                      <a:pPr algn="l" rtl="0" eaLnBrk="0">
                        <a:lnSpc>
                          <a:spcPct val="125000"/>
                        </a:lnSpc>
                      </a:pPr>
                      <a:endParaRPr sz="500" dirty="0">
                        <a:latin typeface="Arial" panose="020B0604020202020204"/>
                        <a:ea typeface="Arial" panose="020B0604020202020204"/>
                        <a:cs typeface="Arial" panose="020B0604020202020204"/>
                      </a:endParaRPr>
                    </a:p>
                    <a:p>
                      <a:pPr marL="790575" algn="l" rtl="0" eaLnBrk="0">
                        <a:lnSpc>
                          <a:spcPct val="95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甲荣</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806450" algn="l" rtl="0" eaLnBrk="0">
                        <a:lnSpc>
                          <a:spcPts val="1120"/>
                        </a:lnSpc>
                        <a:spcBef>
                          <a:spcPts val="5"/>
                        </a:spcBef>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100</a:t>
                      </a:r>
                      <a:endPar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825500" algn="l" rtl="0" eaLnBrk="0">
                        <a:lnSpc>
                          <a:spcPct val="89000"/>
                        </a:lnSpc>
                        <a:spcBef>
                          <a:spcPts val="0"/>
                        </a:spcBef>
                      </a:pPr>
                      <a:r>
                        <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26</a:t>
                      </a:r>
                      <a:endPar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732790" algn="l" rtl="0" eaLnBrk="0">
                        <a:lnSpc>
                          <a:spcPct val="95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二甲来</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06450" algn="l" rtl="0" eaLnBrk="0">
                        <a:lnSpc>
                          <a:spcPct val="99000"/>
                        </a:lnSpc>
                        <a:spcBef>
                          <a:spcPts val="0"/>
                        </a:spcBef>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100</a:t>
                      </a:r>
                      <a:endPar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400" dirty="0">
                        <a:latin typeface="Arial" panose="020B0604020202020204"/>
                        <a:ea typeface="Arial" panose="020B0604020202020204"/>
                        <a:cs typeface="Arial" panose="020B0604020202020204"/>
                      </a:endParaRPr>
                    </a:p>
                    <a:p>
                      <a:pPr marL="825500" algn="l" rtl="0" eaLnBrk="0">
                        <a:lnSpc>
                          <a:spcPct val="82000"/>
                        </a:lnSpc>
                        <a:spcBef>
                          <a:spcPts val="0"/>
                        </a:spcBef>
                      </a:pPr>
                      <a:r>
                        <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22</a:t>
                      </a:r>
                      <a:endPar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2250">
                <a:tc>
                  <a:txBody>
                    <a:bodyPr/>
                    <a:lstStyle/>
                    <a:p>
                      <a:pPr algn="l" rtl="0" eaLnBrk="0">
                        <a:lnSpc>
                          <a:spcPct val="123000"/>
                        </a:lnSpc>
                      </a:pPr>
                      <a:endParaRPr sz="500" dirty="0">
                        <a:latin typeface="Arial" panose="020B0604020202020204"/>
                        <a:ea typeface="Arial" panose="020B0604020202020204"/>
                        <a:cs typeface="Arial" panose="020B0604020202020204"/>
                      </a:endParaRPr>
                    </a:p>
                    <a:p>
                      <a:pPr marL="790575" algn="l" rtl="0" eaLnBrk="0">
                        <a:lnSpc>
                          <a:spcPct val="94000"/>
                        </a:lnSpc>
                        <a:spcBef>
                          <a:spcPts val="0"/>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乙笨</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806450" algn="l" rtl="0" eaLnBrk="0">
                        <a:lnSpc>
                          <a:spcPts val="1120"/>
                        </a:lnSpc>
                        <a:spcBef>
                          <a:spcPts val="5"/>
                        </a:spcBef>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150</a:t>
                      </a:r>
                      <a:endPar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825500" algn="l" rtl="0" eaLnBrk="0">
                        <a:lnSpc>
                          <a:spcPct val="89000"/>
                        </a:lnSpc>
                        <a:spcBef>
                          <a:spcPts val="0"/>
                        </a:spcBef>
                      </a:pPr>
                      <a:r>
                        <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34</a:t>
                      </a:r>
                      <a:endPar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8000"/>
                        </a:lnSpc>
                      </a:pPr>
                      <a:endParaRPr sz="500" dirty="0">
                        <a:latin typeface="Arial" panose="020B0604020202020204"/>
                        <a:ea typeface="Arial" panose="020B0604020202020204"/>
                        <a:cs typeface="Arial" panose="020B0604020202020204"/>
                      </a:endParaRPr>
                    </a:p>
                    <a:p>
                      <a:pPr marL="847090" algn="l" rtl="0" eaLnBrk="0">
                        <a:lnSpc>
                          <a:spcPct val="98000"/>
                        </a:lnSpc>
                        <a:spcBef>
                          <a:spcPts val="0"/>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篮</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7000"/>
                        </a:lnSpc>
                      </a:pPr>
                      <a:endParaRPr sz="300" dirty="0">
                        <a:latin typeface="Arial" panose="020B0604020202020204"/>
                        <a:ea typeface="Arial" panose="020B0604020202020204"/>
                        <a:cs typeface="Arial" panose="020B0604020202020204"/>
                      </a:endParaRPr>
                    </a:p>
                    <a:p>
                      <a:pPr marL="800100" algn="l" rtl="0" eaLnBrk="0">
                        <a:lnSpc>
                          <a:spcPct val="77000"/>
                        </a:lnSpc>
                        <a:spcBef>
                          <a:spcPts val="0"/>
                        </a:spcBef>
                      </a:pPr>
                      <a:r>
                        <a:rPr sz="16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30</a:t>
                      </a:r>
                      <a:endParaRPr sz="16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825500" algn="l" rtl="0" eaLnBrk="0">
                        <a:lnSpc>
                          <a:spcPct val="85000"/>
                        </a:lnSpc>
                        <a:spcBef>
                          <a:spcPts val="0"/>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42</a:t>
                      </a:r>
                      <a:endPar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2000"/>
                        </a:lnSpc>
                      </a:pPr>
                      <a:endParaRPr sz="500" dirty="0">
                        <a:latin typeface="Arial" panose="020B0604020202020204"/>
                        <a:ea typeface="Arial" panose="020B0604020202020204"/>
                        <a:cs typeface="Arial" panose="020B0604020202020204"/>
                      </a:endParaRPr>
                    </a:p>
                    <a:p>
                      <a:pPr marL="847090" algn="l" rtl="0" eaLnBrk="0">
                        <a:lnSpc>
                          <a:spcPct val="95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氯</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1000"/>
                        </a:lnSpc>
                      </a:pPr>
                      <a:endParaRPr sz="400" dirty="0">
                        <a:latin typeface="Arial" panose="020B0604020202020204"/>
                        <a:ea typeface="Arial" panose="020B0604020202020204"/>
                        <a:cs typeface="Arial" panose="020B0604020202020204"/>
                      </a:endParaRPr>
                    </a:p>
                    <a:p>
                      <a:pPr marL="850265" algn="l" rtl="0" eaLnBrk="0">
                        <a:lnSpc>
                          <a:spcPct val="78000"/>
                        </a:lnSpc>
                        <a:spcBef>
                          <a:spcPts val="5"/>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J</a:t>
                      </a:r>
                      <a:endPar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15"/>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0.3</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2000"/>
                        </a:lnSpc>
                      </a:pPr>
                      <a:endParaRPr sz="500" dirty="0">
                        <a:latin typeface="Arial" panose="020B0604020202020204"/>
                        <a:ea typeface="Arial" panose="020B0604020202020204"/>
                        <a:cs typeface="Arial" panose="020B0604020202020204"/>
                      </a:endParaRPr>
                    </a:p>
                    <a:p>
                      <a:pPr marL="847090" algn="l" rtl="0" eaLnBrk="0">
                        <a:lnSpc>
                          <a:spcPct val="96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甲</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06450" algn="l" rtl="0" eaLnBrk="0">
                        <a:lnSpc>
                          <a:spcPts val="112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0.5</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2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0.1</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790575" algn="l" rtl="0" eaLnBrk="0">
                        <a:lnSpc>
                          <a:spcPct val="95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乙放</a:t>
                      </a:r>
                      <a:endPar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34000"/>
                        </a:lnSpc>
                      </a:pPr>
                      <a:endParaRPr sz="300" dirty="0">
                        <a:latin typeface="Arial" panose="020B0604020202020204"/>
                        <a:ea typeface="Arial" panose="020B0604020202020204"/>
                        <a:cs typeface="Arial" panose="020B0604020202020204"/>
                      </a:endParaRPr>
                    </a:p>
                    <a:p>
                      <a:pPr marL="793750" algn="l" rtl="0" eaLnBrk="0">
                        <a:lnSpc>
                          <a:spcPct val="71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a:t>
                      </a:r>
                      <a:endPar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76300" algn="l" rtl="0" eaLnBrk="0">
                        <a:lnSpc>
                          <a:spcPts val="1120"/>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a:t>
                      </a:r>
                      <a:endPar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9550">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790575" algn="l" rtl="0" eaLnBrk="0">
                        <a:lnSpc>
                          <a:spcPct val="95000"/>
                        </a:lnSpc>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丙酮</a:t>
                      </a:r>
                      <a:endPar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06450" algn="l" rtl="0" eaLnBrk="0">
                        <a:lnSpc>
                          <a:spcPts val="1115"/>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450</a:t>
                      </a:r>
                      <a:endPar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19150" algn="l" rtl="0" eaLnBrk="0">
                        <a:lnSpc>
                          <a:spcPts val="1115"/>
                        </a:lnSpc>
                        <a:spcBef>
                          <a:spcPts val="0"/>
                        </a:spcBef>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186</a:t>
                      </a:r>
                      <a:endPar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gridSpan="3">
                  <a:txBody>
                    <a:bodyPr/>
                    <a:lstStyle/>
                    <a:p>
                      <a:pPr algn="l" rtl="0" eaLnBrk="0">
                        <a:lnSpc>
                          <a:spcPct val="120000"/>
                        </a:lnSpc>
                      </a:pPr>
                      <a:endParaRPr sz="300" dirty="0">
                        <a:latin typeface="Arial" panose="020B0604020202020204"/>
                        <a:ea typeface="Arial" panose="020B0604020202020204"/>
                        <a:cs typeface="Arial" panose="020B0604020202020204"/>
                      </a:endParaRPr>
                    </a:p>
                    <a:p>
                      <a:pPr marL="256540" algn="l" rtl="0" eaLnBrk="0">
                        <a:lnSpc>
                          <a:spcPct val="93000"/>
                        </a:lnSpc>
                        <a:spcBef>
                          <a:spcPts val="0"/>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注,木表铂出的换算培果是20.101.325 </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kPa</a:t>
                      </a: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时的值</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78" name="textbox 578"/>
          <p:cNvSpPr/>
          <p:nvPr/>
        </p:nvSpPr>
        <p:spPr>
          <a:xfrm>
            <a:off x="12700" y="-7620"/>
            <a:ext cx="16243300" cy="1036320"/>
          </a:xfrm>
          <a:prstGeom prst="rect">
            <a:avLst/>
          </a:prstGeom>
          <a:solidFill>
            <a:srgbClr val="0E51FC">
              <a:alpha val="100000"/>
            </a:srgbClr>
          </a:solidFill>
          <a:ln w="0" cap="flat">
            <a:noFill/>
            <a:prstDash val="solid"/>
            <a:miter lim="0"/>
          </a:ln>
        </p:spPr>
        <p:txBody>
          <a:bodyPr vert="horz" wrap="square" lIns="0" tIns="0" rIns="0" bIns="0"/>
          <a:lstStyle/>
          <a:p>
            <a:pPr algn="l" rtl="0" eaLnBrk="0">
              <a:lnSpc>
                <a:spcPct val="122000"/>
              </a:lnSpc>
            </a:pPr>
            <a:endParaRPr sz="1000" dirty="0">
              <a:latin typeface="Arial" panose="020B0604020202020204"/>
              <a:ea typeface="Arial" panose="020B0604020202020204"/>
              <a:cs typeface="Arial" panose="020B0604020202020204"/>
            </a:endParaRPr>
          </a:p>
          <a:p>
            <a:pPr marL="6934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580" name="textbox 580"/>
          <p:cNvSpPr/>
          <p:nvPr/>
        </p:nvSpPr>
        <p:spPr>
          <a:xfrm>
            <a:off x="771306" y="2055642"/>
            <a:ext cx="5261609" cy="124841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3682365" algn="l" rtl="0" eaLnBrk="0">
              <a:lnSpc>
                <a:spcPct val="96000"/>
              </a:lnSpc>
            </a:pPr>
            <a:r>
              <a:rPr sz="1600" b="1" kern="0" spc="0" dirty="0">
                <a:solidFill>
                  <a:srgbClr val="000000">
                    <a:alpha val="100000"/>
                  </a:srgbClr>
                </a:solidFill>
                <a:latin typeface="黑体" panose="02010609060101010101" charset="-122"/>
                <a:ea typeface="黑体" panose="02010609060101010101" charset="-122"/>
                <a:cs typeface="黑体" panose="02010609060101010101" charset="-122"/>
              </a:rPr>
              <a:t>附</a:t>
            </a:r>
            <a:r>
              <a:rPr sz="1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600" b="1" kern="0" spc="0" dirty="0">
                <a:solidFill>
                  <a:srgbClr val="000000">
                    <a:alpha val="100000"/>
                  </a:srgbClr>
                </a:solidFill>
                <a:latin typeface="黑体" panose="02010609060101010101" charset="-122"/>
                <a:ea typeface="黑体" panose="02010609060101010101" charset="-122"/>
                <a:cs typeface="黑体" panose="02010609060101010101" charset="-122"/>
              </a:rPr>
              <a:t>录</a:t>
            </a:r>
            <a:r>
              <a:rPr sz="16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a:t>
            </a:r>
            <a:endParaRPr sz="1600" dirty="0">
              <a:latin typeface="宋体" panose="02010600030101010101" pitchFamily="2" charset="-122"/>
              <a:ea typeface="宋体" panose="02010600030101010101" pitchFamily="2" charset="-122"/>
              <a:cs typeface="宋体" panose="02010600030101010101" pitchFamily="2" charset="-122"/>
            </a:endParaRPr>
          </a:p>
          <a:p>
            <a:pPr marL="3650615" algn="l" rtl="0" eaLnBrk="0">
              <a:lnSpc>
                <a:spcPct val="91000"/>
              </a:lnSpc>
              <a:spcBef>
                <a:spcPts val="320"/>
              </a:spcBef>
            </a:pPr>
            <a:r>
              <a:rPr sz="1600" b="1" kern="0" spc="-4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sz="1600" dirty="0">
              <a:latin typeface="黑体" panose="02010609060101010101" charset="-122"/>
              <a:ea typeface="黑体" panose="02010609060101010101" charset="-122"/>
              <a:cs typeface="黑体" panose="02010609060101010101" charset="-122"/>
            </a:endParaRPr>
          </a:p>
          <a:p>
            <a:pPr algn="r" rtl="0" eaLnBrk="0">
              <a:lnSpc>
                <a:spcPct val="96000"/>
              </a:lnSpc>
              <a:spcBef>
                <a:spcPts val="0"/>
              </a:spcBef>
            </a:pPr>
            <a:r>
              <a:rPr sz="1600" b="1" kern="0" spc="-10" dirty="0">
                <a:solidFill>
                  <a:srgbClr val="000000">
                    <a:alpha val="100000"/>
                  </a:srgbClr>
                </a:solidFill>
                <a:latin typeface="黑体" panose="02010609060101010101" charset="-122"/>
                <a:ea typeface="黑体" panose="02010609060101010101" charset="-122"/>
                <a:cs typeface="黑体" panose="02010609060101010101" charset="-122"/>
              </a:rPr>
              <a:t>部分有毒有害气体的报警值</a:t>
            </a:r>
            <a:endParaRPr sz="1600" dirty="0">
              <a:latin typeface="黑体" panose="02010609060101010101" charset="-122"/>
              <a:ea typeface="黑体" panose="02010609060101010101" charset="-122"/>
              <a:cs typeface="黑体" panose="02010609060101010101" charset="-122"/>
            </a:endParaRPr>
          </a:p>
          <a:p>
            <a:pPr marL="12700" algn="l" rtl="0" eaLnBrk="0">
              <a:lnSpc>
                <a:spcPct val="96000"/>
              </a:lnSpc>
              <a:spcBef>
                <a:spcPts val="505"/>
              </a:spcBef>
            </a:pPr>
            <a:r>
              <a:rPr sz="1600" b="1" kern="0" spc="-60" dirty="0">
                <a:solidFill>
                  <a:srgbClr val="000000">
                    <a:alpha val="100000"/>
                  </a:srgbClr>
                </a:solidFill>
                <a:latin typeface="黑体" panose="02010609060101010101" charset="-122"/>
                <a:ea typeface="黑体" panose="02010609060101010101" charset="-122"/>
                <a:cs typeface="黑体" panose="02010609060101010101" charset="-122"/>
              </a:rPr>
              <a:t>表</a:t>
            </a:r>
            <a:r>
              <a:rPr sz="1600" kern="0" spc="-260" dirty="0">
                <a:solidFill>
                  <a:srgbClr val="000000">
                    <a:alpha val="100000"/>
                  </a:srgbClr>
                </a:solidFill>
                <a:latin typeface="黑体" panose="02010609060101010101" charset="-122"/>
                <a:ea typeface="黑体" panose="02010609060101010101" charset="-122"/>
                <a:cs typeface="黑体" panose="02010609060101010101" charset="-122"/>
              </a:rPr>
              <a:t> </a:t>
            </a:r>
            <a:r>
              <a:rPr sz="1600" b="1"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C.1</a:t>
            </a:r>
            <a:r>
              <a:rPr sz="1600" b="1" kern="0" spc="-60" dirty="0">
                <a:solidFill>
                  <a:srgbClr val="000000">
                    <a:alpha val="100000"/>
                  </a:srgbClr>
                </a:solidFill>
                <a:latin typeface="黑体" panose="02010609060101010101" charset="-122"/>
                <a:ea typeface="黑体" panose="02010609060101010101" charset="-122"/>
                <a:cs typeface="黑体" panose="02010609060101010101" charset="-122"/>
              </a:rPr>
              <a:t>给出了部分有毒有害气体的报警值。</a:t>
            </a:r>
            <a:endParaRPr sz="1600" dirty="0">
              <a:latin typeface="黑体" panose="02010609060101010101" charset="-122"/>
              <a:ea typeface="黑体" panose="02010609060101010101" charset="-122"/>
              <a:cs typeface="黑体" panose="02010609060101010101" charset="-122"/>
            </a:endParaRPr>
          </a:p>
          <a:p>
            <a:pPr algn="l" rtl="0" eaLnBrk="0">
              <a:lnSpc>
                <a:spcPct val="121000"/>
              </a:lnSpc>
            </a:pPr>
            <a:endParaRPr sz="300" dirty="0">
              <a:latin typeface="Arial" panose="020B0604020202020204"/>
              <a:ea typeface="Arial" panose="020B0604020202020204"/>
              <a:cs typeface="Arial" panose="020B0604020202020204"/>
            </a:endParaRPr>
          </a:p>
          <a:p>
            <a:pPr marL="2868930" algn="l" rtl="0" eaLnBrk="0">
              <a:lnSpc>
                <a:spcPts val="1090"/>
              </a:lnSpc>
              <a:spcBef>
                <a:spcPts val="0"/>
              </a:spcBef>
            </a:pPr>
            <a:r>
              <a:rPr sz="1000" b="1" kern="0" spc="50" dirty="0">
                <a:solidFill>
                  <a:srgbClr val="000000">
                    <a:alpha val="100000"/>
                  </a:srgbClr>
                </a:solidFill>
                <a:latin typeface="黑体" panose="02010609060101010101" charset="-122"/>
                <a:ea typeface="黑体" panose="02010609060101010101" charset="-122"/>
                <a:cs typeface="黑体" panose="02010609060101010101" charset="-122"/>
              </a:rPr>
              <a:t>表</a:t>
            </a: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0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C.1</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b="1" kern="0" spc="50" dirty="0">
                <a:solidFill>
                  <a:srgbClr val="000000">
                    <a:alpha val="100000"/>
                  </a:srgbClr>
                </a:solidFill>
                <a:latin typeface="黑体" panose="02010609060101010101" charset="-122"/>
                <a:ea typeface="黑体" panose="02010609060101010101" charset="-122"/>
                <a:cs typeface="黑体" panose="02010609060101010101" charset="-122"/>
              </a:rPr>
              <a:t>部分有毒有害气体的报警值</a:t>
            </a:r>
            <a:endParaRPr sz="1000" b="1" kern="0" spc="5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582" name="textbox 582"/>
          <p:cNvSpPr/>
          <p:nvPr/>
        </p:nvSpPr>
        <p:spPr>
          <a:xfrm>
            <a:off x="9686583" y="1148303"/>
            <a:ext cx="3774440" cy="125348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2273300" algn="l" rtl="0" eaLnBrk="0">
              <a:lnSpc>
                <a:spcPct val="98000"/>
              </a:lnSpc>
            </a:pPr>
            <a:r>
              <a:rPr sz="1800" b="1" kern="0" spc="180" dirty="0">
                <a:solidFill>
                  <a:srgbClr val="000000">
                    <a:alpha val="100000"/>
                  </a:srgbClr>
                </a:solidFill>
                <a:latin typeface="黑体" panose="02010609060101010101" charset="-122"/>
                <a:ea typeface="黑体" panose="02010609060101010101" charset="-122"/>
                <a:cs typeface="黑体" panose="02010609060101010101" charset="-122"/>
              </a:rPr>
              <a:t>附录</a:t>
            </a:r>
            <a:r>
              <a:rPr sz="1800" b="1"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a:t>
            </a:r>
            <a:endParaRPr sz="1800" dirty="0">
              <a:latin typeface="宋体" panose="02010600030101010101" pitchFamily="2" charset="-122"/>
              <a:ea typeface="宋体" panose="02010600030101010101" pitchFamily="2" charset="-122"/>
              <a:cs typeface="宋体" panose="02010600030101010101" pitchFamily="2" charset="-122"/>
            </a:endParaRPr>
          </a:p>
          <a:p>
            <a:pPr marL="2241550" algn="l" rtl="0" eaLnBrk="0">
              <a:lnSpc>
                <a:spcPct val="96000"/>
              </a:lnSpc>
              <a:spcBef>
                <a:spcPts val="120"/>
              </a:spcBef>
            </a:pPr>
            <a:r>
              <a:rPr sz="1600" b="1" kern="0" spc="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sz="1600" dirty="0">
              <a:latin typeface="黑体" panose="02010609060101010101" charset="-122"/>
              <a:ea typeface="黑体" panose="02010609060101010101" charset="-122"/>
              <a:cs typeface="黑体" panose="02010609060101010101" charset="-122"/>
            </a:endParaRPr>
          </a:p>
          <a:p>
            <a:pPr algn="r" rtl="0" eaLnBrk="0">
              <a:lnSpc>
                <a:spcPct val="89000"/>
              </a:lnSpc>
              <a:spcBef>
                <a:spcPts val="0"/>
              </a:spcBef>
            </a:pPr>
            <a:r>
              <a:rPr sz="1600" b="1" kern="0" spc="0" dirty="0">
                <a:solidFill>
                  <a:srgbClr val="000000">
                    <a:alpha val="100000"/>
                  </a:srgbClr>
                </a:solidFill>
                <a:latin typeface="黑体" panose="02010609060101010101" charset="-122"/>
                <a:ea typeface="黑体" panose="02010609060101010101" charset="-122"/>
                <a:cs typeface="黑体" panose="02010609060101010101" charset="-122"/>
              </a:rPr>
              <a:t>有限空间作业审批表示例</a:t>
            </a:r>
            <a:endParaRPr sz="16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15"/>
              </a:spcBef>
            </a:pPr>
            <a:r>
              <a:rPr sz="1600" b="1" kern="0" spc="-70" dirty="0">
                <a:solidFill>
                  <a:srgbClr val="000000">
                    <a:alpha val="100000"/>
                  </a:srgbClr>
                </a:solidFill>
                <a:latin typeface="黑体" panose="02010609060101010101" charset="-122"/>
                <a:ea typeface="黑体" panose="02010609060101010101" charset="-122"/>
                <a:cs typeface="黑体" panose="02010609060101010101" charset="-122"/>
              </a:rPr>
              <a:t>表</a:t>
            </a:r>
            <a:r>
              <a:rPr sz="1600" kern="0" spc="-290" dirty="0">
                <a:solidFill>
                  <a:srgbClr val="000000">
                    <a:alpha val="100000"/>
                  </a:srgbClr>
                </a:solidFill>
                <a:latin typeface="黑体" panose="02010609060101010101" charset="-122"/>
                <a:ea typeface="黑体" panose="02010609060101010101" charset="-122"/>
                <a:cs typeface="黑体" panose="02010609060101010101" charset="-122"/>
              </a:rPr>
              <a:t> </a:t>
            </a:r>
            <a:r>
              <a:rPr sz="1600" b="1" kern="0" spc="-70" dirty="0">
                <a:solidFill>
                  <a:srgbClr val="000000">
                    <a:alpha val="100000"/>
                  </a:srgbClr>
                </a:solidFill>
                <a:latin typeface="Arial" panose="020B0604020202020204"/>
                <a:ea typeface="Arial" panose="020B0604020202020204"/>
                <a:cs typeface="Arial" panose="020B0604020202020204"/>
              </a:rPr>
              <a:t>D.1</a:t>
            </a:r>
            <a:r>
              <a:rPr sz="1600" b="1" kern="0" spc="-70" dirty="0">
                <a:solidFill>
                  <a:srgbClr val="000000">
                    <a:alpha val="100000"/>
                  </a:srgbClr>
                </a:solidFill>
                <a:latin typeface="黑体" panose="02010609060101010101" charset="-122"/>
                <a:ea typeface="黑体" panose="02010609060101010101" charset="-122"/>
                <a:cs typeface="黑体" panose="02010609060101010101" charset="-122"/>
              </a:rPr>
              <a:t>给出了有限空间作业审批表示</a:t>
            </a:r>
            <a:r>
              <a:rPr sz="1600" b="1" kern="0" spc="-80" dirty="0">
                <a:solidFill>
                  <a:srgbClr val="000000">
                    <a:alpha val="100000"/>
                  </a:srgbClr>
                </a:solidFill>
                <a:latin typeface="黑体" panose="02010609060101010101" charset="-122"/>
                <a:ea typeface="黑体" panose="02010609060101010101" charset="-122"/>
                <a:cs typeface="黑体" panose="02010609060101010101" charset="-122"/>
              </a:rPr>
              <a:t>例。</a:t>
            </a:r>
            <a:endParaRPr sz="1600" dirty="0">
              <a:latin typeface="黑体" panose="02010609060101010101" charset="-122"/>
              <a:ea typeface="黑体" panose="02010609060101010101" charset="-122"/>
              <a:cs typeface="黑体" panose="02010609060101010101" charset="-122"/>
            </a:endParaRPr>
          </a:p>
          <a:p>
            <a:pPr algn="l" rtl="0" eaLnBrk="0">
              <a:lnSpc>
                <a:spcPct val="112000"/>
              </a:lnSpc>
            </a:pPr>
            <a:endParaRPr sz="700" dirty="0">
              <a:latin typeface="Arial" panose="020B0604020202020204"/>
              <a:ea typeface="Arial" panose="020B0604020202020204"/>
              <a:cs typeface="Arial" panose="020B0604020202020204"/>
            </a:endParaRPr>
          </a:p>
          <a:p>
            <a:pPr marL="1586230" algn="l" rtl="0" eaLnBrk="0">
              <a:lnSpc>
                <a:spcPts val="1085"/>
              </a:lnSpc>
              <a:spcBef>
                <a:spcPts val="5"/>
              </a:spcBef>
            </a:pPr>
            <a:r>
              <a:rPr sz="900" b="1" kern="0" spc="60" dirty="0">
                <a:solidFill>
                  <a:srgbClr val="000000">
                    <a:alpha val="100000"/>
                  </a:srgbClr>
                </a:solidFill>
                <a:latin typeface="黑体" panose="02010609060101010101" charset="-122"/>
                <a:ea typeface="黑体" panose="02010609060101010101" charset="-122"/>
                <a:cs typeface="黑体" panose="02010609060101010101" charset="-122"/>
              </a:rPr>
              <a:t>表</a:t>
            </a:r>
            <a:r>
              <a:rPr sz="9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900" b="1"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D.I</a:t>
            </a:r>
            <a:r>
              <a:rPr sz="9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900" b="1" kern="0" spc="60" dirty="0">
                <a:solidFill>
                  <a:srgbClr val="000000">
                    <a:alpha val="100000"/>
                  </a:srgbClr>
                </a:solidFill>
                <a:latin typeface="黑体" panose="02010609060101010101" charset="-122"/>
                <a:ea typeface="黑体" panose="02010609060101010101" charset="-122"/>
                <a:cs typeface="黑体" panose="02010609060101010101" charset="-122"/>
              </a:rPr>
              <a:t>有频空间作业审批表米例</a:t>
            </a:r>
            <a:endParaRPr sz="900" dirty="0">
              <a:latin typeface="黑体" panose="02010609060101010101" charset="-122"/>
              <a:ea typeface="黑体" panose="02010609060101010101" charset="-122"/>
              <a:cs typeface="黑体" panose="02010609060101010101" charset="-122"/>
            </a:endParaRPr>
          </a:p>
        </p:txBody>
      </p:sp>
      <p:grpSp>
        <p:nvGrpSpPr>
          <p:cNvPr id="90" name="group 90"/>
          <p:cNvGrpSpPr/>
          <p:nvPr/>
        </p:nvGrpSpPr>
        <p:grpSpPr>
          <a:xfrm rot="21600000">
            <a:off x="863681" y="1397010"/>
            <a:ext cx="6692757" cy="603229"/>
            <a:chOff x="0" y="0"/>
            <a:chExt cx="6692757" cy="603229"/>
          </a:xfrm>
        </p:grpSpPr>
        <p:pic>
          <p:nvPicPr>
            <p:cNvPr id="584" name="picture 584"/>
            <p:cNvPicPr>
              <a:picLocks noChangeAspect="1"/>
            </p:cNvPicPr>
            <p:nvPr/>
          </p:nvPicPr>
          <p:blipFill>
            <a:blip r:embed="rId2"/>
            <a:stretch>
              <a:fillRect/>
            </a:stretch>
          </p:blipFill>
          <p:spPr>
            <a:xfrm rot="21600000">
              <a:off x="0" y="0"/>
              <a:ext cx="6692757" cy="603229"/>
            </a:xfrm>
            <a:prstGeom prst="rect">
              <a:avLst/>
            </a:prstGeom>
          </p:spPr>
        </p:pic>
        <p:sp>
          <p:nvSpPr>
            <p:cNvPr id="586" name="textbox 586"/>
            <p:cNvSpPr/>
            <p:nvPr/>
          </p:nvSpPr>
          <p:spPr>
            <a:xfrm>
              <a:off x="-12700" y="-12700"/>
              <a:ext cx="6718300" cy="66484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533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8" name="picture 588"/>
          <p:cNvPicPr>
            <a:picLocks noChangeAspect="1"/>
          </p:cNvPicPr>
          <p:nvPr/>
        </p:nvPicPr>
        <p:blipFill>
          <a:blip r:embed="rId1"/>
          <a:stretch>
            <a:fillRect/>
          </a:stretch>
        </p:blipFill>
        <p:spPr>
          <a:xfrm rot="21600000">
            <a:off x="0" y="0"/>
            <a:ext cx="16256000" cy="9144000"/>
          </a:xfrm>
          <a:prstGeom prst="rect">
            <a:avLst/>
          </a:prstGeom>
        </p:spPr>
      </p:pic>
      <p:graphicFrame>
        <p:nvGraphicFramePr>
          <p:cNvPr id="590" name="table 590"/>
          <p:cNvGraphicFramePr>
            <a:graphicFrameLocks noGrp="1"/>
          </p:cNvGraphicFramePr>
          <p:nvPr/>
        </p:nvGraphicFramePr>
        <p:xfrm>
          <a:off x="9064584" y="2981335"/>
          <a:ext cx="6292850" cy="5542915"/>
        </p:xfrm>
        <a:graphic>
          <a:graphicData uri="http://schemas.openxmlformats.org/drawingml/2006/table">
            <a:tbl>
              <a:tblPr/>
              <a:tblGrid>
                <a:gridCol w="492125"/>
                <a:gridCol w="869950"/>
                <a:gridCol w="3689350"/>
                <a:gridCol w="1241425"/>
              </a:tblGrid>
              <a:tr h="498475">
                <a:tc gridSpan="2">
                  <a:txBody>
                    <a:bodyPr/>
                    <a:lstStyle/>
                    <a:p>
                      <a:pPr algn="l" rtl="0" eaLnBrk="0">
                        <a:lnSpc>
                          <a:spcPct val="102000"/>
                        </a:lnSpc>
                      </a:pPr>
                      <a:endParaRPr sz="500" dirty="0">
                        <a:latin typeface="Arial" panose="020B0604020202020204"/>
                        <a:ea typeface="Arial" panose="020B0604020202020204"/>
                        <a:cs typeface="Arial" panose="020B0604020202020204"/>
                      </a:endParaRPr>
                    </a:p>
                    <a:p>
                      <a:pPr marL="555625" algn="l" rtl="0" eaLnBrk="0">
                        <a:lnSpc>
                          <a:spcPct val="95000"/>
                        </a:lnSpc>
                        <a:spcBef>
                          <a:spcPts val="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编号</a:t>
                      </a:r>
                      <a:endParaRPr sz="10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18000"/>
                        </a:lnSpc>
                      </a:pPr>
                      <a:endParaRPr sz="400" dirty="0">
                        <a:latin typeface="Arial" panose="020B0604020202020204"/>
                        <a:ea typeface="Arial" panose="020B0604020202020204"/>
                        <a:cs typeface="Arial" panose="020B0604020202020204"/>
                      </a:endParaRPr>
                    </a:p>
                    <a:p>
                      <a:pPr marL="365125" algn="l" rtl="0" eaLnBrk="0">
                        <a:lnSpc>
                          <a:spcPct val="95000"/>
                        </a:lnSpc>
                        <a:spcBef>
                          <a:spcPts val="0"/>
                        </a:spcBef>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(同审批表)</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800">
                <a:tc gridSpan="2">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174625" algn="l" rtl="0" eaLnBrk="0">
                        <a:lnSpc>
                          <a:spcPct val="95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实际作业开始时间</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552450" algn="l" rtl="0" eaLnBrk="0">
                        <a:lnSpc>
                          <a:spcPct val="95000"/>
                        </a:lnSpc>
                      </a:pP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     月</a:t>
                      </a:r>
                      <a:r>
                        <a:rPr sz="10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时</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5300">
                <a:tc>
                  <a:txBody>
                    <a:bodyPr/>
                    <a:lstStyle/>
                    <a:p>
                      <a:pPr algn="l" rtl="0" eaLnBrk="0">
                        <a:lnSpc>
                          <a:spcPct val="125000"/>
                        </a:lnSpc>
                      </a:pPr>
                      <a:endParaRPr sz="1000" dirty="0">
                        <a:latin typeface="Arial" panose="020B0604020202020204"/>
                        <a:ea typeface="Arial" panose="020B0604020202020204"/>
                        <a:cs typeface="Arial" panose="020B0604020202020204"/>
                      </a:endParaRPr>
                    </a:p>
                    <a:p>
                      <a:pPr marL="116840"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序号</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24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764665" algn="l" rtl="0" eaLnBrk="0">
                        <a:lnSpc>
                          <a:spcPct val="95000"/>
                        </a:lnSpc>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主婆安全防护措施</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361950" algn="l" rtl="0" eaLnBrk="0">
                        <a:lnSpc>
                          <a:spcPct val="95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确认结果</a:t>
                      </a:r>
                      <a:endParaRPr sz="1000" dirty="0">
                        <a:latin typeface="宋体" panose="02010600030101010101" pitchFamily="2" charset="-122"/>
                        <a:ea typeface="宋体" panose="02010600030101010101" pitchFamily="2" charset="-122"/>
                        <a:cs typeface="宋体" panose="02010600030101010101" pitchFamily="2" charset="-122"/>
                      </a:endParaRPr>
                    </a:p>
                    <a:p>
                      <a:pPr marL="171450" algn="l" rtl="0" eaLnBrk="0">
                        <a:lnSpc>
                          <a:spcPct val="95000"/>
                        </a:lnSpc>
                        <a:spcBef>
                          <a:spcPts val="260"/>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(是/否/不涉及)</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38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212090" algn="l" rtl="0" eaLnBrk="0">
                        <a:lnSpc>
                          <a:spcPts val="1255"/>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9000"/>
                        </a:lnSpc>
                      </a:pPr>
                      <a:endParaRPr sz="600" dirty="0">
                        <a:latin typeface="Arial" panose="020B0604020202020204"/>
                        <a:ea typeface="Arial" panose="020B0604020202020204"/>
                        <a:cs typeface="Arial" panose="020B0604020202020204"/>
                      </a:endParaRPr>
                    </a:p>
                    <a:p>
                      <a:pPr marL="57150"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作业负责人对实施作业的全体人员进行了安全交底</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8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212090" algn="l" rtl="0" eaLnBrk="0">
                        <a:lnSpc>
                          <a:spcPts val="1255"/>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2000"/>
                        </a:lnSpc>
                      </a:pPr>
                      <a:endParaRPr sz="600" dirty="0">
                        <a:latin typeface="Arial" panose="020B0604020202020204"/>
                        <a:ea typeface="Arial" panose="020B0604020202020204"/>
                        <a:cs typeface="Arial" panose="020B0604020202020204"/>
                      </a:endParaRPr>
                    </a:p>
                    <a:p>
                      <a:pPr marL="57150" algn="l" rtl="0" eaLnBrk="0">
                        <a:lnSpc>
                          <a:spcPct val="94000"/>
                        </a:lnSpc>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作业现场已封闭，并设置了有限空间作业安</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全风险告知牌</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4665">
                <a:tc>
                  <a:txBody>
                    <a:bodyPr/>
                    <a:lstStyle/>
                    <a:p>
                      <a:pPr algn="l" rtl="0" eaLnBrk="0">
                        <a:lnSpc>
                          <a:spcPct val="132000"/>
                        </a:lnSpc>
                      </a:pPr>
                      <a:endParaRPr sz="1000" dirty="0">
                        <a:latin typeface="Arial" panose="020B0604020202020204"/>
                        <a:ea typeface="Arial" panose="020B0604020202020204"/>
                        <a:cs typeface="Arial" panose="020B0604020202020204"/>
                      </a:endParaRPr>
                    </a:p>
                    <a:p>
                      <a:pPr marL="212090" algn="l" rtl="0" eaLnBrk="0">
                        <a:lnSpc>
                          <a:spcPts val="1245"/>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67000"/>
                        </a:lnSpc>
                      </a:pPr>
                      <a:endParaRPr sz="100" dirty="0">
                        <a:latin typeface="Arial" panose="020B0604020202020204"/>
                        <a:ea typeface="Arial" panose="020B0604020202020204"/>
                        <a:cs typeface="Arial" panose="020B0604020202020204"/>
                      </a:endParaRPr>
                    </a:p>
                    <a:p>
                      <a:pPr marL="57150" indent="5715" algn="l" rtl="0" eaLnBrk="0">
                        <a:lnSpc>
                          <a:spcPct val="124000"/>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作业现场已配备作业安</a:t>
                      </a: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全防护和应忽救授设备设施、作业设备和工具，数量和种类</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符合婆求，经检查安全、可就</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95300">
                <a:tc>
                  <a:txBody>
                    <a:bodyPr/>
                    <a:lstStyle/>
                    <a:p>
                      <a:pPr algn="l" rtl="0" eaLnBrk="0">
                        <a:lnSpc>
                          <a:spcPct val="133000"/>
                        </a:lnSpc>
                      </a:pPr>
                      <a:endParaRPr sz="1000" dirty="0">
                        <a:latin typeface="Arial" panose="020B0604020202020204"/>
                        <a:ea typeface="Arial" panose="020B0604020202020204"/>
                        <a:cs typeface="Arial" panose="020B0604020202020204"/>
                      </a:endParaRPr>
                    </a:p>
                    <a:p>
                      <a:pPr marL="212090" algn="l" rtl="0" eaLnBrk="0">
                        <a:lnSpc>
                          <a:spcPts val="1255"/>
                        </a:lnSpc>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8000"/>
                        </a:lnSpc>
                      </a:pPr>
                      <a:endParaRPr sz="200" dirty="0">
                        <a:latin typeface="Arial" panose="020B0604020202020204"/>
                        <a:ea typeface="Arial" panose="020B0604020202020204"/>
                        <a:cs typeface="Arial" panose="020B0604020202020204"/>
                      </a:endParaRPr>
                    </a:p>
                    <a:p>
                      <a:pPr marL="57150" indent="5715" algn="l" rtl="0" eaLnBrk="0">
                        <a:lnSpc>
                          <a:spcPct val="128000"/>
                        </a:lnSpc>
                        <a:spcBef>
                          <a:spcPts val="0"/>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存在可能危及有限空间作业安全的物料、能量及设备</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设施时，已采取隔断、封堵、关</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闭、移除等可郸的安全冏商措施.并上锁挂牌或设专人看管</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8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212090" algn="l" rtl="0" eaLnBrk="0">
                        <a:lnSpc>
                          <a:spcPts val="1245"/>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57150" algn="l" rtl="0" eaLnBrk="0">
                        <a:lnSpc>
                          <a:spcPct val="95000"/>
                        </a:lnSpc>
                        <a:spcBef>
                          <a:spcPts val="0"/>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已在作业前对有限空间内盛装或残留的物料进行了清空、清洗或置换</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115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212090" algn="l" rtl="0" eaLnBrk="0">
                        <a:lnSpc>
                          <a:spcPts val="1245"/>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4000"/>
                        </a:lnSpc>
                      </a:pPr>
                      <a:endParaRPr sz="600" dirty="0">
                        <a:latin typeface="Arial" panose="020B0604020202020204"/>
                        <a:ea typeface="Arial" panose="020B0604020202020204"/>
                        <a:cs typeface="Arial" panose="020B0604020202020204"/>
                      </a:endParaRPr>
                    </a:p>
                    <a:p>
                      <a:pPr marL="57150" algn="l" rtl="0" eaLnBrk="0">
                        <a:lnSpc>
                          <a:spcPct val="95000"/>
                        </a:lnSpc>
                        <a:spcBef>
                          <a:spcPts val="0"/>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出人口及其他与外羿大气环境相连道的设施已安全开启进行自然通风</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8000">
                <a:tc>
                  <a:txBody>
                    <a:bodyPr/>
                    <a:lstStyle/>
                    <a:p>
                      <a:pPr algn="l" rtl="0" eaLnBrk="0">
                        <a:lnSpc>
                          <a:spcPct val="137000"/>
                        </a:lnSpc>
                      </a:pPr>
                      <a:endParaRPr sz="1000" dirty="0">
                        <a:latin typeface="Arial" panose="020B0604020202020204"/>
                        <a:ea typeface="Arial" panose="020B0604020202020204"/>
                        <a:cs typeface="Arial" panose="020B0604020202020204"/>
                      </a:endParaRPr>
                    </a:p>
                    <a:p>
                      <a:pPr marL="212090" algn="l" rtl="0" eaLnBrk="0">
                        <a:lnSpc>
                          <a:spcPts val="1245"/>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65000"/>
                        </a:lnSpc>
                      </a:pPr>
                      <a:endParaRPr sz="100" dirty="0">
                        <a:latin typeface="Arial" panose="020B0604020202020204"/>
                        <a:ea typeface="Arial" panose="020B0604020202020204"/>
                        <a:cs typeface="Arial" panose="020B0604020202020204"/>
                      </a:endParaRPr>
                    </a:p>
                    <a:p>
                      <a:pPr marL="56515" indent="-5715" algn="l" rtl="0" eaLnBrk="0">
                        <a:lnSpc>
                          <a:spcPct val="133000"/>
                        </a:lnSpc>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严格执行先通风、再检测、后作业的原则，气体检测结果(见气体检测记录)已符合安</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全婆求</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8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212090" algn="l" rtl="0" eaLnBrk="0">
                        <a:lnSpc>
                          <a:spcPts val="1245"/>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57150" algn="l" rtl="0" eaLnBrk="0">
                        <a:lnSpc>
                          <a:spcPct val="95000"/>
                        </a:lnSpc>
                        <a:spcBef>
                          <a:spcPts val="0"/>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作业人已佩故符合要求的</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个体防护装备</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48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212090" algn="l" rtl="0" eaLnBrk="0">
                        <a:lnSpc>
                          <a:spcPts val="1245"/>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8000"/>
                        </a:lnSpc>
                      </a:pPr>
                      <a:endParaRPr sz="500" dirty="0">
                        <a:latin typeface="Arial" panose="020B0604020202020204"/>
                        <a:ea typeface="Arial" panose="020B0604020202020204"/>
                        <a:cs typeface="Arial" panose="020B0604020202020204"/>
                      </a:endParaRPr>
                    </a:p>
                    <a:p>
                      <a:pPr marL="57150" algn="l" rtl="0" eaLnBrk="0">
                        <a:lnSpc>
                          <a:spcPct val="92000"/>
                        </a:lnSpc>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其他安全防护措施：_</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92175">
                <a:tc gridSpan="4">
                  <a:txBody>
                    <a:bodyPr/>
                    <a:lstStyle/>
                    <a:p>
                      <a:pPr algn="l" rtl="0" eaLnBrk="0">
                        <a:lnSpc>
                          <a:spcPct val="113000"/>
                        </a:lnSpc>
                      </a:pPr>
                      <a:endParaRPr sz="400" dirty="0">
                        <a:latin typeface="Arial" panose="020B0604020202020204"/>
                        <a:ea typeface="Arial" panose="020B0604020202020204"/>
                        <a:cs typeface="Arial" panose="020B0604020202020204"/>
                      </a:endParaRPr>
                    </a:p>
                    <a:p>
                      <a:pPr marL="47625" algn="l" rtl="0" eaLnBrk="0">
                        <a:lnSpc>
                          <a:spcPct val="95000"/>
                        </a:lnSpc>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作业负责人确认意见：□同意进入</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□不同意进入</a:t>
                      </a:r>
                      <a:endParaRPr sz="10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36000"/>
                        </a:lnSpc>
                      </a:pPr>
                      <a:endParaRPr sz="1000" dirty="0">
                        <a:latin typeface="Arial" panose="020B0604020202020204"/>
                        <a:ea typeface="Arial" panose="020B0604020202020204"/>
                        <a:cs typeface="Arial" panose="020B0604020202020204"/>
                      </a:endParaRPr>
                    </a:p>
                    <a:p>
                      <a:pPr algn="l" rtl="0" eaLnBrk="0">
                        <a:lnSpc>
                          <a:spcPct val="128000"/>
                        </a:lnSpc>
                      </a:pPr>
                      <a:endParaRPr sz="200" dirty="0">
                        <a:latin typeface="Arial" panose="020B0604020202020204"/>
                        <a:ea typeface="Arial" panose="020B0604020202020204"/>
                        <a:cs typeface="Arial" panose="020B0604020202020204"/>
                      </a:endParaRPr>
                    </a:p>
                    <a:p>
                      <a:pPr marL="47625" algn="l" rtl="0" eaLnBrk="0">
                        <a:lnSpc>
                          <a:spcPct val="95000"/>
                        </a:lnSpc>
                        <a:spcBef>
                          <a:spcPts val="0"/>
                        </a:spcBef>
                      </a:pP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签字：</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a:t>
                      </a: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92" name="table 592"/>
          <p:cNvGraphicFramePr>
            <a:graphicFrameLocks noGrp="1"/>
          </p:cNvGraphicFramePr>
          <p:nvPr/>
        </p:nvGraphicFramePr>
        <p:xfrm>
          <a:off x="784265" y="4156064"/>
          <a:ext cx="7225665" cy="3949065"/>
        </p:xfrm>
        <a:graphic>
          <a:graphicData uri="http://schemas.openxmlformats.org/drawingml/2006/table">
            <a:tbl>
              <a:tblPr/>
              <a:tblGrid>
                <a:gridCol w="854075"/>
                <a:gridCol w="558800"/>
                <a:gridCol w="565150"/>
                <a:gridCol w="844550"/>
                <a:gridCol w="989964"/>
                <a:gridCol w="857250"/>
                <a:gridCol w="850900"/>
                <a:gridCol w="844550"/>
                <a:gridCol w="860425"/>
              </a:tblGrid>
              <a:tr h="282575">
                <a:tc row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marL="126365" algn="l" rtl="0" eaLnBrk="0">
                        <a:lnSpc>
                          <a:spcPct val="83000"/>
                        </a:lnSpc>
                        <a:spcBef>
                          <a:spcPts val="5"/>
                        </a:spcBef>
                      </a:pPr>
                      <a:r>
                        <a:rPr sz="12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检测</a:t>
                      </a:r>
                      <a:endParaRPr sz="1200" dirty="0">
                        <a:latin typeface="宋体" panose="02010600030101010101" pitchFamily="2" charset="-122"/>
                        <a:ea typeface="宋体" panose="02010600030101010101" pitchFamily="2" charset="-122"/>
                        <a:cs typeface="宋体" panose="02010600030101010101" pitchFamily="2" charset="-122"/>
                      </a:endParaRPr>
                    </a:p>
                    <a:p>
                      <a:pPr marL="126365" algn="l" rtl="0" eaLnBrk="0">
                        <a:lnSpc>
                          <a:spcPts val="1810"/>
                        </a:lnSpc>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位置</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marL="126365" algn="l" rtl="0" eaLnBrk="0">
                        <a:lnSpc>
                          <a:spcPct val="95000"/>
                        </a:lnSpc>
                      </a:pPr>
                      <a:r>
                        <a:rPr sz="12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检测</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23000"/>
                        </a:lnSpc>
                      </a:pPr>
                      <a:endParaRPr sz="300" dirty="0">
                        <a:latin typeface="Arial" panose="020B0604020202020204"/>
                        <a:ea typeface="Arial" panose="020B0604020202020204"/>
                        <a:cs typeface="Arial" panose="020B0604020202020204"/>
                      </a:endParaRPr>
                    </a:p>
                    <a:p>
                      <a:pPr marL="126365" algn="l" rtl="0" eaLnBrk="0">
                        <a:lnSpc>
                          <a:spcPct val="96000"/>
                        </a:lnSpc>
                        <a:spcBef>
                          <a:spcPts val="5"/>
                        </a:spcBef>
                      </a:pP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时间</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891665" algn="l" rtl="0" eaLnBrk="0">
                        <a:lnSpc>
                          <a:spcPct val="95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检测种类</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4450" indent="76200" algn="l" rtl="0" eaLnBrk="0">
                        <a:lnSpc>
                          <a:spcPct val="122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作业环境</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判定(合格/ </a:t>
                      </a:r>
                      <a:r>
                        <a:rPr sz="1200" kern="0" spc="2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不合格)</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4455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5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66065" algn="l" rtl="0" eaLnBrk="0">
                        <a:lnSpc>
                          <a:spcPct val="94000"/>
                        </a:lnSpc>
                      </a:pP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氧气</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15000"/>
                        </a:lnSpc>
                      </a:pPr>
                      <a:endParaRPr sz="300" dirty="0">
                        <a:latin typeface="Arial" panose="020B0604020202020204"/>
                        <a:ea typeface="Arial" panose="020B0604020202020204"/>
                        <a:cs typeface="Arial" panose="020B0604020202020204"/>
                      </a:endParaRPr>
                    </a:p>
                    <a:p>
                      <a:pPr marL="189865" algn="l" rtl="0" eaLnBrk="0">
                        <a:lnSpc>
                          <a:spcPct val="96000"/>
                        </a:lnSpc>
                      </a:pPr>
                      <a:r>
                        <a:rPr sz="12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(%VOL)</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46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114300" algn="l" rtl="0" eaLnBrk="0">
                        <a:lnSpc>
                          <a:spcPct val="95000"/>
                        </a:lnSpc>
                      </a:pP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可燃性气体</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7000"/>
                        </a:lnSpc>
                      </a:pPr>
                      <a:endParaRPr sz="300" dirty="0">
                        <a:latin typeface="Arial" panose="020B0604020202020204"/>
                        <a:ea typeface="Arial" panose="020B0604020202020204"/>
                        <a:cs typeface="Arial" panose="020B0604020202020204"/>
                      </a:endParaRPr>
                    </a:p>
                    <a:p>
                      <a:pPr marL="266065" algn="l" rtl="0" eaLnBrk="0">
                        <a:lnSpc>
                          <a:spcPct val="96000"/>
                        </a:lnSpc>
                        <a:spcBef>
                          <a:spcPts val="0"/>
                        </a:spcBef>
                      </a:pP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(%LEL)</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96850" algn="l" rtl="0" eaLnBrk="0">
                        <a:lnSpc>
                          <a:spcPct val="95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破化氢</a:t>
                      </a:r>
                      <a:endParaRPr sz="1200" dirty="0">
                        <a:latin typeface="宋体" panose="02010600030101010101" pitchFamily="2" charset="-122"/>
                        <a:ea typeface="宋体" panose="02010600030101010101" pitchFamily="2" charset="-122"/>
                        <a:cs typeface="宋体" panose="02010600030101010101" pitchFamily="2" charset="-122"/>
                      </a:endParaRPr>
                    </a:p>
                    <a:p>
                      <a:pPr marL="196850" algn="l" rtl="0" eaLnBrk="0">
                        <a:lnSpc>
                          <a:spcPct val="93000"/>
                        </a:lnSpc>
                        <a:spcBef>
                          <a:spcPts val="225"/>
                        </a:spcBef>
                      </a:pP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(□ppm</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29000"/>
                        </a:lnSpc>
                      </a:pPr>
                      <a:endParaRPr sz="300" dirty="0">
                        <a:latin typeface="Arial" panose="020B0604020202020204"/>
                        <a:ea typeface="Arial" panose="020B0604020202020204"/>
                        <a:cs typeface="Arial" panose="020B0604020202020204"/>
                      </a:endParaRPr>
                    </a:p>
                    <a:p>
                      <a:pPr marL="82550" algn="l" rtl="0" eaLnBrk="0">
                        <a:lnSpc>
                          <a:spcPct val="92000"/>
                        </a:lnSpc>
                        <a:spcBef>
                          <a:spcPts val="0"/>
                        </a:spcBef>
                      </a:pP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□mg/m²)</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20650" algn="l" rtl="0" eaLnBrk="0">
                        <a:lnSpc>
                          <a:spcPct val="94000"/>
                        </a:lnSpc>
                        <a:spcBef>
                          <a:spcPts val="5"/>
                        </a:spcBef>
                      </a:pP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一氧化碳</a:t>
                      </a:r>
                      <a:endParaRPr sz="1200" dirty="0">
                        <a:latin typeface="宋体" panose="02010600030101010101" pitchFamily="2" charset="-122"/>
                        <a:ea typeface="宋体" panose="02010600030101010101" pitchFamily="2" charset="-122"/>
                        <a:cs typeface="宋体" panose="02010600030101010101" pitchFamily="2" charset="-122"/>
                      </a:endParaRPr>
                    </a:p>
                    <a:p>
                      <a:pPr marL="197485" algn="l" rtl="0" eaLnBrk="0">
                        <a:lnSpc>
                          <a:spcPct val="93000"/>
                        </a:lnSpc>
                        <a:spcBef>
                          <a:spcPts val="255"/>
                        </a:spcBef>
                      </a:pP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(□ppm</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29000"/>
                        </a:lnSpc>
                      </a:pPr>
                      <a:endParaRPr sz="300" dirty="0">
                        <a:latin typeface="Arial" panose="020B0604020202020204"/>
                        <a:ea typeface="Arial" panose="020B0604020202020204"/>
                        <a:cs typeface="Arial" panose="020B0604020202020204"/>
                      </a:endParaRPr>
                    </a:p>
                    <a:p>
                      <a:pPr marL="83185" algn="l" rtl="0" eaLnBrk="0">
                        <a:lnSpc>
                          <a:spcPct val="92000"/>
                        </a:lnSpc>
                        <a:spcBef>
                          <a:spcPts val="0"/>
                        </a:spcBef>
                      </a:pP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□mg/m²)</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4300" algn="l" rtl="0" eaLnBrk="0">
                        <a:lnSpc>
                          <a:spcPct val="95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其他气体</a:t>
                      </a:r>
                      <a:endParaRPr sz="1200" dirty="0">
                        <a:latin typeface="宋体" panose="02010600030101010101" pitchFamily="2" charset="-122"/>
                        <a:ea typeface="宋体" panose="02010600030101010101" pitchFamily="2" charset="-122"/>
                        <a:cs typeface="宋体" panose="02010600030101010101" pitchFamily="2" charset="-122"/>
                      </a:endParaRPr>
                    </a:p>
                    <a:p>
                      <a:pPr marL="38100" indent="152400" algn="l" rtl="0" eaLnBrk="0">
                        <a:lnSpc>
                          <a:spcPct val="116000"/>
                        </a:lnSpc>
                        <a:spcBef>
                          <a:spcPts val="25"/>
                        </a:spcBef>
                      </a:pP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(□ppm</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□rog/m²)</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8765">
                <a:tc rowSpan="3">
                  <a:txBody>
                    <a:bodyPr/>
                    <a:lstStyle/>
                    <a:p>
                      <a:pPr algn="l" rtl="0" eaLnBrk="0">
                        <a:lnSpc>
                          <a:spcPct val="113000"/>
                        </a:lnSpc>
                      </a:pPr>
                      <a:endParaRPr sz="700" dirty="0">
                        <a:latin typeface="Arial" panose="020B0604020202020204"/>
                        <a:ea typeface="Arial" panose="020B0604020202020204"/>
                        <a:cs typeface="Arial" panose="020B0604020202020204"/>
                      </a:endParaRPr>
                    </a:p>
                    <a:p>
                      <a:pPr marL="200025" algn="l" rtl="0" eaLnBrk="0">
                        <a:lnSpc>
                          <a:spcPct val="95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作业前</a:t>
                      </a:r>
                      <a:endParaRPr sz="1200" dirty="0">
                        <a:latin typeface="宋体" panose="02010600030101010101" pitchFamily="2" charset="-122"/>
                        <a:ea typeface="宋体" panose="02010600030101010101" pitchFamily="2" charset="-122"/>
                        <a:cs typeface="宋体" panose="02010600030101010101" pitchFamily="2" charset="-122"/>
                      </a:endParaRPr>
                    </a:p>
                    <a:p>
                      <a:pPr marL="123190" algn="l" rtl="0" eaLnBrk="0">
                        <a:lnSpc>
                          <a:spcPct val="95000"/>
                        </a:lnSpc>
                        <a:spcBef>
                          <a:spcPts val="34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初始气体</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28000"/>
                        </a:lnSpc>
                      </a:pPr>
                      <a:endParaRPr sz="300" dirty="0">
                        <a:latin typeface="Arial" panose="020B0604020202020204"/>
                        <a:ea typeface="Arial" panose="020B0604020202020204"/>
                        <a:cs typeface="Arial" panose="020B0604020202020204"/>
                      </a:endParaRPr>
                    </a:p>
                    <a:p>
                      <a:pPr marL="275590" algn="l" rtl="0" eaLnBrk="0">
                        <a:lnSpc>
                          <a:spcPct val="95000"/>
                        </a:lnSpc>
                        <a:spcBef>
                          <a:spcPts val="0"/>
                        </a:spcBef>
                      </a:pPr>
                      <a:r>
                        <a:rPr sz="12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检测</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75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rowSpan="3">
                  <a:txBody>
                    <a:bodyPr/>
                    <a:lstStyle/>
                    <a:p>
                      <a:pPr algn="l" rtl="0" eaLnBrk="0">
                        <a:lnSpc>
                          <a:spcPct val="116000"/>
                        </a:lnSpc>
                      </a:pPr>
                      <a:endParaRPr sz="500" dirty="0">
                        <a:latin typeface="Arial" panose="020B0604020202020204"/>
                        <a:ea typeface="Arial" panose="020B0604020202020204"/>
                        <a:cs typeface="Arial" panose="020B0604020202020204"/>
                      </a:endParaRPr>
                    </a:p>
                    <a:p>
                      <a:pPr marL="123190" indent="76200" algn="l" rtl="0" eaLnBrk="0">
                        <a:lnSpc>
                          <a:spcPct val="117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作业前</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再次气体</a:t>
                      </a:r>
                      <a:endParaRPr sz="12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0000"/>
                        </a:lnSpc>
                      </a:pPr>
                      <a:endParaRPr sz="400" dirty="0">
                        <a:latin typeface="Arial" panose="020B0604020202020204"/>
                        <a:ea typeface="Arial" panose="020B0604020202020204"/>
                        <a:cs typeface="Arial" panose="020B0604020202020204"/>
                      </a:endParaRPr>
                    </a:p>
                    <a:p>
                      <a:pPr marL="275590" algn="l" rtl="0" eaLnBrk="0">
                        <a:lnSpc>
                          <a:spcPct val="95000"/>
                        </a:lnSpc>
                        <a:spcBef>
                          <a:spcPts val="5"/>
                        </a:spcBef>
                      </a:pPr>
                      <a:r>
                        <a:rPr sz="12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检测</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9400">
                <a:tc rowSpan="3">
                  <a:txBody>
                    <a:bodyPr/>
                    <a:lstStyle/>
                    <a:p>
                      <a:pPr algn="l" rtl="0" eaLnBrk="0">
                        <a:lnSpc>
                          <a:spcPct val="126000"/>
                        </a:lnSpc>
                      </a:pPr>
                      <a:endParaRPr sz="1000" dirty="0">
                        <a:latin typeface="Arial" panose="020B0604020202020204"/>
                        <a:ea typeface="Arial" panose="020B0604020202020204"/>
                        <a:cs typeface="Arial" panose="020B0604020202020204"/>
                      </a:endParaRPr>
                    </a:p>
                    <a:p>
                      <a:pPr marL="123190" indent="76200" algn="l" rtl="0" eaLnBrk="0">
                        <a:lnSpc>
                          <a:spcPct val="120000"/>
                        </a:lnSpc>
                        <a:spcBef>
                          <a:spcPts val="0"/>
                        </a:spcBef>
                      </a:pPr>
                      <a:r>
                        <a:rPr sz="12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作业中</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气体检测</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210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3050">
                <a:tc v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2575">
                <a:tc gridSpan="9">
                  <a:txBody>
                    <a:bodyPr/>
                    <a:lstStyle/>
                    <a:p>
                      <a:pPr algn="l" rtl="0" eaLnBrk="0">
                        <a:lnSpc>
                          <a:spcPct val="104000"/>
                        </a:lnSpc>
                      </a:pPr>
                      <a:endParaRPr sz="400" dirty="0">
                        <a:latin typeface="Arial" panose="020B0604020202020204"/>
                        <a:ea typeface="Arial" panose="020B0604020202020204"/>
                        <a:cs typeface="Arial" panose="020B0604020202020204"/>
                      </a:endParaRPr>
                    </a:p>
                    <a:p>
                      <a:pPr marL="72390" algn="l" rtl="0" eaLnBrk="0">
                        <a:lnSpc>
                          <a:spcPts val="16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检测人员(签字):                                    </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800" kern="0" spc="0" baseline="-3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1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800" kern="0" spc="0" baseline="-3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100"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800" kern="0" spc="0" baseline="-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endParaRPr sz="1800" baseline="-6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594" name="textbox 594"/>
          <p:cNvSpPr/>
          <p:nvPr/>
        </p:nvSpPr>
        <p:spPr>
          <a:xfrm>
            <a:off x="25400" y="34290"/>
            <a:ext cx="16230600" cy="994410"/>
          </a:xfrm>
          <a:prstGeom prst="rect">
            <a:avLst/>
          </a:prstGeom>
          <a:solidFill>
            <a:srgbClr val="0E51FC">
              <a:alpha val="100000"/>
            </a:srgbClr>
          </a:solid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596" name="textbox 596"/>
          <p:cNvSpPr/>
          <p:nvPr/>
        </p:nvSpPr>
        <p:spPr>
          <a:xfrm>
            <a:off x="762060" y="2532613"/>
            <a:ext cx="4970779" cy="1452244"/>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3692525" algn="l" rtl="0" eaLnBrk="0">
              <a:lnSpc>
                <a:spcPct val="98000"/>
              </a:lnSpc>
            </a:pPr>
            <a:r>
              <a:rPr sz="1800" b="1" kern="0" spc="0" dirty="0">
                <a:solidFill>
                  <a:srgbClr val="000000">
                    <a:alpha val="100000"/>
                  </a:srgbClr>
                </a:solidFill>
                <a:latin typeface="黑体" panose="02010609060101010101" charset="-122"/>
                <a:ea typeface="黑体" panose="02010609060101010101" charset="-122"/>
                <a:cs typeface="黑体" panose="02010609060101010101" charset="-122"/>
              </a:rPr>
              <a:t>附</a:t>
            </a:r>
            <a:r>
              <a:rPr sz="1800" kern="0" spc="-330" dirty="0">
                <a:solidFill>
                  <a:srgbClr val="000000">
                    <a:alpha val="100000"/>
                  </a:srgbClr>
                </a:solidFill>
                <a:latin typeface="黑体" panose="02010609060101010101" charset="-122"/>
                <a:ea typeface="黑体" panose="02010609060101010101" charset="-122"/>
                <a:cs typeface="黑体" panose="02010609060101010101" charset="-122"/>
              </a:rPr>
              <a:t> </a:t>
            </a:r>
            <a:r>
              <a:rPr sz="1800" b="1" kern="0" spc="0" dirty="0">
                <a:solidFill>
                  <a:srgbClr val="000000">
                    <a:alpha val="100000"/>
                  </a:srgbClr>
                </a:solidFill>
                <a:latin typeface="黑体" panose="02010609060101010101" charset="-122"/>
                <a:ea typeface="黑体" panose="02010609060101010101" charset="-122"/>
                <a:cs typeface="黑体" panose="02010609060101010101" charset="-122"/>
              </a:rPr>
              <a:t>录</a:t>
            </a:r>
            <a:r>
              <a:rPr sz="18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a:t>
            </a:r>
            <a:endParaRPr sz="1800" dirty="0">
              <a:latin typeface="宋体" panose="02010600030101010101" pitchFamily="2" charset="-122"/>
              <a:ea typeface="宋体" panose="02010600030101010101" pitchFamily="2" charset="-122"/>
              <a:cs typeface="宋体" panose="02010600030101010101" pitchFamily="2" charset="-122"/>
            </a:endParaRPr>
          </a:p>
          <a:p>
            <a:pPr marL="3660140" algn="l" rtl="0" eaLnBrk="0">
              <a:lnSpc>
                <a:spcPct val="99000"/>
              </a:lnSpc>
              <a:spcBef>
                <a:spcPts val="315"/>
              </a:spcBef>
            </a:pPr>
            <a:r>
              <a:rPr sz="1500" b="1" kern="0" spc="4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sz="1500" dirty="0">
              <a:latin typeface="黑体" panose="02010609060101010101" charset="-122"/>
              <a:ea typeface="黑体" panose="02010609060101010101" charset="-122"/>
              <a:cs typeface="黑体" panose="02010609060101010101" charset="-122"/>
            </a:endParaRPr>
          </a:p>
          <a:p>
            <a:pPr algn="r" rtl="0" eaLnBrk="0">
              <a:lnSpc>
                <a:spcPct val="99000"/>
              </a:lnSpc>
              <a:spcBef>
                <a:spcPts val="70"/>
              </a:spcBef>
            </a:pPr>
            <a:r>
              <a:rPr sz="1500" b="1" kern="0" spc="100" dirty="0">
                <a:solidFill>
                  <a:srgbClr val="000000">
                    <a:alpha val="100000"/>
                  </a:srgbClr>
                </a:solidFill>
                <a:latin typeface="黑体" panose="02010609060101010101" charset="-122"/>
                <a:ea typeface="黑体" panose="02010609060101010101" charset="-122"/>
                <a:cs typeface="黑体" panose="02010609060101010101" charset="-122"/>
              </a:rPr>
              <a:t>气体检测记录表示例</a:t>
            </a:r>
            <a:endParaRPr sz="1500" dirty="0">
              <a:latin typeface="黑体" panose="02010609060101010101" charset="-122"/>
              <a:ea typeface="黑体" panose="02010609060101010101" charset="-122"/>
              <a:cs typeface="黑体" panose="02010609060101010101" charset="-122"/>
            </a:endParaRPr>
          </a:p>
          <a:p>
            <a:pPr marL="12700" algn="l" rtl="0" eaLnBrk="0">
              <a:lnSpc>
                <a:spcPct val="99000"/>
              </a:lnSpc>
              <a:spcBef>
                <a:spcPts val="440"/>
              </a:spcBef>
            </a:pPr>
            <a:r>
              <a:rPr sz="1500" kern="0" spc="20" dirty="0">
                <a:solidFill>
                  <a:srgbClr val="000000">
                    <a:alpha val="100000"/>
                  </a:srgbClr>
                </a:solidFill>
                <a:latin typeface="黑体" panose="02010609060101010101" charset="-122"/>
                <a:ea typeface="黑体" panose="02010609060101010101" charset="-122"/>
                <a:cs typeface="黑体" panose="02010609060101010101" charset="-122"/>
              </a:rPr>
              <a:t>表</a:t>
            </a:r>
            <a:r>
              <a:rPr sz="15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E.1</a:t>
            </a:r>
            <a:r>
              <a:rPr sz="1500" kern="0" spc="20" dirty="0">
                <a:solidFill>
                  <a:srgbClr val="000000">
                    <a:alpha val="100000"/>
                  </a:srgbClr>
                </a:solidFill>
                <a:latin typeface="黑体" panose="02010609060101010101" charset="-122"/>
                <a:ea typeface="黑体" panose="02010609060101010101" charset="-122"/>
                <a:cs typeface="黑体" panose="02010609060101010101" charset="-122"/>
              </a:rPr>
              <a:t>给出了气体检测记录表</a:t>
            </a:r>
            <a:r>
              <a:rPr sz="1500" kern="0" spc="10" dirty="0">
                <a:solidFill>
                  <a:srgbClr val="000000">
                    <a:alpha val="100000"/>
                  </a:srgbClr>
                </a:solidFill>
                <a:latin typeface="黑体" panose="02010609060101010101" charset="-122"/>
                <a:ea typeface="黑体" panose="02010609060101010101" charset="-122"/>
                <a:cs typeface="黑体" panose="02010609060101010101" charset="-122"/>
              </a:rPr>
              <a:t>示例。</a:t>
            </a:r>
            <a:endParaRPr sz="1500" dirty="0">
              <a:latin typeface="黑体" panose="02010609060101010101" charset="-122"/>
              <a:ea typeface="黑体" panose="02010609060101010101" charset="-122"/>
              <a:cs typeface="黑体" panose="02010609060101010101" charset="-122"/>
            </a:endParaRPr>
          </a:p>
          <a:p>
            <a:pPr algn="l" rtl="0" eaLnBrk="0">
              <a:lnSpc>
                <a:spcPct val="100000"/>
              </a:lnSpc>
            </a:pPr>
            <a:endParaRPr sz="1200" dirty="0">
              <a:latin typeface="Arial" panose="020B0604020202020204"/>
              <a:ea typeface="Arial" panose="020B0604020202020204"/>
              <a:cs typeface="Arial" panose="020B0604020202020204"/>
            </a:endParaRPr>
          </a:p>
          <a:p>
            <a:pPr marL="2592705" algn="l" rtl="0" eaLnBrk="0">
              <a:lnSpc>
                <a:spcPct val="96000"/>
              </a:lnSpc>
              <a:spcBef>
                <a:spcPts val="5"/>
              </a:spcBef>
            </a:pPr>
            <a:r>
              <a:rPr sz="1300" b="1" kern="0" spc="-20" dirty="0">
                <a:solidFill>
                  <a:srgbClr val="000000">
                    <a:alpha val="100000"/>
                  </a:srgbClr>
                </a:solidFill>
                <a:latin typeface="黑体" panose="02010609060101010101" charset="-122"/>
                <a:ea typeface="黑体" panose="02010609060101010101" charset="-122"/>
                <a:cs typeface="黑体" panose="02010609060101010101" charset="-122"/>
              </a:rPr>
              <a:t>表</a:t>
            </a:r>
            <a:r>
              <a:rPr sz="1300" kern="0" spc="-300" dirty="0">
                <a:solidFill>
                  <a:srgbClr val="000000">
                    <a:alpha val="100000"/>
                  </a:srgbClr>
                </a:solidFill>
                <a:latin typeface="黑体" panose="02010609060101010101" charset="-122"/>
                <a:ea typeface="黑体" panose="02010609060101010101" charset="-122"/>
                <a:cs typeface="黑体" panose="02010609060101010101" charset="-122"/>
              </a:rPr>
              <a:t> </a:t>
            </a:r>
            <a:r>
              <a:rPr sz="1300" b="1" kern="0" spc="-20" dirty="0">
                <a:solidFill>
                  <a:srgbClr val="000000">
                    <a:alpha val="100000"/>
                  </a:srgbClr>
                </a:solidFill>
                <a:latin typeface="Times New Roman" panose="02020603050405020304"/>
                <a:ea typeface="Times New Roman" panose="02020603050405020304"/>
                <a:cs typeface="Times New Roman" panose="02020603050405020304"/>
              </a:rPr>
              <a:t>E.1</a:t>
            </a:r>
            <a:r>
              <a:rPr sz="1300" b="1" kern="0" spc="30" dirty="0">
                <a:solidFill>
                  <a:srgbClr val="000000">
                    <a:alpha val="100000"/>
                  </a:srgbClr>
                </a:solidFill>
                <a:latin typeface="Times New Roman" panose="02020603050405020304"/>
                <a:ea typeface="Times New Roman" panose="02020603050405020304"/>
                <a:cs typeface="Times New Roman" panose="02020603050405020304"/>
              </a:rPr>
              <a:t>    </a:t>
            </a:r>
            <a:r>
              <a:rPr sz="1300" b="1" kern="0" spc="-20" dirty="0">
                <a:solidFill>
                  <a:srgbClr val="000000">
                    <a:alpha val="100000"/>
                  </a:srgbClr>
                </a:solidFill>
                <a:latin typeface="黑体" panose="02010609060101010101" charset="-122"/>
                <a:ea typeface="黑体" panose="02010609060101010101" charset="-122"/>
                <a:cs typeface="黑体" panose="02010609060101010101" charset="-122"/>
              </a:rPr>
              <a:t>气体检测记录表</a:t>
            </a:r>
            <a:r>
              <a:rPr sz="1300" b="1" kern="0" spc="-30" dirty="0">
                <a:solidFill>
                  <a:srgbClr val="000000">
                    <a:alpha val="100000"/>
                  </a:srgbClr>
                </a:solidFill>
                <a:latin typeface="黑体" panose="02010609060101010101" charset="-122"/>
                <a:ea typeface="黑体" panose="02010609060101010101" charset="-122"/>
                <a:cs typeface="黑体" panose="02010609060101010101" charset="-122"/>
              </a:rPr>
              <a:t>示例</a:t>
            </a:r>
            <a:endParaRPr sz="1300" dirty="0">
              <a:latin typeface="黑体" panose="02010609060101010101" charset="-122"/>
              <a:ea typeface="黑体" panose="02010609060101010101" charset="-122"/>
              <a:cs typeface="黑体" panose="02010609060101010101" charset="-122"/>
            </a:endParaRPr>
          </a:p>
        </p:txBody>
      </p:sp>
      <p:sp>
        <p:nvSpPr>
          <p:cNvPr id="598" name="textbox 598"/>
          <p:cNvSpPr/>
          <p:nvPr/>
        </p:nvSpPr>
        <p:spPr>
          <a:xfrm>
            <a:off x="9686492" y="1148303"/>
            <a:ext cx="3998595" cy="1671954"/>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2305050" algn="l" rtl="0" eaLnBrk="0">
              <a:lnSpc>
                <a:spcPct val="98000"/>
              </a:lnSpc>
            </a:pPr>
            <a:r>
              <a:rPr sz="1800" b="1" kern="0" spc="180" dirty="0">
                <a:solidFill>
                  <a:srgbClr val="000000">
                    <a:alpha val="100000"/>
                  </a:srgbClr>
                </a:solidFill>
                <a:latin typeface="黑体" panose="02010609060101010101" charset="-122"/>
                <a:ea typeface="黑体" panose="02010609060101010101" charset="-122"/>
                <a:cs typeface="黑体" panose="02010609060101010101" charset="-122"/>
              </a:rPr>
              <a:t>附录</a:t>
            </a:r>
            <a:r>
              <a:rPr sz="1800" b="1" kern="0" spc="1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a:t>
            </a:r>
            <a:endParaRPr sz="1800" dirty="0">
              <a:latin typeface="宋体" panose="02010600030101010101" pitchFamily="2" charset="-122"/>
              <a:ea typeface="宋体" panose="02010600030101010101" pitchFamily="2" charset="-122"/>
              <a:cs typeface="宋体" panose="02010600030101010101" pitchFamily="2" charset="-122"/>
            </a:endParaRPr>
          </a:p>
          <a:p>
            <a:pPr marL="2241550" algn="l" rtl="0" eaLnBrk="0">
              <a:lnSpc>
                <a:spcPct val="99000"/>
              </a:lnSpc>
              <a:spcBef>
                <a:spcPts val="165"/>
              </a:spcBef>
            </a:pPr>
            <a:r>
              <a:rPr sz="1500" b="1" kern="0" spc="8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sz="1500" dirty="0">
              <a:latin typeface="黑体" panose="02010609060101010101" charset="-122"/>
              <a:ea typeface="黑体" panose="02010609060101010101" charset="-122"/>
              <a:cs typeface="黑体" panose="02010609060101010101" charset="-122"/>
            </a:endParaRPr>
          </a:p>
          <a:p>
            <a:pPr marL="1295400" algn="l" rtl="0" eaLnBrk="0">
              <a:lnSpc>
                <a:spcPct val="99000"/>
              </a:lnSpc>
              <a:spcBef>
                <a:spcPts val="70"/>
              </a:spcBef>
            </a:pPr>
            <a:r>
              <a:rPr sz="1500" b="1" kern="0" spc="100" dirty="0">
                <a:solidFill>
                  <a:srgbClr val="000000">
                    <a:alpha val="100000"/>
                  </a:srgbClr>
                </a:solidFill>
                <a:latin typeface="黑体" panose="02010609060101010101" charset="-122"/>
                <a:ea typeface="黑体" panose="02010609060101010101" charset="-122"/>
                <a:cs typeface="黑体" panose="02010609060101010101" charset="-122"/>
              </a:rPr>
              <a:t>有限空间作业进入确认表示例</a:t>
            </a:r>
            <a:endParaRPr sz="1500" dirty="0">
              <a:latin typeface="黑体" panose="02010609060101010101" charset="-122"/>
              <a:ea typeface="黑体" panose="02010609060101010101" charset="-122"/>
              <a:cs typeface="黑体" panose="02010609060101010101" charset="-122"/>
            </a:endParaRPr>
          </a:p>
          <a:p>
            <a:pPr marL="12700" algn="l" rtl="0" eaLnBrk="0">
              <a:lnSpc>
                <a:spcPct val="99000"/>
              </a:lnSpc>
              <a:spcBef>
                <a:spcPts val="370"/>
              </a:spcBef>
            </a:pPr>
            <a:r>
              <a:rPr sz="1500" b="1" kern="0" spc="20" dirty="0">
                <a:solidFill>
                  <a:srgbClr val="000000">
                    <a:alpha val="100000"/>
                  </a:srgbClr>
                </a:solidFill>
                <a:latin typeface="黑体" panose="02010609060101010101" charset="-122"/>
                <a:ea typeface="黑体" panose="02010609060101010101" charset="-122"/>
                <a:cs typeface="黑体" panose="02010609060101010101" charset="-122"/>
              </a:rPr>
              <a:t>表</a:t>
            </a:r>
            <a:r>
              <a:rPr sz="15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15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F.1</a:t>
            </a:r>
            <a:r>
              <a:rPr sz="1500" b="1" kern="0" spc="20" dirty="0">
                <a:solidFill>
                  <a:srgbClr val="000000">
                    <a:alpha val="100000"/>
                  </a:srgbClr>
                </a:solidFill>
                <a:latin typeface="黑体" panose="02010609060101010101" charset="-122"/>
                <a:ea typeface="黑体" panose="02010609060101010101" charset="-122"/>
                <a:cs typeface="黑体" panose="02010609060101010101" charset="-122"/>
              </a:rPr>
              <a:t>给出了有限空间作业进入确认表示例。</a:t>
            </a:r>
            <a:endParaRPr sz="1500" dirty="0">
              <a:latin typeface="黑体" panose="02010609060101010101" charset="-122"/>
              <a:ea typeface="黑体" panose="02010609060101010101" charset="-122"/>
              <a:cs typeface="黑体" panose="02010609060101010101" charset="-122"/>
            </a:endParaRPr>
          </a:p>
          <a:p>
            <a:pPr algn="l" rtl="0" eaLnBrk="0">
              <a:lnSpc>
                <a:spcPct val="131000"/>
              </a:lnSpc>
            </a:pPr>
            <a:endParaRPr sz="1000" dirty="0">
              <a:latin typeface="Arial" panose="020B0604020202020204"/>
              <a:ea typeface="Arial" panose="020B0604020202020204"/>
              <a:cs typeface="Arial" panose="020B0604020202020204"/>
            </a:endParaRPr>
          </a:p>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03000"/>
              </a:lnSpc>
            </a:pPr>
            <a:endParaRPr sz="300" dirty="0">
              <a:latin typeface="Arial" panose="020B0604020202020204"/>
              <a:ea typeface="Arial" panose="020B0604020202020204"/>
              <a:cs typeface="Arial" panose="020B0604020202020204"/>
            </a:endParaRPr>
          </a:p>
          <a:p>
            <a:pPr marL="1326515" algn="l" rtl="0" eaLnBrk="0">
              <a:lnSpc>
                <a:spcPct val="95000"/>
              </a:lnSpc>
              <a:spcBef>
                <a:spcPts val="0"/>
              </a:spcBef>
            </a:pPr>
            <a:r>
              <a:rPr sz="12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表F.1有限空间作业进入确认</a:t>
            </a:r>
            <a:r>
              <a:rPr sz="1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表示例</a:t>
            </a:r>
            <a:endParaRPr sz="1200" dirty="0">
              <a:latin typeface="宋体" panose="02010600030101010101" pitchFamily="2" charset="-122"/>
              <a:ea typeface="宋体" panose="02010600030101010101" pitchFamily="2" charset="-122"/>
              <a:cs typeface="宋体" panose="02010600030101010101" pitchFamily="2" charset="-122"/>
            </a:endParaRPr>
          </a:p>
        </p:txBody>
      </p:sp>
      <p:grpSp>
        <p:nvGrpSpPr>
          <p:cNvPr id="92" name="group 92"/>
          <p:cNvGrpSpPr/>
          <p:nvPr/>
        </p:nvGrpSpPr>
        <p:grpSpPr>
          <a:xfrm rot="21600000">
            <a:off x="863681" y="1727209"/>
            <a:ext cx="6692757" cy="596920"/>
            <a:chOff x="0" y="0"/>
            <a:chExt cx="6692757" cy="596920"/>
          </a:xfrm>
        </p:grpSpPr>
        <p:pic>
          <p:nvPicPr>
            <p:cNvPr id="600" name="picture 600"/>
            <p:cNvPicPr>
              <a:picLocks noChangeAspect="1"/>
            </p:cNvPicPr>
            <p:nvPr/>
          </p:nvPicPr>
          <p:blipFill>
            <a:blip r:embed="rId2"/>
            <a:stretch>
              <a:fillRect/>
            </a:stretch>
          </p:blipFill>
          <p:spPr>
            <a:xfrm rot="21600000">
              <a:off x="0" y="0"/>
              <a:ext cx="6692757" cy="596920"/>
            </a:xfrm>
            <a:prstGeom prst="rect">
              <a:avLst/>
            </a:prstGeom>
          </p:spPr>
        </p:pic>
        <p:sp>
          <p:nvSpPr>
            <p:cNvPr id="602" name="textbox 602"/>
            <p:cNvSpPr/>
            <p:nvPr/>
          </p:nvSpPr>
          <p:spPr>
            <a:xfrm>
              <a:off x="-12700" y="-12700"/>
              <a:ext cx="671830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533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 name="picture 604"/>
          <p:cNvPicPr>
            <a:picLocks noChangeAspect="1"/>
          </p:cNvPicPr>
          <p:nvPr/>
        </p:nvPicPr>
        <p:blipFill>
          <a:blip r:embed="rId1"/>
          <a:stretch>
            <a:fillRect/>
          </a:stretch>
        </p:blipFill>
        <p:spPr>
          <a:xfrm rot="21600000">
            <a:off x="0" y="0"/>
            <a:ext cx="16256000" cy="9144000"/>
          </a:xfrm>
          <a:prstGeom prst="rect">
            <a:avLst/>
          </a:prstGeom>
        </p:spPr>
      </p:pic>
      <p:graphicFrame>
        <p:nvGraphicFramePr>
          <p:cNvPr id="606" name="table 606"/>
          <p:cNvGraphicFramePr>
            <a:graphicFrameLocks noGrp="1"/>
          </p:cNvGraphicFramePr>
          <p:nvPr/>
        </p:nvGraphicFramePr>
        <p:xfrm>
          <a:off x="974785" y="4206905"/>
          <a:ext cx="8254365" cy="4488815"/>
        </p:xfrm>
        <a:graphic>
          <a:graphicData uri="http://schemas.openxmlformats.org/drawingml/2006/table">
            <a:tbl>
              <a:tblPr/>
              <a:tblGrid>
                <a:gridCol w="643890"/>
                <a:gridCol w="1130300"/>
                <a:gridCol w="5168900"/>
                <a:gridCol w="1311275"/>
              </a:tblGrid>
              <a:tr h="656590">
                <a:tc gridSpan="2">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714375" algn="l" rtl="0" eaLnBrk="0">
                        <a:lnSpc>
                          <a:spcPct val="98000"/>
                        </a:lnSpc>
                        <a:spcBef>
                          <a:spcPts val="0"/>
                        </a:spcBef>
                      </a:pPr>
                      <a:r>
                        <a:rPr sz="13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编号</a:t>
                      </a:r>
                      <a:endParaRPr sz="13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00000"/>
                        </a:lnSpc>
                      </a:pPr>
                      <a:endParaRPr sz="400" dirty="0">
                        <a:latin typeface="Arial" panose="020B0604020202020204"/>
                        <a:ea typeface="Arial" panose="020B0604020202020204"/>
                        <a:cs typeface="Arial" panose="020B0604020202020204"/>
                      </a:endParaRPr>
                    </a:p>
                    <a:p>
                      <a:pPr marL="459740" algn="l" rtl="0" eaLnBrk="0">
                        <a:lnSpc>
                          <a:spcPct val="98000"/>
                        </a:lnSpc>
                        <a:spcBef>
                          <a:spcPts val="0"/>
                        </a:spcBef>
                      </a:pPr>
                      <a:r>
                        <a:rPr sz="13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(同审批表)</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6400">
                <a:tc gridSpan="2">
                  <a:txBody>
                    <a:bodyPr/>
                    <a:lstStyle/>
                    <a:p>
                      <a:pPr algn="l" rtl="0" eaLnBrk="0">
                        <a:lnSpc>
                          <a:spcPct val="114000"/>
                        </a:lnSpc>
                      </a:pPr>
                      <a:endParaRPr sz="700" dirty="0">
                        <a:latin typeface="Arial" panose="020B0604020202020204"/>
                        <a:ea typeface="Arial" panose="020B0604020202020204"/>
                        <a:cs typeface="Arial" panose="020B0604020202020204"/>
                      </a:endParaRPr>
                    </a:p>
                    <a:p>
                      <a:pPr marL="200025" algn="l" rtl="0" eaLnBrk="0">
                        <a:lnSpc>
                          <a:spcPct val="98000"/>
                        </a:lnSpc>
                        <a:spcBef>
                          <a:spcPts val="0"/>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实际作业完成时间</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4000"/>
                        </a:lnSpc>
                      </a:pPr>
                      <a:endParaRPr sz="700" dirty="0">
                        <a:latin typeface="Arial" panose="020B0604020202020204"/>
                        <a:ea typeface="Arial" panose="020B0604020202020204"/>
                        <a:cs typeface="Arial" panose="020B0604020202020204"/>
                      </a:endParaRPr>
                    </a:p>
                    <a:p>
                      <a:pPr marL="762635" algn="l" rtl="0" eaLnBrk="0">
                        <a:lnSpc>
                          <a:spcPct val="98000"/>
                        </a:lnSpc>
                        <a:spcBef>
                          <a:spcPts val="0"/>
                        </a:spcBef>
                      </a:pP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年</a:t>
                      </a:r>
                      <a:r>
                        <a:rPr sz="13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月</a:t>
                      </a: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a:t>
                      </a:r>
                      <a:r>
                        <a:rPr sz="13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时      分</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7700">
                <a:tc>
                  <a:txBody>
                    <a:bodyPr/>
                    <a:lstStyle/>
                    <a:p>
                      <a:pPr algn="l" rtl="0" eaLnBrk="0">
                        <a:lnSpc>
                          <a:spcPct val="142000"/>
                        </a:lnSpc>
                      </a:pPr>
                      <a:endParaRPr sz="1000" dirty="0">
                        <a:latin typeface="Arial" panose="020B0604020202020204"/>
                        <a:ea typeface="Arial" panose="020B0604020202020204"/>
                        <a:cs typeface="Arial" panose="020B0604020202020204"/>
                      </a:endParaRPr>
                    </a:p>
                    <a:p>
                      <a:pPr marL="78740" algn="l" rtl="0" eaLnBrk="0">
                        <a:lnSpc>
                          <a:spcPct val="95000"/>
                        </a:lnSpc>
                        <a:spcBef>
                          <a:spcPts val="0"/>
                        </a:spcBef>
                      </a:pPr>
                      <a:r>
                        <a:rPr sz="19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序号</a:t>
                      </a:r>
                      <a:endParaRPr sz="1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59000"/>
                        </a:lnSpc>
                      </a:pPr>
                      <a:endParaRPr sz="1000" dirty="0">
                        <a:latin typeface="Arial" panose="020B0604020202020204"/>
                        <a:ea typeface="Arial" panose="020B0604020202020204"/>
                        <a:cs typeface="Arial" panose="020B0604020202020204"/>
                      </a:endParaRPr>
                    </a:p>
                    <a:p>
                      <a:pPr marL="2825750" algn="l" rtl="0" eaLnBrk="0">
                        <a:lnSpc>
                          <a:spcPct val="98000"/>
                        </a:lnSpc>
                        <a:spcBef>
                          <a:spcPts val="0"/>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验收事项</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11150" algn="l" rtl="0" eaLnBrk="0">
                        <a:lnSpc>
                          <a:spcPct val="98000"/>
                        </a:lnSpc>
                        <a:spcBef>
                          <a:spcPts val="5"/>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确认结果</a:t>
                      </a:r>
                      <a:endParaRPr sz="1300" dirty="0">
                        <a:latin typeface="宋体" panose="02010600030101010101" pitchFamily="2" charset="-122"/>
                        <a:ea typeface="宋体" panose="02010600030101010101" pitchFamily="2" charset="-122"/>
                        <a:cs typeface="宋体" panose="02010600030101010101" pitchFamily="2" charset="-122"/>
                      </a:endParaRPr>
                    </a:p>
                    <a:p>
                      <a:pPr marL="222250" algn="l" rtl="0" eaLnBrk="0">
                        <a:lnSpc>
                          <a:spcPct val="98000"/>
                        </a:lnSpc>
                        <a:spcBef>
                          <a:spcPts val="370"/>
                        </a:spcBef>
                      </a:pPr>
                      <a:r>
                        <a:rPr sz="13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(□是□否)</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262890" algn="l" rtl="0" eaLnBrk="0">
                        <a:lnSpc>
                          <a:spcPct val="98000"/>
                        </a:lnSpc>
                        <a:spcBef>
                          <a:spcPts val="0"/>
                        </a:spcBef>
                      </a:pPr>
                      <a:r>
                        <a:rPr sz="1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a:t>
                      </a:r>
                      <a:endParaRPr sz="1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4000"/>
                        </a:lnSpc>
                      </a:pPr>
                      <a:endParaRPr sz="700" dirty="0">
                        <a:latin typeface="Arial" panose="020B0604020202020204"/>
                        <a:ea typeface="Arial" panose="020B0604020202020204"/>
                        <a:cs typeface="Arial" panose="020B0604020202020204"/>
                      </a:endParaRPr>
                    </a:p>
                    <a:p>
                      <a:pPr marL="70485" algn="l" rtl="0" eaLnBrk="0">
                        <a:lnSpc>
                          <a:spcPct val="98000"/>
                        </a:lnSpc>
                        <a:spcBef>
                          <a:spcPts val="0"/>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作业人已全部安全出离有限</a:t>
                      </a: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空间</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0050">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262890" algn="l" rtl="0" eaLnBrk="0">
                        <a:lnSpc>
                          <a:spcPct val="98000"/>
                        </a:lnSpc>
                        <a:spcBef>
                          <a:spcPts val="0"/>
                        </a:spcBef>
                      </a:pPr>
                      <a:r>
                        <a:rPr sz="1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a:t>
                      </a:r>
                      <a:endParaRPr sz="1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4000"/>
                        </a:lnSpc>
                      </a:pPr>
                      <a:endParaRPr sz="700" dirty="0">
                        <a:latin typeface="Arial" panose="020B0604020202020204"/>
                        <a:ea typeface="Arial" panose="020B0604020202020204"/>
                        <a:cs typeface="Arial" panose="020B0604020202020204"/>
                      </a:endParaRPr>
                    </a:p>
                    <a:p>
                      <a:pPr marL="70485" algn="l" rtl="0" eaLnBrk="0">
                        <a:lnSpc>
                          <a:spcPct val="98000"/>
                        </a:lnSpc>
                        <a:spcBef>
                          <a:spcPts val="0"/>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作业设备和工具已全部带离</a:t>
                      </a: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有限空间</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6400">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262890" algn="l" rtl="0" eaLnBrk="0">
                        <a:lnSpc>
                          <a:spcPct val="98000"/>
                        </a:lnSpc>
                      </a:pPr>
                      <a:r>
                        <a:rPr sz="1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a:t>
                      </a:r>
                      <a:endParaRPr sz="1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70485" algn="l" rtl="0" eaLnBrk="0">
                        <a:lnSpc>
                          <a:spcPct val="98000"/>
                        </a:lnSpc>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有限空间出入口已关闭</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6400">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262890" algn="l" rtl="0" eaLnBrk="0">
                        <a:lnSpc>
                          <a:spcPct val="98000"/>
                        </a:lnSpc>
                      </a:pPr>
                      <a:r>
                        <a:rPr sz="1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endParaRPr sz="1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eaLnBrk="0">
                        <a:lnSpc>
                          <a:spcPct val="113000"/>
                        </a:lnSpc>
                      </a:pPr>
                      <a:endParaRPr sz="700" dirty="0">
                        <a:latin typeface="Arial" panose="020B0604020202020204"/>
                        <a:ea typeface="Arial" panose="020B0604020202020204"/>
                        <a:cs typeface="Arial" panose="020B0604020202020204"/>
                      </a:endParaRPr>
                    </a:p>
                    <a:p>
                      <a:pPr marL="70485" algn="l" rtl="0" eaLnBrk="0">
                        <a:lnSpc>
                          <a:spcPct val="98000"/>
                        </a:lnSpc>
                        <a:spcBef>
                          <a:spcPts val="0"/>
                        </a:spcBef>
                      </a:pP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作业前采取隔离措施的，已解除隔离</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65225">
                <a:tc gridSpan="4">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72390" algn="l" rtl="0" eaLnBrk="0">
                        <a:lnSpc>
                          <a:spcPct val="98000"/>
                        </a:lnSpc>
                        <a:spcBef>
                          <a:spcPts val="5"/>
                        </a:spcBef>
                      </a:pP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作业负责人完工验收意见：□通过□不通过</a:t>
                      </a:r>
                      <a:endParaRPr sz="1300" dirty="0">
                        <a:latin typeface="宋体" panose="02010600030101010101" pitchFamily="2" charset="-122"/>
                        <a:ea typeface="宋体" panose="02010600030101010101" pitchFamily="2" charset="-122"/>
                        <a:cs typeface="宋体" panose="02010600030101010101" pitchFamily="2" charset="-122"/>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09000"/>
                        </a:lnSpc>
                      </a:pPr>
                      <a:endParaRPr sz="300" dirty="0">
                        <a:latin typeface="Arial" panose="020B0604020202020204"/>
                        <a:ea typeface="Arial" panose="020B0604020202020204"/>
                        <a:cs typeface="Arial" panose="020B0604020202020204"/>
                      </a:endParaRPr>
                    </a:p>
                    <a:p>
                      <a:pPr marL="72390" algn="l" rtl="0" eaLnBrk="0">
                        <a:lnSpc>
                          <a:spcPts val="158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签字：                                      </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年    月</a:t>
                      </a: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日    时</a:t>
                      </a:r>
                      <a:r>
                        <a:rPr sz="1300" kern="0" spc="1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分</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608" name="picture 608"/>
          <p:cNvPicPr>
            <a:picLocks noChangeAspect="1"/>
          </p:cNvPicPr>
          <p:nvPr/>
        </p:nvPicPr>
        <p:blipFill>
          <a:blip r:embed="rId2"/>
          <a:stretch>
            <a:fillRect/>
          </a:stretch>
        </p:blipFill>
        <p:spPr>
          <a:xfrm rot="21600000">
            <a:off x="11125281" y="3149558"/>
            <a:ext cx="3397179" cy="4489521"/>
          </a:xfrm>
          <a:prstGeom prst="rect">
            <a:avLst/>
          </a:prstGeom>
        </p:spPr>
      </p:pic>
      <p:sp>
        <p:nvSpPr>
          <p:cNvPr id="610" name="textbox 610"/>
          <p:cNvSpPr/>
          <p:nvPr/>
        </p:nvSpPr>
        <p:spPr>
          <a:xfrm>
            <a:off x="0" y="-635"/>
            <a:ext cx="16256000" cy="1023620"/>
          </a:xfrm>
          <a:prstGeom prst="rect">
            <a:avLst/>
          </a:prstGeom>
          <a:solidFill>
            <a:srgbClr val="0D51FC">
              <a:alpha val="100000"/>
            </a:srgbClr>
          </a:solid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marL="668020" algn="l" rtl="0" eaLnBrk="0">
              <a:lnSpc>
                <a:spcPct val="96000"/>
              </a:lnSpc>
              <a:spcBef>
                <a:spcPts val="5"/>
              </a:spcBef>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标准框架和主要内容</a:t>
            </a:r>
            <a:endParaRPr sz="4300" dirty="0">
              <a:latin typeface="黑体" panose="02010609060101010101" charset="-122"/>
              <a:ea typeface="黑体" panose="02010609060101010101" charset="-122"/>
              <a:cs typeface="黑体" panose="02010609060101010101" charset="-122"/>
            </a:endParaRPr>
          </a:p>
        </p:txBody>
      </p:sp>
      <p:sp>
        <p:nvSpPr>
          <p:cNvPr id="612" name="textbox 612"/>
          <p:cNvSpPr/>
          <p:nvPr/>
        </p:nvSpPr>
        <p:spPr>
          <a:xfrm>
            <a:off x="1041339" y="2558033"/>
            <a:ext cx="5649595" cy="146113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3686175" algn="l" rtl="0" eaLnBrk="0">
              <a:lnSpc>
                <a:spcPct val="98000"/>
              </a:lnSpc>
            </a:pPr>
            <a:r>
              <a:rPr sz="1800" b="1" kern="0" spc="150" dirty="0">
                <a:solidFill>
                  <a:srgbClr val="000000">
                    <a:alpha val="100000"/>
                  </a:srgbClr>
                </a:solidFill>
                <a:latin typeface="黑体" panose="02010609060101010101" charset="-122"/>
                <a:ea typeface="黑体" panose="02010609060101010101" charset="-122"/>
                <a:cs typeface="黑体" panose="02010609060101010101" charset="-122"/>
              </a:rPr>
              <a:t>附录</a:t>
            </a:r>
            <a:r>
              <a:rPr sz="1800" b="1"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a:t>
            </a:r>
            <a:endParaRPr sz="1800" dirty="0">
              <a:latin typeface="宋体" panose="02010600030101010101" pitchFamily="2" charset="-122"/>
              <a:ea typeface="宋体" panose="02010600030101010101" pitchFamily="2" charset="-122"/>
              <a:cs typeface="宋体" panose="02010600030101010101" pitchFamily="2" charset="-122"/>
            </a:endParaRPr>
          </a:p>
          <a:p>
            <a:pPr marL="3647440" algn="l" rtl="0" eaLnBrk="0">
              <a:lnSpc>
                <a:spcPct val="96000"/>
              </a:lnSpc>
              <a:spcBef>
                <a:spcPts val="270"/>
              </a:spcBef>
            </a:pPr>
            <a:r>
              <a:rPr sz="1500" b="1" kern="0" spc="60" dirty="0">
                <a:solidFill>
                  <a:srgbClr val="000000">
                    <a:alpha val="100000"/>
                  </a:srgbClr>
                </a:solidFill>
                <a:latin typeface="黑体" panose="02010609060101010101" charset="-122"/>
                <a:ea typeface="黑体" panose="02010609060101010101" charset="-122"/>
                <a:cs typeface="黑体" panose="02010609060101010101" charset="-122"/>
              </a:rPr>
              <a:t>(资料性)</a:t>
            </a:r>
            <a:endParaRPr sz="1500" dirty="0">
              <a:latin typeface="黑体" panose="02010609060101010101" charset="-122"/>
              <a:ea typeface="黑体" panose="02010609060101010101" charset="-122"/>
              <a:cs typeface="黑体" panose="02010609060101010101" charset="-122"/>
            </a:endParaRPr>
          </a:p>
          <a:p>
            <a:pPr marL="2701290" algn="l" rtl="0" eaLnBrk="0">
              <a:lnSpc>
                <a:spcPct val="95000"/>
              </a:lnSpc>
              <a:spcBef>
                <a:spcPts val="180"/>
              </a:spcBef>
            </a:pPr>
            <a:r>
              <a:rPr sz="1500" b="1" kern="0" spc="100" dirty="0">
                <a:solidFill>
                  <a:srgbClr val="000000">
                    <a:alpha val="100000"/>
                  </a:srgbClr>
                </a:solidFill>
                <a:latin typeface="黑体" panose="02010609060101010101" charset="-122"/>
                <a:ea typeface="黑体" panose="02010609060101010101" charset="-122"/>
                <a:cs typeface="黑体" panose="02010609060101010101" charset="-122"/>
              </a:rPr>
              <a:t>有限空间作业完工验收表示例</a:t>
            </a:r>
            <a:endParaRPr sz="15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210"/>
              </a:spcBef>
            </a:pPr>
            <a:r>
              <a:rPr sz="1500" kern="0" spc="30" dirty="0">
                <a:solidFill>
                  <a:srgbClr val="000000">
                    <a:alpha val="100000"/>
                  </a:srgbClr>
                </a:solidFill>
                <a:latin typeface="黑体" panose="02010609060101010101" charset="-122"/>
                <a:ea typeface="黑体" panose="02010609060101010101" charset="-122"/>
                <a:cs typeface="黑体" panose="02010609060101010101" charset="-122"/>
              </a:rPr>
              <a:t>表</a:t>
            </a:r>
            <a:r>
              <a:rPr sz="1500" kern="0" spc="-170" dirty="0">
                <a:solidFill>
                  <a:srgbClr val="000000">
                    <a:alpha val="100000"/>
                  </a:srgbClr>
                </a:solidFill>
                <a:latin typeface="黑体" panose="02010609060101010101" charset="-122"/>
                <a:ea typeface="黑体" panose="02010609060101010101" charset="-122"/>
                <a:cs typeface="黑体" panose="02010609060101010101" charset="-122"/>
              </a:rPr>
              <a:t> </a:t>
            </a:r>
            <a:r>
              <a:rPr sz="1500" kern="0" spc="30" dirty="0">
                <a:solidFill>
                  <a:srgbClr val="000000">
                    <a:alpha val="100000"/>
                  </a:srgbClr>
                </a:solidFill>
                <a:latin typeface="Arial" panose="020B0604020202020204"/>
                <a:ea typeface="Arial" panose="020B0604020202020204"/>
                <a:cs typeface="Arial" panose="020B0604020202020204"/>
              </a:rPr>
              <a:t>G.1</a:t>
            </a:r>
            <a:r>
              <a:rPr sz="1500" kern="0" spc="-150" dirty="0">
                <a:solidFill>
                  <a:srgbClr val="000000">
                    <a:alpha val="100000"/>
                  </a:srgbClr>
                </a:solidFill>
                <a:latin typeface="Arial" panose="020B0604020202020204"/>
                <a:ea typeface="Arial" panose="020B0604020202020204"/>
                <a:cs typeface="Arial" panose="020B0604020202020204"/>
              </a:rPr>
              <a:t> </a:t>
            </a:r>
            <a:r>
              <a:rPr sz="1500" kern="0" spc="30" dirty="0">
                <a:solidFill>
                  <a:srgbClr val="000000">
                    <a:alpha val="100000"/>
                  </a:srgbClr>
                </a:solidFill>
                <a:latin typeface="黑体" panose="02010609060101010101" charset="-122"/>
                <a:ea typeface="黑体" panose="02010609060101010101" charset="-122"/>
                <a:cs typeface="黑体" panose="02010609060101010101" charset="-122"/>
              </a:rPr>
              <a:t>给出了有限空间作业完工验收表示例</a:t>
            </a:r>
            <a:r>
              <a:rPr sz="1500" kern="0" spc="20" dirty="0">
                <a:solidFill>
                  <a:srgbClr val="000000">
                    <a:alpha val="100000"/>
                  </a:srgbClr>
                </a:solidFill>
                <a:latin typeface="黑体" panose="02010609060101010101" charset="-122"/>
                <a:ea typeface="黑体" panose="02010609060101010101" charset="-122"/>
                <a:cs typeface="黑体" panose="02010609060101010101" charset="-122"/>
              </a:rPr>
              <a:t>。</a:t>
            </a:r>
            <a:endParaRPr sz="15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26000"/>
              </a:lnSpc>
            </a:pPr>
            <a:endParaRPr sz="300" dirty="0">
              <a:latin typeface="Arial" panose="020B0604020202020204"/>
              <a:ea typeface="Arial" panose="020B0604020202020204"/>
              <a:cs typeface="Arial" panose="020B0604020202020204"/>
            </a:endParaRPr>
          </a:p>
          <a:p>
            <a:pPr algn="r" rtl="0" eaLnBrk="0">
              <a:lnSpc>
                <a:spcPct val="95000"/>
              </a:lnSpc>
              <a:spcBef>
                <a:spcPts val="5"/>
              </a:spcBef>
            </a:pPr>
            <a:r>
              <a:rPr sz="1500" b="1" kern="0" spc="-20" dirty="0">
                <a:solidFill>
                  <a:srgbClr val="000000">
                    <a:alpha val="100000"/>
                  </a:srgbClr>
                </a:solidFill>
                <a:latin typeface="黑体" panose="02010609060101010101" charset="-122"/>
                <a:ea typeface="黑体" panose="02010609060101010101" charset="-122"/>
                <a:cs typeface="黑体" panose="02010609060101010101" charset="-122"/>
              </a:rPr>
              <a:t>表</a:t>
            </a:r>
            <a:r>
              <a:rPr sz="1500" kern="0" spc="-340" dirty="0">
                <a:solidFill>
                  <a:srgbClr val="000000">
                    <a:alpha val="100000"/>
                  </a:srgbClr>
                </a:solidFill>
                <a:latin typeface="黑体" panose="02010609060101010101" charset="-122"/>
                <a:ea typeface="黑体" panose="02010609060101010101" charset="-122"/>
                <a:cs typeface="黑体" panose="02010609060101010101" charset="-122"/>
              </a:rPr>
              <a:t> </a:t>
            </a:r>
            <a:r>
              <a:rPr sz="1500" b="1" kern="0" spc="-20" dirty="0">
                <a:solidFill>
                  <a:srgbClr val="000000">
                    <a:alpha val="100000"/>
                  </a:srgbClr>
                </a:solidFill>
                <a:latin typeface="Arial" panose="020B0604020202020204"/>
                <a:ea typeface="Arial" panose="020B0604020202020204"/>
                <a:cs typeface="Arial" panose="020B0604020202020204"/>
              </a:rPr>
              <a:t>G.1   </a:t>
            </a:r>
            <a:r>
              <a:rPr sz="1500" b="1" kern="0" spc="-20" dirty="0">
                <a:solidFill>
                  <a:srgbClr val="000000">
                    <a:alpha val="100000"/>
                  </a:srgbClr>
                </a:solidFill>
                <a:latin typeface="黑体" panose="02010609060101010101" charset="-122"/>
                <a:ea typeface="黑体" panose="02010609060101010101" charset="-122"/>
                <a:cs typeface="黑体" panose="02010609060101010101" charset="-122"/>
              </a:rPr>
              <a:t>有限空间作业完工验收表示例</a:t>
            </a:r>
            <a:endParaRPr sz="1500" dirty="0">
              <a:latin typeface="黑体" panose="02010609060101010101" charset="-122"/>
              <a:ea typeface="黑体" panose="02010609060101010101" charset="-122"/>
              <a:cs typeface="黑体" panose="02010609060101010101" charset="-122"/>
            </a:endParaRPr>
          </a:p>
        </p:txBody>
      </p:sp>
      <p:grpSp>
        <p:nvGrpSpPr>
          <p:cNvPr id="94" name="group 94"/>
          <p:cNvGrpSpPr/>
          <p:nvPr/>
        </p:nvGrpSpPr>
        <p:grpSpPr>
          <a:xfrm rot="21600000">
            <a:off x="876360" y="1727209"/>
            <a:ext cx="6673738" cy="596920"/>
            <a:chOff x="0" y="0"/>
            <a:chExt cx="6673738" cy="596920"/>
          </a:xfrm>
        </p:grpSpPr>
        <p:pic>
          <p:nvPicPr>
            <p:cNvPr id="614" name="picture 614"/>
            <p:cNvPicPr>
              <a:picLocks noChangeAspect="1"/>
            </p:cNvPicPr>
            <p:nvPr/>
          </p:nvPicPr>
          <p:blipFill>
            <a:blip r:embed="rId3"/>
            <a:stretch>
              <a:fillRect/>
            </a:stretch>
          </p:blipFill>
          <p:spPr>
            <a:xfrm rot="21600000">
              <a:off x="0" y="0"/>
              <a:ext cx="6673738" cy="596920"/>
            </a:xfrm>
            <a:prstGeom prst="rect">
              <a:avLst/>
            </a:prstGeom>
          </p:spPr>
        </p:pic>
        <p:sp>
          <p:nvSpPr>
            <p:cNvPr id="616" name="textbox 616"/>
            <p:cNvSpPr/>
            <p:nvPr/>
          </p:nvSpPr>
          <p:spPr>
            <a:xfrm>
              <a:off x="-12700" y="-12700"/>
              <a:ext cx="6699250" cy="658494"/>
            </a:xfrm>
            <a:prstGeom prst="rect">
              <a:avLst/>
            </a:prstGeom>
            <a:noFill/>
            <a:ln w="0" cap="flat">
              <a:noFill/>
              <a:prstDash val="solid"/>
              <a:miter lim="0"/>
            </a:ln>
          </p:spPr>
          <p:txBody>
            <a:bodyPr vert="horz" wrap="square" lIns="0" tIns="0" rIns="0" bIns="0"/>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40665" algn="l" rtl="0" eaLnBrk="0">
                <a:lnSpc>
                  <a:spcPct val="92000"/>
                </a:lnSpc>
              </a:pPr>
              <a:r>
                <a:rPr sz="3200" b="1" kern="0" spc="40" dirty="0">
                  <a:solidFill>
                    <a:srgbClr val="FFFFFF">
                      <a:alpha val="100000"/>
                    </a:srgbClr>
                  </a:solidFill>
                  <a:latin typeface="黑体" panose="02010609060101010101" charset="-122"/>
                  <a:ea typeface="黑体" panose="02010609060101010101" charset="-122"/>
                  <a:cs typeface="黑体" panose="02010609060101010101" charset="-122"/>
                </a:rPr>
                <a:t>8部分的技术内容，7个资料性</a:t>
              </a:r>
              <a:r>
                <a:rPr sz="3200" b="1" kern="0" spc="30" dirty="0">
                  <a:solidFill>
                    <a:srgbClr val="FFFFFF">
                      <a:alpha val="100000"/>
                    </a:srgbClr>
                  </a:solidFill>
                  <a:latin typeface="黑体" panose="02010609060101010101" charset="-122"/>
                  <a:ea typeface="黑体" panose="02010609060101010101" charset="-122"/>
                  <a:cs typeface="黑体" panose="02010609060101010101" charset="-122"/>
                </a:rPr>
                <a:t>附录</a:t>
              </a:r>
              <a:endParaRPr sz="32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8" name="picture 618"/>
          <p:cNvPicPr>
            <a:picLocks noChangeAspect="1"/>
          </p:cNvPicPr>
          <p:nvPr/>
        </p:nvPicPr>
        <p:blipFill>
          <a:blip r:embed="rId1"/>
          <a:stretch>
            <a:fillRect/>
          </a:stretch>
        </p:blipFill>
        <p:spPr>
          <a:xfrm rot="21600000">
            <a:off x="0" y="0"/>
            <a:ext cx="16249662" cy="9144000"/>
          </a:xfrm>
          <a:prstGeom prst="rect">
            <a:avLst/>
          </a:prstGeom>
        </p:spPr>
      </p:pic>
      <p:sp>
        <p:nvSpPr>
          <p:cNvPr id="620" name="textbox 620"/>
          <p:cNvSpPr/>
          <p:nvPr/>
        </p:nvSpPr>
        <p:spPr>
          <a:xfrm>
            <a:off x="1988013" y="1674840"/>
            <a:ext cx="12313919" cy="347090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5080000" algn="l" rtl="0" eaLnBrk="0">
              <a:lnSpc>
                <a:spcPct val="97000"/>
              </a:lnSpc>
            </a:pPr>
            <a:r>
              <a:rPr sz="3800" b="1" kern="0" spc="-50" dirty="0">
                <a:solidFill>
                  <a:srgbClr val="FFFFFF">
                    <a:alpha val="100000"/>
                  </a:srgbClr>
                </a:solidFill>
                <a:latin typeface="黑体" panose="02010609060101010101" charset="-122"/>
                <a:ea typeface="黑体" panose="02010609060101010101" charset="-122"/>
                <a:cs typeface="黑体" panose="02010609060101010101" charset="-122"/>
              </a:rPr>
              <a:t>第三部分</a:t>
            </a:r>
            <a:endParaRPr sz="3800" dirty="0">
              <a:latin typeface="黑体" panose="02010609060101010101" charset="-122"/>
              <a:ea typeface="黑体" panose="02010609060101010101" charset="-122"/>
              <a:cs typeface="黑体" panose="02010609060101010101" charset="-122"/>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03000"/>
              </a:lnSpc>
            </a:pPr>
            <a:endParaRPr sz="26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700" algn="l" rtl="0" eaLnBrk="0">
              <a:lnSpc>
                <a:spcPct val="96000"/>
              </a:lnSpc>
            </a:pPr>
            <a:r>
              <a:rPr sz="10700" b="1" kern="0" spc="0" dirty="0">
                <a:solidFill>
                  <a:srgbClr val="2060E0">
                    <a:alpha val="100000"/>
                  </a:srgbClr>
                </a:solidFill>
                <a:latin typeface="黑体" panose="02010609060101010101" charset="-122"/>
                <a:ea typeface="黑体" panose="02010609060101010101" charset="-122"/>
                <a:cs typeface="黑体" panose="02010609060101010101" charset="-122"/>
              </a:rPr>
              <a:t>典型事故案例及分析</a:t>
            </a:r>
            <a:endParaRPr sz="107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2" name="picture 622"/>
          <p:cNvPicPr>
            <a:picLocks noChangeAspect="1"/>
          </p:cNvPicPr>
          <p:nvPr/>
        </p:nvPicPr>
        <p:blipFill>
          <a:blip r:embed="rId1"/>
          <a:stretch>
            <a:fillRect/>
          </a:stretch>
        </p:blipFill>
        <p:spPr>
          <a:xfrm rot="21600000">
            <a:off x="0" y="0"/>
            <a:ext cx="16256000" cy="9144000"/>
          </a:xfrm>
          <a:prstGeom prst="rect">
            <a:avLst/>
          </a:prstGeom>
        </p:spPr>
      </p:pic>
      <p:sp>
        <p:nvSpPr>
          <p:cNvPr id="624" name="textbox 624"/>
          <p:cNvSpPr/>
          <p:nvPr/>
        </p:nvSpPr>
        <p:spPr>
          <a:xfrm>
            <a:off x="920750" y="1356360"/>
            <a:ext cx="14406245" cy="7519670"/>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3474720" algn="l" rtl="0" eaLnBrk="0">
              <a:lnSpc>
                <a:spcPct val="96000"/>
              </a:lnSpc>
              <a:spcBef>
                <a:spcPts val="0"/>
              </a:spcBef>
            </a:pPr>
            <a:r>
              <a:rPr sz="4300" b="1" kern="0" spc="200" dirty="0">
                <a:solidFill>
                  <a:srgbClr val="000000">
                    <a:alpha val="100000"/>
                  </a:srgbClr>
                </a:solidFill>
                <a:latin typeface="黑体" panose="02010609060101010101" charset="-122"/>
                <a:ea typeface="黑体" panose="02010609060101010101" charset="-122"/>
                <a:cs typeface="黑体" panose="02010609060101010101" charset="-122"/>
              </a:rPr>
              <a:t>2025年有限空间典型事故案例</a:t>
            </a:r>
            <a:endParaRPr sz="4300" dirty="0">
              <a:latin typeface="黑体" panose="02010609060101010101" charset="-122"/>
              <a:ea typeface="黑体" panose="02010609060101010101" charset="-122"/>
              <a:cs typeface="黑体" panose="02010609060101010101" charset="-122"/>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marL="406400" indent="-393700" algn="l" rtl="0" eaLnBrk="0">
              <a:lnSpc>
                <a:spcPct val="134000"/>
              </a:lnSpc>
              <a:spcBef>
                <a:spcPts val="640"/>
              </a:spcBef>
            </a:pPr>
            <a:r>
              <a:rPr sz="21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1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40" dirty="0">
                <a:solidFill>
                  <a:srgbClr val="000000">
                    <a:alpha val="100000"/>
                  </a:srgbClr>
                </a:solidFill>
                <a:latin typeface="黑体" panose="02010609060101010101" charset="-122"/>
                <a:ea typeface="黑体" panose="02010609060101010101" charset="-122"/>
                <a:cs typeface="黑体" panose="02010609060101010101" charset="-122"/>
              </a:rPr>
              <a:t>(一)2025年1月6日18时53分，山西省运城河津市清涧街道办，山西安昆新能源有限公司2</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名工人在蒸汽管</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沟巡检过程中</a:t>
            </a:r>
            <a:r>
              <a:rPr sz="2400" b="1" kern="0" spc="30" dirty="0">
                <a:solidFill>
                  <a:srgbClr val="D02020">
                    <a:alpha val="100000"/>
                  </a:srgbClr>
                </a:solidFill>
                <a:latin typeface="黑体" panose="02010609060101010101" charset="-122"/>
                <a:ea typeface="黑体" panose="02010609060101010101" charset="-122"/>
                <a:cs typeface="黑体" panose="02010609060101010101" charset="-122"/>
              </a:rPr>
              <a:t>窒息死亡</a:t>
            </a:r>
            <a:r>
              <a:rPr sz="2400" b="1" kern="0" spc="30" dirty="0">
                <a:solidFill>
                  <a:srgbClr val="702020">
                    <a:alpha val="100000"/>
                  </a:srgbClr>
                </a:solidFill>
                <a:latin typeface="黑体" panose="02010609060101010101" charset="-122"/>
                <a:ea typeface="黑体" panose="02010609060101010101" charset="-122"/>
                <a:cs typeface="黑体" panose="02010609060101010101" charset="-122"/>
              </a:rPr>
              <a:t>。</a:t>
            </a:r>
            <a:endParaRPr sz="1200" dirty="0">
              <a:latin typeface="Arial" panose="020B0604020202020204"/>
              <a:ea typeface="Arial" panose="020B0604020202020204"/>
              <a:cs typeface="Arial" panose="020B0604020202020204"/>
            </a:endParaRPr>
          </a:p>
          <a:p>
            <a:pPr marL="406400" indent="-393700" algn="l" rtl="0" eaLnBrk="0">
              <a:lnSpc>
                <a:spcPct val="126000"/>
              </a:lnSpc>
              <a:spcBef>
                <a:spcPts val="635"/>
              </a:spcBef>
            </a:pP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2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3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2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二</a:t>
            </a:r>
            <a:r>
              <a:rPr sz="2400" kern="0" spc="-3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2</a:t>
            </a:r>
            <a:r>
              <a:rPr sz="2400" kern="0" spc="-3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0</a:t>
            </a:r>
            <a:r>
              <a:rPr sz="2400" kern="0" spc="-3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2</a:t>
            </a:r>
            <a:r>
              <a:rPr sz="2400" kern="0" spc="-3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5</a:t>
            </a:r>
            <a:r>
              <a:rPr sz="2400" kern="0" spc="-3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年</a:t>
            </a:r>
            <a:r>
              <a:rPr sz="2400" kern="0" spc="-3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2</a:t>
            </a:r>
            <a:r>
              <a:rPr sz="2400" kern="0" spc="-2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月</a:t>
            </a:r>
            <a:r>
              <a:rPr sz="2400" kern="0" spc="-3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2</a:t>
            </a:r>
            <a:r>
              <a:rPr sz="2400" kern="0" spc="-3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2 日四川省自贡市大安区新民镇柏树村发生的安全生产事</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故。村民喻某因家中化粪池堵塞，在</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清掏过程中因操作与施救不当引发</a:t>
            </a:r>
            <a:r>
              <a:rPr sz="2400" b="1" kern="0" spc="80" dirty="0">
                <a:solidFill>
                  <a:srgbClr val="E02020">
                    <a:alpha val="100000"/>
                  </a:srgbClr>
                </a:solidFill>
                <a:latin typeface="黑体" panose="02010609060101010101" charset="-122"/>
                <a:ea typeface="黑体" panose="02010609060101010101" charset="-122"/>
                <a:cs typeface="黑体" panose="02010609060101010101" charset="-122"/>
              </a:rPr>
              <a:t>沼气中毒</a:t>
            </a:r>
            <a:r>
              <a:rPr sz="2400" b="1" kern="0" spc="80" dirty="0">
                <a:solidFill>
                  <a:srgbClr val="802020">
                    <a:alpha val="100000"/>
                  </a:srgbClr>
                </a:solidFill>
                <a:latin typeface="黑体" panose="02010609060101010101" charset="-122"/>
                <a:ea typeface="黑体" panose="02010609060101010101" charset="-122"/>
                <a:cs typeface="黑体" panose="02010609060101010101" charset="-122"/>
              </a:rPr>
              <a:t>，</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共造成4人死亡、2人受</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伤。</a:t>
            </a:r>
            <a:endParaRPr sz="2400" dirty="0">
              <a:latin typeface="黑体" panose="02010609060101010101" charset="-122"/>
              <a:ea typeface="黑体" panose="02010609060101010101" charset="-122"/>
              <a:cs typeface="黑体" panose="02010609060101010101" charset="-122"/>
            </a:endParaRPr>
          </a:p>
          <a:p>
            <a:pPr algn="l" rtl="0" eaLnBrk="0">
              <a:lnSpc>
                <a:spcPct val="102000"/>
              </a:lnSpc>
            </a:pPr>
            <a:endParaRPr sz="1200" dirty="0">
              <a:latin typeface="Arial" panose="020B0604020202020204"/>
              <a:ea typeface="Arial" panose="020B0604020202020204"/>
              <a:cs typeface="Arial" panose="020B0604020202020204"/>
            </a:endParaRPr>
          </a:p>
          <a:p>
            <a:pPr marL="406400" indent="-393700" algn="l" rtl="0" eaLnBrk="0">
              <a:lnSpc>
                <a:spcPct val="119000"/>
              </a:lnSpc>
              <a:spcBef>
                <a:spcPts val="635"/>
              </a:spcBef>
            </a:pP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7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4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(三)2025年2月28日，鹤山市双合镇苏东养殖场粪污环保整改工程施工工地发生一起有限</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空间作业</a:t>
            </a:r>
            <a:r>
              <a:rPr sz="2400" b="1" kern="0" spc="140" dirty="0">
                <a:solidFill>
                  <a:srgbClr val="E02020">
                    <a:alpha val="100000"/>
                  </a:srgbClr>
                </a:solidFill>
                <a:latin typeface="黑体" panose="02010609060101010101" charset="-122"/>
                <a:ea typeface="黑体" panose="02010609060101010101" charset="-122"/>
                <a:cs typeface="黑体" panose="02010609060101010101" charset="-122"/>
              </a:rPr>
              <a:t>中毒</a:t>
            </a:r>
            <a:r>
              <a:rPr sz="2400" b="1" kern="0" spc="140" dirty="0">
                <a:solidFill>
                  <a:srgbClr val="000000">
                    <a:alpha val="100000"/>
                  </a:srgbClr>
                </a:solidFill>
                <a:latin typeface="黑体" panose="02010609060101010101" charset="-122"/>
                <a:ea typeface="黑体" panose="02010609060101010101" charset="-122"/>
                <a:cs typeface="黑体" panose="02010609060101010101" charset="-122"/>
              </a:rPr>
              <a:t>事</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故</a:t>
            </a:r>
            <a:r>
              <a:rPr sz="2400" kern="0" spc="-5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造成2人死亡、1人受伤，直</a:t>
            </a:r>
            <a:r>
              <a:rPr sz="2400" kern="0" spc="130" dirty="0">
                <a:solidFill>
                  <a:srgbClr val="000000">
                    <a:alpha val="100000"/>
                  </a:srgbClr>
                </a:solidFill>
                <a:latin typeface="黑体" panose="02010609060101010101" charset="-122"/>
                <a:ea typeface="黑体" panose="02010609060101010101" charset="-122"/>
                <a:cs typeface="黑体" panose="02010609060101010101" charset="-122"/>
              </a:rPr>
              <a:t>接经济损失约200.6万元。</a:t>
            </a:r>
            <a:endParaRPr sz="2400" dirty="0">
              <a:latin typeface="黑体" panose="02010609060101010101" charset="-122"/>
              <a:ea typeface="黑体" panose="02010609060101010101" charset="-122"/>
              <a:cs typeface="黑体" panose="02010609060101010101" charset="-122"/>
            </a:endParaRPr>
          </a:p>
          <a:p>
            <a:pPr algn="l" rtl="0" eaLnBrk="0">
              <a:lnSpc>
                <a:spcPct val="104000"/>
              </a:lnSpc>
            </a:pPr>
            <a:endParaRPr sz="1200" dirty="0">
              <a:latin typeface="Arial" panose="020B0604020202020204"/>
              <a:ea typeface="Arial" panose="020B0604020202020204"/>
              <a:cs typeface="Arial" panose="020B0604020202020204"/>
            </a:endParaRPr>
          </a:p>
          <a:p>
            <a:pPr marL="406400" indent="-393700" algn="l" rtl="0" eaLnBrk="0">
              <a:lnSpc>
                <a:spcPct val="128000"/>
              </a:lnSpc>
              <a:spcBef>
                <a:spcPts val="640"/>
              </a:spcBef>
            </a:pP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(四)2025年3月2日下</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午，湖南固腾环保科技有限公司在对浏阳经开区某公司污水站进行维修升级改造施工过程</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20" dirty="0">
                <a:solidFill>
                  <a:srgbClr val="000000">
                    <a:alpha val="100000"/>
                  </a:srgbClr>
                </a:solidFill>
                <a:latin typeface="黑体" panose="02010609060101010101" charset="-122"/>
                <a:ea typeface="黑体" panose="02010609060101010101" charset="-122"/>
                <a:cs typeface="黑体" panose="02010609060101010101" charset="-122"/>
              </a:rPr>
              <a:t>中，发生一起有限空间</a:t>
            </a:r>
            <a:r>
              <a:rPr sz="2400" b="1" kern="0" spc="120" dirty="0">
                <a:solidFill>
                  <a:srgbClr val="E02010">
                    <a:alpha val="100000"/>
                  </a:srgbClr>
                </a:solidFill>
                <a:latin typeface="黑体" panose="02010609060101010101" charset="-122"/>
                <a:ea typeface="黑体" panose="02010609060101010101" charset="-122"/>
                <a:cs typeface="黑体" panose="02010609060101010101" charset="-122"/>
              </a:rPr>
              <a:t>中毒</a:t>
            </a:r>
            <a:r>
              <a:rPr sz="2400" b="1" kern="0" spc="120" dirty="0">
                <a:solidFill>
                  <a:srgbClr val="000000">
                    <a:alpha val="100000"/>
                  </a:srgbClr>
                </a:solidFill>
                <a:latin typeface="黑体" panose="02010609060101010101" charset="-122"/>
                <a:ea typeface="黑体" panose="02010609060101010101" charset="-122"/>
                <a:cs typeface="黑体" panose="02010609060101010101" charset="-122"/>
              </a:rPr>
              <a:t>事</a:t>
            </a:r>
            <a:r>
              <a:rPr sz="2400" kern="0" spc="110" dirty="0">
                <a:solidFill>
                  <a:srgbClr val="000000">
                    <a:alpha val="100000"/>
                  </a:srgbClr>
                </a:solidFill>
                <a:latin typeface="黑体" panose="02010609060101010101" charset="-122"/>
                <a:ea typeface="黑体" panose="02010609060101010101" charset="-122"/>
                <a:cs typeface="黑体" panose="02010609060101010101" charset="-122"/>
              </a:rPr>
              <a:t>故，造成1人死亡，2人重伤。</a:t>
            </a:r>
            <a:endParaRPr sz="2400" dirty="0">
              <a:latin typeface="黑体" panose="02010609060101010101" charset="-122"/>
              <a:ea typeface="黑体" panose="02010609060101010101" charset="-122"/>
              <a:cs typeface="黑体" panose="02010609060101010101" charset="-122"/>
            </a:endParaRPr>
          </a:p>
          <a:p>
            <a:pPr algn="l" rtl="0" eaLnBrk="0">
              <a:lnSpc>
                <a:spcPct val="176000"/>
              </a:lnSpc>
            </a:pPr>
            <a:endParaRPr sz="600" dirty="0">
              <a:latin typeface="Arial" panose="020B0604020202020204"/>
              <a:ea typeface="Arial" panose="020B0604020202020204"/>
              <a:cs typeface="Arial" panose="020B0604020202020204"/>
            </a:endParaRPr>
          </a:p>
          <a:p>
            <a:pPr marL="406400" indent="-393700" algn="l" rtl="0" eaLnBrk="0">
              <a:lnSpc>
                <a:spcPct val="130000"/>
              </a:lnSpc>
              <a:spcBef>
                <a:spcPts val="0"/>
              </a:spcBef>
            </a:pP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40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(五)2025年4月10日，广东省惠</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州市中心城区地下管网系统提升工程第一批管网排查及清疏项目工地，发生一</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30" dirty="0">
                <a:solidFill>
                  <a:srgbClr val="000000">
                    <a:alpha val="100000"/>
                  </a:srgbClr>
                </a:solidFill>
                <a:latin typeface="黑体" panose="02010609060101010101" charset="-122"/>
                <a:ea typeface="黑体" panose="02010609060101010101" charset="-122"/>
                <a:cs typeface="黑体" panose="02010609060101010101" charset="-122"/>
              </a:rPr>
              <a:t>起</a:t>
            </a:r>
            <a:r>
              <a:rPr sz="2400" b="1" kern="0" spc="130" dirty="0">
                <a:solidFill>
                  <a:srgbClr val="E02020">
                    <a:alpha val="100000"/>
                  </a:srgbClr>
                </a:solidFill>
                <a:latin typeface="黑体" panose="02010609060101010101" charset="-122"/>
                <a:ea typeface="黑体" panose="02010609060101010101" charset="-122"/>
                <a:cs typeface="黑体" panose="02010609060101010101" charset="-122"/>
              </a:rPr>
              <a:t>中毒窒息</a:t>
            </a:r>
            <a:r>
              <a:rPr sz="2400" kern="0" spc="130" dirty="0">
                <a:solidFill>
                  <a:srgbClr val="000000">
                    <a:alpha val="100000"/>
                  </a:srgbClr>
                </a:solidFill>
                <a:latin typeface="黑体" panose="02010609060101010101" charset="-122"/>
                <a:ea typeface="黑体" panose="02010609060101010101" charset="-122"/>
                <a:cs typeface="黑体" panose="02010609060101010101" charset="-122"/>
              </a:rPr>
              <a:t>事故，致2人</a:t>
            </a:r>
            <a:r>
              <a:rPr sz="2400" kern="0" spc="120" dirty="0">
                <a:solidFill>
                  <a:srgbClr val="000000">
                    <a:alpha val="100000"/>
                  </a:srgbClr>
                </a:solidFill>
                <a:latin typeface="黑体" panose="02010609060101010101" charset="-122"/>
                <a:ea typeface="黑体" panose="02010609060101010101" charset="-122"/>
                <a:cs typeface="黑体" panose="02010609060101010101" charset="-122"/>
              </a:rPr>
              <a:t>死亡。</a:t>
            </a:r>
            <a:endParaRPr sz="2400" kern="0" spc="12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26" name="textbox 626"/>
          <p:cNvSpPr/>
          <p:nvPr/>
        </p:nvSpPr>
        <p:spPr>
          <a:xfrm>
            <a:off x="38100" y="635"/>
            <a:ext cx="16218535" cy="1028065"/>
          </a:xfrm>
          <a:prstGeom prst="rect">
            <a:avLst/>
          </a:prstGeom>
          <a:solidFill>
            <a:srgbClr val="0F51FC">
              <a:alpha val="100000"/>
            </a:srgbClr>
          </a:solidFill>
          <a:ln w="0" cap="flat">
            <a:noFill/>
            <a:prstDash val="solid"/>
            <a:miter lim="0"/>
          </a:ln>
        </p:spPr>
        <p:txBody>
          <a:bodyPr vert="horz" wrap="square" lIns="0" tIns="0" rIns="0" bIns="0"/>
          <a:lstStyle/>
          <a:p>
            <a:pPr algn="l" rtl="0" eaLnBrk="0">
              <a:lnSpc>
                <a:spcPct val="105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74370" algn="l" rtl="0" eaLnBrk="0">
              <a:lnSpc>
                <a:spcPct val="92000"/>
              </a:lnSpc>
            </a:pPr>
            <a:r>
              <a:rPr sz="4300" b="1" kern="0" spc="0" dirty="0">
                <a:solidFill>
                  <a:srgbClr val="FFFFFF">
                    <a:alpha val="100000"/>
                  </a:srgbClr>
                </a:solidFill>
                <a:latin typeface="黑体" panose="02010609060101010101" charset="-122"/>
                <a:ea typeface="黑体" panose="02010609060101010101" charset="-122"/>
                <a:cs typeface="黑体" panose="02010609060101010101" charset="-122"/>
              </a:rPr>
              <a:t>典型事故案例</a:t>
            </a:r>
            <a:r>
              <a:rPr sz="4300" kern="0" spc="0" dirty="0">
                <a:solidFill>
                  <a:srgbClr val="FFFFFF">
                    <a:alpha val="100000"/>
                  </a:srgbClr>
                </a:solidFill>
                <a:latin typeface="Times New Roman" panose="02020603050405020304"/>
                <a:ea typeface="Times New Roman" panose="02020603050405020304"/>
                <a:cs typeface="Times New Roman" panose="02020603050405020304"/>
              </a:rPr>
              <a:t>(2025)</a:t>
            </a:r>
            <a:endParaRPr sz="4300" dirty="0">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8" name="picture 628"/>
          <p:cNvPicPr>
            <a:picLocks noChangeAspect="1"/>
          </p:cNvPicPr>
          <p:nvPr/>
        </p:nvPicPr>
        <p:blipFill>
          <a:blip r:embed="rId1"/>
          <a:stretch>
            <a:fillRect/>
          </a:stretch>
        </p:blipFill>
        <p:spPr>
          <a:xfrm rot="21600000">
            <a:off x="0" y="0"/>
            <a:ext cx="16256000" cy="9144000"/>
          </a:xfrm>
          <a:prstGeom prst="rect">
            <a:avLst/>
          </a:prstGeom>
        </p:spPr>
      </p:pic>
      <p:sp>
        <p:nvSpPr>
          <p:cNvPr id="630" name="textbox 630"/>
          <p:cNvSpPr/>
          <p:nvPr/>
        </p:nvSpPr>
        <p:spPr>
          <a:xfrm>
            <a:off x="914400" y="1356360"/>
            <a:ext cx="14375130" cy="6732905"/>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3481070" algn="l" rtl="0" eaLnBrk="0">
              <a:lnSpc>
                <a:spcPct val="96000"/>
              </a:lnSpc>
              <a:spcBef>
                <a:spcPts val="0"/>
              </a:spcBef>
            </a:pPr>
            <a:r>
              <a:rPr sz="4300" b="1" kern="0" spc="200" dirty="0">
                <a:solidFill>
                  <a:srgbClr val="000000">
                    <a:alpha val="100000"/>
                  </a:srgbClr>
                </a:solidFill>
                <a:latin typeface="黑体" panose="02010609060101010101" charset="-122"/>
                <a:ea typeface="黑体" panose="02010609060101010101" charset="-122"/>
                <a:cs typeface="黑体" panose="02010609060101010101" charset="-122"/>
              </a:rPr>
              <a:t>2025年有限空间典型事故案例</a:t>
            </a:r>
            <a:endParaRPr sz="4300" dirty="0">
              <a:latin typeface="黑体" panose="02010609060101010101" charset="-122"/>
              <a:ea typeface="黑体" panose="02010609060101010101" charset="-122"/>
              <a:cs typeface="黑体" panose="02010609060101010101" charset="-122"/>
            </a:endParaRPr>
          </a:p>
          <a:p>
            <a:pPr algn="l" rtl="0" eaLnBrk="0">
              <a:lnSpc>
                <a:spcPct val="148000"/>
              </a:lnSpc>
            </a:pPr>
            <a:endParaRPr sz="1000" dirty="0">
              <a:latin typeface="Arial" panose="020B0604020202020204"/>
              <a:ea typeface="Arial" panose="020B0604020202020204"/>
              <a:cs typeface="Arial" panose="020B0604020202020204"/>
            </a:endParaRPr>
          </a:p>
          <a:p>
            <a:pPr algn="l" rtl="0" eaLnBrk="0">
              <a:lnSpc>
                <a:spcPct val="148000"/>
              </a:lnSpc>
            </a:pPr>
            <a:endParaRPr sz="1000" dirty="0">
              <a:latin typeface="Arial" panose="020B0604020202020204"/>
              <a:ea typeface="Arial" panose="020B0604020202020204"/>
              <a:cs typeface="Arial" panose="020B0604020202020204"/>
            </a:endParaRPr>
          </a:p>
          <a:p>
            <a:pPr marL="393700" indent="-381000" algn="l" rtl="0" eaLnBrk="0">
              <a:lnSpc>
                <a:spcPct val="133000"/>
              </a:lnSpc>
              <a:spcBef>
                <a:spcPts val="635"/>
              </a:spcBef>
            </a:pPr>
            <a:r>
              <a:rPr sz="2100" kern="0" spc="17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100" kern="0" spc="1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70" dirty="0">
                <a:solidFill>
                  <a:srgbClr val="000000">
                    <a:alpha val="100000"/>
                  </a:srgbClr>
                </a:solidFill>
                <a:latin typeface="黑体" panose="02010609060101010101" charset="-122"/>
                <a:ea typeface="黑体" panose="02010609060101010101" charset="-122"/>
                <a:cs typeface="黑体" panose="02010609060101010101" charset="-122"/>
              </a:rPr>
              <a:t>(六)2025年4月12日，湖北省云梦</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县波澜自来水有限公司在云梦县城镇污水治理提质增效建设项目二期都市云</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顶(南)污水泵站检维修过程中，</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发生一起一般</a:t>
            </a:r>
            <a:r>
              <a:rPr sz="2400" b="1" kern="0" spc="140" dirty="0">
                <a:solidFill>
                  <a:srgbClr val="E02020">
                    <a:alpha val="100000"/>
                  </a:srgbClr>
                </a:solidFill>
                <a:latin typeface="黑体" panose="02010609060101010101" charset="-122"/>
                <a:ea typeface="黑体" panose="02010609060101010101" charset="-122"/>
                <a:cs typeface="黑体" panose="02010609060101010101" charset="-122"/>
              </a:rPr>
              <a:t>中毒</a:t>
            </a:r>
            <a:r>
              <a:rPr sz="2400" b="1" kern="0" spc="140" dirty="0">
                <a:solidFill>
                  <a:srgbClr val="000000">
                    <a:alpha val="100000"/>
                  </a:srgbClr>
                </a:solidFill>
                <a:latin typeface="黑体" panose="02010609060101010101" charset="-122"/>
                <a:ea typeface="黑体" panose="02010609060101010101" charset="-122"/>
                <a:cs typeface="黑体" panose="02010609060101010101" charset="-122"/>
              </a:rPr>
              <a:t>事</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故，致1人死亡、2人受伤，直接经济损失约142万元。</a:t>
            </a:r>
            <a:endParaRPr sz="1200" dirty="0">
              <a:latin typeface="Arial" panose="020B0604020202020204"/>
              <a:ea typeface="Arial" panose="020B0604020202020204"/>
              <a:cs typeface="Arial" panose="020B0604020202020204"/>
            </a:endParaRPr>
          </a:p>
          <a:p>
            <a:pPr marL="393700" indent="-381000" algn="l" rtl="0" eaLnBrk="0">
              <a:lnSpc>
                <a:spcPct val="115000"/>
              </a:lnSpc>
              <a:spcBef>
                <a:spcPts val="635"/>
              </a:spcBef>
            </a:pP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6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4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(七)2025年5月17日，新疆呼图壁县汇通达水务有限公司在污水提升泵</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站作业时发生</a:t>
            </a:r>
            <a:r>
              <a:rPr sz="2400" b="1" kern="0" spc="150" dirty="0">
                <a:solidFill>
                  <a:srgbClr val="E02020">
                    <a:alpha val="100000"/>
                  </a:srgbClr>
                </a:solidFill>
                <a:latin typeface="黑体" panose="02010609060101010101" charset="-122"/>
                <a:ea typeface="黑体" panose="02010609060101010101" charset="-122"/>
                <a:cs typeface="黑体" panose="02010609060101010101" charset="-122"/>
              </a:rPr>
              <a:t>中毒窒息</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事故，造成1</a:t>
            </a:r>
            <a:r>
              <a:rPr sz="2400" kern="0" spc="-3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死</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40" dirty="0">
                <a:solidFill>
                  <a:srgbClr val="000000">
                    <a:alpha val="100000"/>
                  </a:srgbClr>
                </a:solidFill>
                <a:latin typeface="黑体" panose="02010609060101010101" charset="-122"/>
                <a:ea typeface="黑体" panose="02010609060101010101" charset="-122"/>
                <a:cs typeface="黑体" panose="02010609060101010101" charset="-122"/>
              </a:rPr>
              <a:t>2重伤。</a:t>
            </a:r>
            <a:endParaRPr sz="1200" dirty="0">
              <a:latin typeface="Arial" panose="020B0604020202020204"/>
              <a:ea typeface="Arial" panose="020B0604020202020204"/>
              <a:cs typeface="Arial" panose="020B0604020202020204"/>
            </a:endParaRPr>
          </a:p>
          <a:p>
            <a:pPr marL="393700" indent="-381000" algn="l" rtl="0" eaLnBrk="0">
              <a:lnSpc>
                <a:spcPct val="130000"/>
              </a:lnSpc>
              <a:spcBef>
                <a:spcPts val="630"/>
              </a:spcBef>
            </a:pP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(八)2025年6月16日23时37分，闵行区申长路869号龙湖虹桥天街</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B</a:t>
            </a:r>
            <a:r>
              <a:rPr sz="2400" kern="0" spc="-2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馆停车库</a:t>
            </a:r>
            <a:r>
              <a:rPr sz="2400" kern="0" spc="-4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B2 层</a:t>
            </a:r>
            <a:r>
              <a:rPr sz="2400" kern="0" spc="-3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D 区一污水井维修作业</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现场发生一起</a:t>
            </a:r>
            <a:r>
              <a:rPr sz="2400" b="1" kern="0" spc="-40" dirty="0">
                <a:solidFill>
                  <a:srgbClr val="E02010">
                    <a:alpha val="100000"/>
                  </a:srgbClr>
                </a:solidFill>
                <a:latin typeface="黑体" panose="02010609060101010101" charset="-122"/>
                <a:ea typeface="黑体" panose="02010609060101010101" charset="-122"/>
                <a:cs typeface="黑体" panose="02010609060101010101" charset="-122"/>
              </a:rPr>
              <a:t>中毒</a:t>
            </a:r>
            <a:r>
              <a:rPr sz="2400" b="1" kern="0" spc="-40" dirty="0">
                <a:solidFill>
                  <a:srgbClr val="000000">
                    <a:alpha val="100000"/>
                  </a:srgbClr>
                </a:solidFill>
                <a:latin typeface="黑体" panose="02010609060101010101" charset="-122"/>
                <a:ea typeface="黑体" panose="02010609060101010101" charset="-122"/>
                <a:cs typeface="黑体" panose="02010609060101010101" charset="-122"/>
              </a:rPr>
              <a:t>和</a:t>
            </a:r>
            <a:r>
              <a:rPr sz="2400" b="1" kern="0" spc="-40" dirty="0">
                <a:solidFill>
                  <a:srgbClr val="E02020">
                    <a:alpha val="100000"/>
                  </a:srgbClr>
                </a:solidFill>
                <a:latin typeface="黑体" panose="02010609060101010101" charset="-122"/>
                <a:ea typeface="黑体" panose="02010609060101010101" charset="-122"/>
                <a:cs typeface="黑体" panose="02010609060101010101" charset="-122"/>
              </a:rPr>
              <a:t>窒息</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事故，造成</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两人死亡。</a:t>
            </a:r>
            <a:endParaRPr sz="1200" dirty="0">
              <a:latin typeface="Arial" panose="020B0604020202020204"/>
              <a:ea typeface="Arial" panose="020B0604020202020204"/>
              <a:cs typeface="Arial" panose="020B0604020202020204"/>
            </a:endParaRPr>
          </a:p>
          <a:p>
            <a:pPr marL="393700" indent="-381000" algn="l" rtl="0" eaLnBrk="0">
              <a:lnSpc>
                <a:spcPct val="113000"/>
              </a:lnSpc>
              <a:spcBef>
                <a:spcPts val="640"/>
              </a:spcBef>
            </a:pPr>
            <a:r>
              <a:rPr sz="2400" kern="0" spc="2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4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4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40" dirty="0">
                <a:solidFill>
                  <a:srgbClr val="000000">
                    <a:alpha val="100000"/>
                  </a:srgbClr>
                </a:solidFill>
                <a:latin typeface="黑体" panose="02010609060101010101" charset="-122"/>
                <a:ea typeface="黑体" panose="02010609060101010101" charset="-122"/>
                <a:cs typeface="黑体" panose="02010609060101010101" charset="-122"/>
              </a:rPr>
              <a:t>(九)2025年6月2</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1日9时15分许，辽宁省鞍山市海城市，辽南纸制品厂发生一起较大</a:t>
            </a:r>
            <a:r>
              <a:rPr sz="2400" b="1" kern="0" spc="230" dirty="0">
                <a:solidFill>
                  <a:srgbClr val="D03020">
                    <a:alpha val="100000"/>
                  </a:srgbClr>
                </a:solidFill>
                <a:latin typeface="黑体" panose="02010609060101010101" charset="-122"/>
                <a:ea typeface="黑体" panose="02010609060101010101" charset="-122"/>
                <a:cs typeface="黑体" panose="02010609060101010101" charset="-122"/>
              </a:rPr>
              <a:t>中毒</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事故，造成3人死</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亡、2人受伤。由于天气炎热，集水池内含纸纤维的积水在微生物作用下</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发酵分解产生硫化氢等有毒有害气体，作业</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人员在</a:t>
            </a:r>
            <a:r>
              <a:rPr sz="2400" b="1" kern="0" spc="50" dirty="0">
                <a:solidFill>
                  <a:srgbClr val="E02020">
                    <a:alpha val="100000"/>
                  </a:srgbClr>
                </a:solidFill>
                <a:latin typeface="黑体" panose="02010609060101010101" charset="-122"/>
                <a:ea typeface="黑体" panose="02010609060101010101" charset="-122"/>
                <a:cs typeface="黑体" panose="02010609060101010101" charset="-122"/>
              </a:rPr>
              <a:t>未进行通风检测、未佩戴安全防护装备</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等情况下，进入集水池内</a:t>
            </a:r>
            <a:r>
              <a:rPr sz="2400" b="1" kern="0" spc="50" dirty="0">
                <a:solidFill>
                  <a:srgbClr val="E02020">
                    <a:alpha val="100000"/>
                  </a:srgbClr>
                </a:solidFill>
                <a:latin typeface="黑体" panose="02010609060101010101" charset="-122"/>
                <a:ea typeface="黑体" panose="02010609060101010101" charset="-122"/>
                <a:cs typeface="黑体" panose="02010609060101010101" charset="-122"/>
              </a:rPr>
              <a:t>中毒</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晕倒，后续救援人员未采取有效防护措施</a:t>
            </a:r>
            <a:r>
              <a:rPr sz="2400" b="1" kern="0" spc="-70" dirty="0">
                <a:solidFill>
                  <a:srgbClr val="D02020">
                    <a:alpha val="100000"/>
                  </a:srgbClr>
                </a:solidFill>
                <a:latin typeface="黑体" panose="02010609060101010101" charset="-122"/>
                <a:ea typeface="黑体" panose="02010609060101010101" charset="-122"/>
                <a:cs typeface="黑体" panose="02010609060101010101" charset="-122"/>
              </a:rPr>
              <a:t>盲目施救</a:t>
            </a:r>
            <a:r>
              <a:rPr sz="2400" b="1"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导致事故扩大。</a:t>
            </a:r>
            <a:endParaRPr sz="2400" kern="0" spc="-7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32" name="textbox 632"/>
          <p:cNvSpPr/>
          <p:nvPr/>
        </p:nvSpPr>
        <p:spPr>
          <a:xfrm>
            <a:off x="57150" y="-635"/>
            <a:ext cx="16198850" cy="1029335"/>
          </a:xfrm>
          <a:prstGeom prst="rect">
            <a:avLst/>
          </a:prstGeom>
          <a:solidFill>
            <a:srgbClr val="0D52FC">
              <a:alpha val="100000"/>
            </a:srgbClr>
          </a:solidFill>
          <a:ln w="0" cap="flat">
            <a:noFill/>
            <a:prstDash val="solid"/>
            <a:miter lim="0"/>
          </a:ln>
        </p:spPr>
        <p:txBody>
          <a:bodyPr vert="horz" wrap="square" lIns="0" tIns="0" rIns="0" bIns="0"/>
          <a:lstStyle/>
          <a:p>
            <a:pPr algn="l" rtl="0" eaLnBrk="0">
              <a:lnSpc>
                <a:spcPct val="105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55320" algn="l" rtl="0" eaLnBrk="0">
              <a:lnSpc>
                <a:spcPct val="92000"/>
              </a:lnSpc>
            </a:pPr>
            <a:r>
              <a:rPr sz="4300" b="1" kern="0" spc="0" dirty="0">
                <a:solidFill>
                  <a:srgbClr val="FFFFFF">
                    <a:alpha val="100000"/>
                  </a:srgbClr>
                </a:solidFill>
                <a:latin typeface="黑体" panose="02010609060101010101" charset="-122"/>
                <a:ea typeface="黑体" panose="02010609060101010101" charset="-122"/>
                <a:cs typeface="黑体" panose="02010609060101010101" charset="-122"/>
              </a:rPr>
              <a:t>典型事故案例</a:t>
            </a:r>
            <a:r>
              <a:rPr sz="4300" kern="0" spc="0" dirty="0">
                <a:solidFill>
                  <a:srgbClr val="FFFFFF">
                    <a:alpha val="100000"/>
                  </a:srgbClr>
                </a:solidFill>
                <a:latin typeface="Times New Roman" panose="02020603050405020304"/>
                <a:ea typeface="Times New Roman" panose="02020603050405020304"/>
                <a:cs typeface="Times New Roman" panose="02020603050405020304"/>
              </a:rPr>
              <a:t>(2025)</a:t>
            </a:r>
            <a:endParaRPr sz="4300" dirty="0">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 name="picture 634"/>
          <p:cNvPicPr>
            <a:picLocks noChangeAspect="1"/>
          </p:cNvPicPr>
          <p:nvPr/>
        </p:nvPicPr>
        <p:blipFill>
          <a:blip r:embed="rId1"/>
          <a:stretch>
            <a:fillRect/>
          </a:stretch>
        </p:blipFill>
        <p:spPr>
          <a:xfrm rot="21600000">
            <a:off x="0" y="0"/>
            <a:ext cx="16256000" cy="9144000"/>
          </a:xfrm>
          <a:prstGeom prst="rect">
            <a:avLst/>
          </a:prstGeom>
        </p:spPr>
      </p:pic>
      <p:sp>
        <p:nvSpPr>
          <p:cNvPr id="636" name="textbox 636"/>
          <p:cNvSpPr/>
          <p:nvPr/>
        </p:nvSpPr>
        <p:spPr>
          <a:xfrm>
            <a:off x="933399" y="1381499"/>
            <a:ext cx="14382750" cy="6624955"/>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3462020" algn="l" rtl="0" eaLnBrk="0">
              <a:lnSpc>
                <a:spcPct val="96000"/>
              </a:lnSpc>
              <a:spcBef>
                <a:spcPts val="0"/>
              </a:spcBef>
            </a:pPr>
            <a:r>
              <a:rPr sz="4300" b="1" kern="0" spc="200" dirty="0">
                <a:solidFill>
                  <a:srgbClr val="000000">
                    <a:alpha val="100000"/>
                  </a:srgbClr>
                </a:solidFill>
                <a:latin typeface="黑体" panose="02010609060101010101" charset="-122"/>
                <a:ea typeface="黑体" panose="02010609060101010101" charset="-122"/>
                <a:cs typeface="黑体" panose="02010609060101010101" charset="-122"/>
              </a:rPr>
              <a:t>2025年有限空间典型</a:t>
            </a:r>
            <a:r>
              <a:rPr sz="4300" b="1" kern="0" spc="190" dirty="0">
                <a:solidFill>
                  <a:srgbClr val="000000">
                    <a:alpha val="100000"/>
                  </a:srgbClr>
                </a:solidFill>
                <a:latin typeface="黑体" panose="02010609060101010101" charset="-122"/>
                <a:ea typeface="黑体" panose="02010609060101010101" charset="-122"/>
                <a:cs typeface="黑体" panose="02010609060101010101" charset="-122"/>
              </a:rPr>
              <a:t>事故案例</a:t>
            </a:r>
            <a:endParaRPr sz="4300" dirty="0">
              <a:latin typeface="黑体" panose="02010609060101010101" charset="-122"/>
              <a:ea typeface="黑体" panose="02010609060101010101" charset="-122"/>
              <a:cs typeface="黑体" panose="02010609060101010101" charset="-122"/>
            </a:endParaRPr>
          </a:p>
          <a:p>
            <a:pPr algn="l" rtl="0" eaLnBrk="0">
              <a:lnSpc>
                <a:spcPct val="190000"/>
              </a:lnSpc>
            </a:pPr>
            <a:endParaRPr sz="1000" dirty="0">
              <a:latin typeface="Arial" panose="020B0604020202020204"/>
              <a:ea typeface="Arial" panose="020B0604020202020204"/>
              <a:cs typeface="Arial" panose="020B0604020202020204"/>
            </a:endParaRPr>
          </a:p>
          <a:p>
            <a:pPr marL="381000" indent="-368300" algn="l" rtl="0" eaLnBrk="0" fontAlgn="auto">
              <a:lnSpc>
                <a:spcPts val="3020"/>
              </a:lnSpc>
              <a:spcBef>
                <a:spcPts val="0"/>
              </a:spcBef>
            </a:pPr>
            <a:r>
              <a:rPr sz="21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1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40" dirty="0">
                <a:solidFill>
                  <a:srgbClr val="000000">
                    <a:alpha val="100000"/>
                  </a:srgbClr>
                </a:solidFill>
                <a:latin typeface="黑体" panose="02010609060101010101" charset="-122"/>
                <a:ea typeface="黑体" panose="02010609060101010101" charset="-122"/>
                <a:cs typeface="黑体" panose="02010609060101010101" charset="-122"/>
              </a:rPr>
              <a:t>(十)2025年6月21日9时15分许，辽宁省鞍山市海城市辽南纸制品厂发生一起较大中毒事故，造成3人死亡</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、2</a:t>
            </a:r>
            <a:r>
              <a:rPr sz="2400" kern="0" spc="9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人受伤。事发当日，该厂组织员工开展污水处理系统检维修、清淤等作业过程中，但由于</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天气炎热，集水池内含</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纸纤维的积水在微生物作用下，发酵分解产生硫化氢等有毒有害气体超标</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，作业人员在未进行通风检测、未佩戴安全</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防护装备等情况下，进入集水池内中毒晕</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倒，后又有作业人员在未采取任何安全防护措施的情况下下井施救，相继发</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b="1" kern="0" spc="90" dirty="0">
                <a:solidFill>
                  <a:srgbClr val="000000">
                    <a:alpha val="100000"/>
                  </a:srgbClr>
                </a:solidFill>
                <a:latin typeface="黑体" panose="02010609060101010101" charset="-122"/>
                <a:ea typeface="黑体" panose="02010609060101010101" charset="-122"/>
                <a:cs typeface="黑体" panose="02010609060101010101" charset="-122"/>
              </a:rPr>
              <a:t>生</a:t>
            </a:r>
            <a:r>
              <a:rPr sz="2400" b="1" kern="0" spc="90" dirty="0">
                <a:solidFill>
                  <a:srgbClr val="E02020">
                    <a:alpha val="100000"/>
                  </a:srgbClr>
                </a:solidFill>
                <a:latin typeface="黑体" panose="02010609060101010101" charset="-122"/>
                <a:ea typeface="黑体" panose="02010609060101010101" charset="-122"/>
                <a:cs typeface="黑体" panose="02010609060101010101" charset="-122"/>
              </a:rPr>
              <a:t>硫化氢中毒</a:t>
            </a:r>
            <a:r>
              <a:rPr sz="2400" b="1" kern="0" spc="9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事故共造成3人死亡，2人受伤。</a:t>
            </a:r>
            <a:endParaRPr sz="1200" dirty="0">
              <a:latin typeface="Arial" panose="020B0604020202020204"/>
              <a:ea typeface="Arial" panose="020B0604020202020204"/>
              <a:cs typeface="Arial" panose="020B0604020202020204"/>
            </a:endParaRPr>
          </a:p>
          <a:p>
            <a:pPr marL="381000" indent="-368300" algn="l" rtl="0" eaLnBrk="0" fontAlgn="auto">
              <a:lnSpc>
                <a:spcPts val="3020"/>
              </a:lnSpc>
              <a:spcBef>
                <a:spcPts val="0"/>
              </a:spcBef>
            </a:pP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1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(十一)2025年6月28日，贵州省册亨县惠风新能源有限公司弼佑尾外山风电场项目基坑内发生一起中毒和窒息</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事故，造成3人死亡。 </a:t>
            </a:r>
            <a:r>
              <a:rPr sz="2400" kern="0" spc="50" dirty="0">
                <a:solidFill>
                  <a:srgbClr val="000000">
                    <a:alpha val="100000"/>
                  </a:srgbClr>
                </a:solidFill>
                <a:latin typeface="Times New Roman" panose="02020603050405020304"/>
                <a:ea typeface="Times New Roman" panose="02020603050405020304"/>
                <a:cs typeface="Times New Roman" panose="02020603050405020304"/>
              </a:rPr>
              <a:t>M32</a:t>
            </a:r>
            <a:r>
              <a:rPr sz="2400" kern="0" spc="20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塔基</a:t>
            </a:r>
            <a:r>
              <a:rPr sz="2400" kern="0" spc="-4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50" dirty="0">
                <a:solidFill>
                  <a:srgbClr val="000000">
                    <a:alpha val="100000"/>
                  </a:srgbClr>
                </a:solidFill>
                <a:latin typeface="Times New Roman" panose="02020603050405020304"/>
                <a:ea typeface="Times New Roman" panose="02020603050405020304"/>
                <a:cs typeface="Times New Roman" panose="02020603050405020304"/>
              </a:rPr>
              <a:t>D</a:t>
            </a:r>
            <a:r>
              <a:rPr sz="2400" kern="0" spc="39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基坑长期处于停工状态，</a:t>
            </a:r>
            <a:r>
              <a:rPr sz="2400" kern="0" spc="50" dirty="0">
                <a:solidFill>
                  <a:srgbClr val="000000">
                    <a:alpha val="100000"/>
                  </a:srgbClr>
                </a:solidFill>
                <a:latin typeface="Times New Roman" panose="02020603050405020304"/>
                <a:ea typeface="Times New Roman" panose="02020603050405020304"/>
                <a:cs typeface="Times New Roman" panose="02020603050405020304"/>
              </a:rPr>
              <a:t>D</a:t>
            </a:r>
            <a:r>
              <a:rPr sz="2400" kern="0" spc="35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基坑内自然涌出一氧化碳聚积，在未通风、未检测有</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毒有害气体的情况下，擅自违章冒险进入基坑作业，吸入</a:t>
            </a:r>
            <a:r>
              <a:rPr sz="2400" b="1" kern="0" spc="30" dirty="0">
                <a:solidFill>
                  <a:srgbClr val="E02020">
                    <a:alpha val="100000"/>
                  </a:srgbClr>
                </a:solidFill>
                <a:latin typeface="黑体" panose="02010609060101010101" charset="-122"/>
                <a:ea typeface="黑体" panose="02010609060101010101" charset="-122"/>
                <a:cs typeface="黑体" panose="02010609060101010101" charset="-122"/>
              </a:rPr>
              <a:t>一</a:t>
            </a:r>
            <a:r>
              <a:rPr sz="2400" b="1" kern="0" spc="20" dirty="0">
                <a:solidFill>
                  <a:srgbClr val="E02020">
                    <a:alpha val="100000"/>
                  </a:srgbClr>
                </a:solidFill>
                <a:latin typeface="黑体" panose="02010609060101010101" charset="-122"/>
                <a:ea typeface="黑体" panose="02010609060101010101" charset="-122"/>
                <a:cs typeface="黑体" panose="02010609060101010101" charset="-122"/>
              </a:rPr>
              <a:t>氧化碳</a:t>
            </a:r>
            <a:r>
              <a:rPr sz="2400" kern="0" spc="20" dirty="0">
                <a:solidFill>
                  <a:srgbClr val="B03030">
                    <a:alpha val="100000"/>
                  </a:srgbClr>
                </a:solidFill>
                <a:latin typeface="黑体" panose="02010609060101010101" charset="-122"/>
                <a:ea typeface="黑体" panose="02010609060101010101" charset="-122"/>
                <a:cs typeface="黑体" panose="02010609060101010101" charset="-122"/>
              </a:rPr>
              <a:t>后</a:t>
            </a:r>
            <a:r>
              <a:rPr sz="2400" b="1" kern="0" spc="20" dirty="0">
                <a:solidFill>
                  <a:srgbClr val="B03030">
                    <a:alpha val="100000"/>
                  </a:srgbClr>
                </a:solidFill>
                <a:latin typeface="黑体" panose="02010609060101010101" charset="-122"/>
                <a:ea typeface="黑体" panose="02010609060101010101" charset="-122"/>
                <a:cs typeface="黑体" panose="02010609060101010101" charset="-122"/>
              </a:rPr>
              <a:t>中毒</a:t>
            </a:r>
            <a:r>
              <a:rPr sz="2400" b="1" kern="0" spc="20" dirty="0">
                <a:solidFill>
                  <a:srgbClr val="000000">
                    <a:alpha val="100000"/>
                  </a:srgbClr>
                </a:solidFill>
                <a:latin typeface="黑体" panose="02010609060101010101" charset="-122"/>
                <a:ea typeface="黑体" panose="02010609060101010101" charset="-122"/>
                <a:cs typeface="黑体" panose="02010609060101010101" charset="-122"/>
              </a:rPr>
              <a:t>死</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亡</a:t>
            </a:r>
            <a:endParaRPr sz="600" dirty="0">
              <a:latin typeface="Arial" panose="020B0604020202020204"/>
              <a:ea typeface="Arial" panose="020B0604020202020204"/>
              <a:cs typeface="Arial" panose="020B0604020202020204"/>
            </a:endParaRPr>
          </a:p>
          <a:p>
            <a:pPr marL="381000" indent="-368300" algn="l" rtl="0" eaLnBrk="0" fontAlgn="auto">
              <a:lnSpc>
                <a:spcPts val="3020"/>
              </a:lnSpc>
              <a:spcBef>
                <a:spcPts val="0"/>
              </a:spcBef>
            </a:pPr>
            <a:r>
              <a:rPr sz="24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0" dirty="0">
                <a:solidFill>
                  <a:srgbClr val="000000">
                    <a:alpha val="100000"/>
                  </a:srgbClr>
                </a:solidFill>
                <a:latin typeface="黑体" panose="02010609060101010101" charset="-122"/>
                <a:ea typeface="黑体" panose="02010609060101010101" charset="-122"/>
                <a:cs typeface="黑体" panose="02010609060101010101" charset="-122"/>
              </a:rPr>
              <a:t>(十二)2025年7月8日7时08分，四川成都市新津区五津街道五津长岛市政基础设施工程开展污水井检测工作</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时，发生一起有限空间作业</a:t>
            </a:r>
            <a:r>
              <a:rPr sz="2400" b="1" kern="0" spc="80" dirty="0">
                <a:solidFill>
                  <a:srgbClr val="D02020">
                    <a:alpha val="100000"/>
                  </a:srgbClr>
                </a:solidFill>
                <a:latin typeface="黑体" panose="02010609060101010101" charset="-122"/>
                <a:ea typeface="黑体" panose="02010609060101010101" charset="-122"/>
                <a:cs typeface="黑体" panose="02010609060101010101" charset="-122"/>
              </a:rPr>
              <a:t>窒息</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事故，致3人死亡。住房和城乡建设部</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发布事故查处督办通知书，要求四川省住房和</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城乡建设厅做好事故调查</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24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38" name="textbox 638"/>
          <p:cNvSpPr/>
          <p:nvPr/>
        </p:nvSpPr>
        <p:spPr>
          <a:xfrm>
            <a:off x="50800" y="0"/>
            <a:ext cx="16205835" cy="1029335"/>
          </a:xfrm>
          <a:prstGeom prst="rect">
            <a:avLst/>
          </a:prstGeom>
          <a:solidFill>
            <a:srgbClr val="0E53FC">
              <a:alpha val="100000"/>
            </a:srgbClr>
          </a:solidFill>
          <a:ln w="0" cap="flat">
            <a:noFill/>
            <a:prstDash val="solid"/>
            <a:miter lim="0"/>
          </a:ln>
        </p:spPr>
        <p:txBody>
          <a:bodyPr vert="horz" wrap="square" lIns="0" tIns="0" rIns="0" bIns="0"/>
          <a:lstStyle/>
          <a:p>
            <a:pPr algn="l" rtl="0" eaLnBrk="0">
              <a:lnSpc>
                <a:spcPct val="111000"/>
              </a:lnSpc>
            </a:pPr>
            <a:endParaRPr sz="800" dirty="0">
              <a:latin typeface="Arial" panose="020B0604020202020204"/>
              <a:ea typeface="Arial" panose="020B0604020202020204"/>
              <a:cs typeface="Arial" panose="020B0604020202020204"/>
            </a:endParaRPr>
          </a:p>
          <a:p>
            <a:pPr marL="661670" algn="l" rtl="0" eaLnBrk="0">
              <a:lnSpc>
                <a:spcPct val="92000"/>
              </a:lnSpc>
            </a:pPr>
            <a:r>
              <a:rPr sz="4300" b="1" kern="0" spc="20" dirty="0">
                <a:solidFill>
                  <a:srgbClr val="FFFFFF">
                    <a:alpha val="100000"/>
                  </a:srgbClr>
                </a:solidFill>
                <a:latin typeface="黑体" panose="02010609060101010101" charset="-122"/>
                <a:ea typeface="黑体" panose="02010609060101010101" charset="-122"/>
                <a:cs typeface="黑体" panose="02010609060101010101" charset="-122"/>
              </a:rPr>
              <a:t>典型事故案例</a:t>
            </a:r>
            <a:r>
              <a:rPr sz="4300" kern="0" spc="20" dirty="0">
                <a:solidFill>
                  <a:srgbClr val="FFFFFF">
                    <a:alpha val="100000"/>
                  </a:srgbClr>
                </a:solidFill>
                <a:latin typeface="Times New Roman" panose="02020603050405020304"/>
                <a:ea typeface="Times New Roman" panose="02020603050405020304"/>
                <a:cs typeface="Times New Roman" panose="02020603050405020304"/>
              </a:rPr>
              <a:t>(2025)</a:t>
            </a:r>
            <a:endParaRPr sz="4300" dirty="0">
              <a:latin typeface="Times New Roman" panose="02020603050405020304"/>
              <a:ea typeface="Times New Roman" panose="02020603050405020304"/>
              <a:cs typeface="Times New Roman" panose="02020603050405020304"/>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0" name="picture 640"/>
          <p:cNvPicPr>
            <a:picLocks noChangeAspect="1"/>
          </p:cNvPicPr>
          <p:nvPr/>
        </p:nvPicPr>
        <p:blipFill>
          <a:blip r:embed="rId1"/>
          <a:stretch>
            <a:fillRect/>
          </a:stretch>
        </p:blipFill>
        <p:spPr>
          <a:xfrm rot="21600000">
            <a:off x="0" y="0"/>
            <a:ext cx="16256000" cy="9144000"/>
          </a:xfrm>
          <a:prstGeom prst="rect">
            <a:avLst/>
          </a:prstGeom>
        </p:spPr>
      </p:pic>
      <p:sp>
        <p:nvSpPr>
          <p:cNvPr id="642" name="textbox 642"/>
          <p:cNvSpPr/>
          <p:nvPr/>
        </p:nvSpPr>
        <p:spPr>
          <a:xfrm>
            <a:off x="869950" y="1356360"/>
            <a:ext cx="14385925" cy="6598920"/>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3525520" algn="l" rtl="0" eaLnBrk="0">
              <a:lnSpc>
                <a:spcPct val="96000"/>
              </a:lnSpc>
              <a:spcBef>
                <a:spcPts val="0"/>
              </a:spcBef>
            </a:pPr>
            <a:r>
              <a:rPr sz="4300" b="1" kern="0" spc="200" dirty="0">
                <a:solidFill>
                  <a:srgbClr val="000000">
                    <a:alpha val="100000"/>
                  </a:srgbClr>
                </a:solidFill>
                <a:latin typeface="黑体" panose="02010609060101010101" charset="-122"/>
                <a:ea typeface="黑体" panose="02010609060101010101" charset="-122"/>
                <a:cs typeface="黑体" panose="02010609060101010101" charset="-122"/>
              </a:rPr>
              <a:t>2025年有限空间典型事故案例</a:t>
            </a:r>
            <a:endParaRPr sz="43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r>
              <a:rPr lang="en-US" sz="2400" kern="0" spc="240" dirty="0">
                <a:solidFill>
                  <a:srgbClr val="000000">
                    <a:alpha val="100000"/>
                  </a:srgbClr>
                </a:solidFill>
                <a:latin typeface="黑体" panose="02010609060101010101" charset="-122"/>
                <a:ea typeface="黑体" panose="02010609060101010101" charset="-122"/>
                <a:cs typeface="黑体" panose="02010609060101010101" charset="-122"/>
              </a:rPr>
              <a:t>    </a:t>
            </a:r>
            <a:endParaRPr lang="en-US" sz="2400" kern="0" spc="24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8000"/>
              </a:lnSpc>
            </a:pPr>
            <a:r>
              <a:rPr lang="en-US" sz="2400" kern="0" spc="2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40" dirty="0">
                <a:solidFill>
                  <a:srgbClr val="000000">
                    <a:alpha val="100000"/>
                  </a:srgbClr>
                </a:solidFill>
                <a:latin typeface="黑体" panose="02010609060101010101" charset="-122"/>
                <a:ea typeface="黑体" panose="02010609060101010101" charset="-122"/>
                <a:cs typeface="黑体" panose="02010609060101010101" charset="-122"/>
              </a:rPr>
              <a:t>(十三)2025年8月3日14时25分许，位于顺义区京密快速路</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与天纬四街交叉口北侧约250米处，北京栾笙通</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讯有限公司两名工人在进入通信管道线缆井</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开展牵引作业过程中发生</a:t>
            </a:r>
            <a:r>
              <a:rPr sz="2400" b="1" kern="0" spc="60" dirty="0">
                <a:solidFill>
                  <a:srgbClr val="D02020">
                    <a:alpha val="100000"/>
                  </a:srgbClr>
                </a:solidFill>
                <a:latin typeface="黑体" panose="02010609060101010101" charset="-122"/>
                <a:ea typeface="黑体" panose="02010609060101010101" charset="-122"/>
                <a:cs typeface="黑体" panose="02010609060101010101" charset="-122"/>
              </a:rPr>
              <a:t>中毒</a:t>
            </a:r>
            <a:r>
              <a:rPr sz="2400" kern="0" spc="60" dirty="0">
                <a:solidFill>
                  <a:srgbClr val="D02020">
                    <a:alpha val="100000"/>
                  </a:srgbClr>
                </a:solidFill>
                <a:latin typeface="黑体" panose="02010609060101010101" charset="-122"/>
                <a:ea typeface="黑体" panose="02010609060101010101" charset="-122"/>
                <a:cs typeface="黑体" panose="02010609060101010101" charset="-122"/>
              </a:rPr>
              <a:t>和</a:t>
            </a:r>
            <a:r>
              <a:rPr sz="2400" b="1" kern="0" spc="60" dirty="0">
                <a:solidFill>
                  <a:srgbClr val="D02020">
                    <a:alpha val="100000"/>
                  </a:srgbClr>
                </a:solidFill>
                <a:latin typeface="黑体" panose="02010609060101010101" charset="-122"/>
                <a:ea typeface="黑体" panose="02010609060101010101" charset="-122"/>
                <a:cs typeface="黑体" panose="02010609060101010101" charset="-122"/>
              </a:rPr>
              <a:t>窒息</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事故，造</a:t>
            </a:r>
            <a:r>
              <a:rPr lang="en-US" sz="24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成2人死亡。</a:t>
            </a:r>
            <a:endParaRPr sz="2400" kern="0" spc="6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8000"/>
              </a:lnSpc>
            </a:pPr>
            <a:endParaRPr sz="2400" kern="0" spc="6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8000"/>
              </a:lnSpc>
            </a:pP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80" dirty="0">
                <a:solidFill>
                  <a:srgbClr val="000000">
                    <a:alpha val="100000"/>
                  </a:srgbClr>
                </a:solidFill>
                <a:latin typeface="黑体" panose="02010609060101010101" charset="-122"/>
                <a:ea typeface="黑体" panose="02010609060101010101" charset="-122"/>
                <a:cs typeface="黑体" panose="02010609060101010101" charset="-122"/>
              </a:rPr>
              <a:t>(十四)2025年8月11日，贵州省遵义市一公司发生一起</a:t>
            </a:r>
            <a:r>
              <a:rPr sz="2400" b="1" kern="0" spc="180" dirty="0">
                <a:solidFill>
                  <a:srgbClr val="D02020">
                    <a:alpha val="100000"/>
                  </a:srgbClr>
                </a:solidFill>
                <a:latin typeface="黑体" panose="02010609060101010101" charset="-122"/>
                <a:ea typeface="黑体" panose="02010609060101010101" charset="-122"/>
                <a:cs typeface="黑体" panose="02010609060101010101" charset="-122"/>
              </a:rPr>
              <a:t>中毒</a:t>
            </a:r>
            <a:r>
              <a:rPr sz="2400" kern="0" spc="180" dirty="0">
                <a:solidFill>
                  <a:srgbClr val="D02020">
                    <a:alpha val="100000"/>
                  </a:srgbClr>
                </a:solidFill>
                <a:latin typeface="黑体" panose="02010609060101010101" charset="-122"/>
                <a:ea typeface="黑体" panose="02010609060101010101" charset="-122"/>
                <a:cs typeface="黑体" panose="02010609060101010101" charset="-122"/>
              </a:rPr>
              <a:t>和</a:t>
            </a:r>
            <a:r>
              <a:rPr sz="2400" b="1" kern="0" spc="180" dirty="0">
                <a:solidFill>
                  <a:srgbClr val="D02020">
                    <a:alpha val="100000"/>
                  </a:srgbClr>
                </a:solidFill>
                <a:latin typeface="黑体" panose="02010609060101010101" charset="-122"/>
                <a:ea typeface="黑体" panose="02010609060101010101" charset="-122"/>
                <a:cs typeface="黑体" panose="02010609060101010101" charset="-122"/>
              </a:rPr>
              <a:t>窒息</a:t>
            </a:r>
            <a:r>
              <a:rPr sz="2400" kern="0" spc="180" dirty="0">
                <a:solidFill>
                  <a:srgbClr val="000000">
                    <a:alpha val="100000"/>
                  </a:srgbClr>
                </a:solidFill>
                <a:latin typeface="黑体" panose="02010609060101010101" charset="-122"/>
                <a:ea typeface="黑体" panose="02010609060101010101" charset="-122"/>
                <a:cs typeface="黑体" panose="02010609060101010101" charset="-122"/>
              </a:rPr>
              <a:t>事故，致2人死亡。经核实，该公司外包施</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工单位员工在未经审批、未通风、未检测情况下，擅自进入窖坑后晕倒，该公司员工又在未采取安全防范措</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施情况下</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进入窖坑内施救，导致事故扩大。</a:t>
            </a:r>
            <a:endParaRPr sz="2400" kern="0" spc="2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8000"/>
              </a:lnSpc>
            </a:pPr>
            <a:endParaRPr sz="2400" kern="0" spc="20" dirty="0">
              <a:solidFill>
                <a:srgbClr val="000000">
                  <a:alpha val="100000"/>
                </a:srgbClr>
              </a:solidFill>
              <a:latin typeface="黑体" panose="02010609060101010101" charset="-122"/>
              <a:ea typeface="黑体" panose="02010609060101010101" charset="-122"/>
              <a:cs typeface="黑体" panose="02010609060101010101" charset="-122"/>
            </a:endParaRPr>
          </a:p>
          <a:p>
            <a:pPr algn="l" rtl="0" eaLnBrk="0">
              <a:lnSpc>
                <a:spcPct val="108000"/>
              </a:lnSpc>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80" dirty="0">
                <a:solidFill>
                  <a:srgbClr val="000000">
                    <a:alpha val="100000"/>
                  </a:srgbClr>
                </a:solidFill>
                <a:latin typeface="黑体" panose="02010609060101010101" charset="-122"/>
                <a:ea typeface="黑体" panose="02010609060101010101" charset="-122"/>
                <a:cs typeface="黑体" panose="02010609060101010101" charset="-122"/>
              </a:rPr>
              <a:t>(十五)2025年9月26日在四川自贡富顺县朝荣酒厂发生一起较大中毒和窒息事故。该事故造成3人死亡。初步</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40" dirty="0">
                <a:solidFill>
                  <a:srgbClr val="000000">
                    <a:alpha val="100000"/>
                  </a:srgbClr>
                </a:solidFill>
                <a:latin typeface="黑体" panose="02010609060101010101" charset="-122"/>
                <a:ea typeface="黑体" panose="02010609060101010101" charset="-122"/>
                <a:cs typeface="黑体" panose="02010609060101010101" charset="-122"/>
              </a:rPr>
              <a:t>判断事故直接原因是该酒厂停产期间(2025年7月10日至9月22</a:t>
            </a:r>
            <a:r>
              <a:rPr sz="2400" kern="0" spc="230" dirty="0">
                <a:solidFill>
                  <a:srgbClr val="000000">
                    <a:alpha val="100000"/>
                  </a:srgbClr>
                </a:solidFill>
                <a:latin typeface="黑体" panose="02010609060101010101" charset="-122"/>
                <a:ea typeface="黑体" panose="02010609060101010101" charset="-122"/>
                <a:cs typeface="黑体" panose="02010609060101010101" charset="-122"/>
              </a:rPr>
              <a:t>日),黄水池内黄水因长时间未清理，发酵产</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一氧化碳、二氧化碳等气体在事故发酵</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池底部沉积形成缺氧环境，作业人员在</a:t>
            </a:r>
            <a:r>
              <a:rPr sz="2400" b="1" kern="0" spc="50" dirty="0">
                <a:solidFill>
                  <a:srgbClr val="E01020">
                    <a:alpha val="100000"/>
                  </a:srgbClr>
                </a:solidFill>
                <a:latin typeface="黑体" panose="02010609060101010101" charset="-122"/>
                <a:ea typeface="黑体" panose="02010609060101010101" charset="-122"/>
                <a:cs typeface="黑体" panose="02010609060101010101" charset="-122"/>
              </a:rPr>
              <a:t>未对事故发酵池进行通风、检测的情况</a:t>
            </a:r>
            <a:r>
              <a:rPr sz="2400" b="1" kern="0" spc="20" dirty="0">
                <a:solidFill>
                  <a:srgbClr val="E02020">
                    <a:alpha val="100000"/>
                  </a:srgbClr>
                </a:solidFill>
                <a:latin typeface="黑体" panose="02010609060101010101" charset="-122"/>
                <a:ea typeface="黑体" panose="02010609060101010101" charset="-122"/>
                <a:cs typeface="黑体" panose="02010609060101010101" charset="-122"/>
              </a:rPr>
              <a:t>下违规进入清扫作业导致</a:t>
            </a:r>
            <a:r>
              <a:rPr sz="2400" b="1" kern="0" spc="10" dirty="0">
                <a:solidFill>
                  <a:srgbClr val="E02020">
                    <a:alpha val="100000"/>
                  </a:srgbClr>
                </a:solidFill>
                <a:latin typeface="黑体" panose="02010609060101010101" charset="-122"/>
                <a:ea typeface="黑体" panose="02010609060101010101" charset="-122"/>
                <a:cs typeface="黑体" panose="02010609060101010101" charset="-122"/>
              </a:rPr>
              <a:t>中毒窒息</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，后续救援人员</a:t>
            </a:r>
            <a:r>
              <a:rPr sz="2400" b="1" kern="0" spc="10" dirty="0">
                <a:solidFill>
                  <a:srgbClr val="E01020">
                    <a:alpha val="100000"/>
                  </a:srgbClr>
                </a:solidFill>
                <a:latin typeface="黑体" panose="02010609060101010101" charset="-122"/>
                <a:ea typeface="黑体" panose="02010609060101010101" charset="-122"/>
                <a:cs typeface="黑体" panose="02010609060101010101" charset="-122"/>
              </a:rPr>
              <a:t>盲目施救</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致事故扩大。</a:t>
            </a:r>
            <a:endParaRPr sz="2400" kern="0" spc="1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44" name="textbox 644"/>
          <p:cNvSpPr/>
          <p:nvPr/>
        </p:nvSpPr>
        <p:spPr>
          <a:xfrm>
            <a:off x="44450" y="-635"/>
            <a:ext cx="16211550" cy="1029335"/>
          </a:xfrm>
          <a:prstGeom prst="rect">
            <a:avLst/>
          </a:prstGeom>
          <a:solidFill>
            <a:srgbClr val="0F52FD">
              <a:alpha val="100000"/>
            </a:srgbClr>
          </a:solidFill>
          <a:ln w="0" cap="flat">
            <a:noFill/>
            <a:prstDash val="solid"/>
            <a:miter lim="0"/>
          </a:ln>
        </p:spPr>
        <p:txBody>
          <a:bodyPr vert="horz" wrap="square" lIns="0" tIns="0" rIns="0" bIns="0"/>
          <a:lstStyle/>
          <a:p>
            <a:pPr algn="l" rtl="0" eaLnBrk="0">
              <a:lnSpc>
                <a:spcPct val="125000"/>
              </a:lnSpc>
            </a:pPr>
            <a:endParaRPr sz="1000" dirty="0">
              <a:latin typeface="Arial" panose="020B0604020202020204"/>
              <a:ea typeface="Arial" panose="020B0604020202020204"/>
              <a:cs typeface="Arial" panose="020B0604020202020204"/>
            </a:endParaRPr>
          </a:p>
          <a:p>
            <a:pPr marL="668020" algn="l" rtl="0" eaLnBrk="0">
              <a:lnSpc>
                <a:spcPct val="96000"/>
              </a:lnSpc>
              <a:spcBef>
                <a:spcPts val="0"/>
              </a:spcBef>
            </a:pPr>
            <a:r>
              <a:rPr sz="4300" b="1" kern="0" spc="40" dirty="0">
                <a:solidFill>
                  <a:srgbClr val="FFFFFF">
                    <a:alpha val="100000"/>
                  </a:srgbClr>
                </a:solidFill>
                <a:latin typeface="黑体" panose="02010609060101010101" charset="-122"/>
                <a:ea typeface="黑体" panose="02010609060101010101" charset="-122"/>
                <a:cs typeface="黑体" panose="02010609060101010101" charset="-122"/>
              </a:rPr>
              <a:t>典型事故案例(2025)</a:t>
            </a:r>
            <a:endParaRPr sz="43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6" name="picture 646"/>
          <p:cNvPicPr>
            <a:picLocks noChangeAspect="1"/>
          </p:cNvPicPr>
          <p:nvPr/>
        </p:nvPicPr>
        <p:blipFill>
          <a:blip r:embed="rId1"/>
          <a:stretch>
            <a:fillRect/>
          </a:stretch>
        </p:blipFill>
        <p:spPr>
          <a:xfrm rot="21600000">
            <a:off x="0" y="0"/>
            <a:ext cx="16256000" cy="9144000"/>
          </a:xfrm>
          <a:prstGeom prst="rect">
            <a:avLst/>
          </a:prstGeom>
        </p:spPr>
      </p:pic>
      <p:sp>
        <p:nvSpPr>
          <p:cNvPr id="648" name="textbox 648"/>
          <p:cNvSpPr/>
          <p:nvPr/>
        </p:nvSpPr>
        <p:spPr>
          <a:xfrm>
            <a:off x="723900" y="1381760"/>
            <a:ext cx="14523085" cy="6101080"/>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3506470" algn="l" rtl="0" eaLnBrk="0">
              <a:lnSpc>
                <a:spcPct val="96000"/>
              </a:lnSpc>
              <a:spcBef>
                <a:spcPts val="0"/>
              </a:spcBef>
            </a:pPr>
            <a:r>
              <a:rPr sz="4300" b="1" kern="0" spc="190" dirty="0">
                <a:solidFill>
                  <a:srgbClr val="000000">
                    <a:alpha val="100000"/>
                  </a:srgbClr>
                </a:solidFill>
                <a:latin typeface="黑体" panose="02010609060101010101" charset="-122"/>
                <a:ea typeface="黑体" panose="02010609060101010101" charset="-122"/>
                <a:cs typeface="黑体" panose="02010609060101010101" charset="-122"/>
              </a:rPr>
              <a:t>2025年有限空间典型事故案例</a:t>
            </a:r>
            <a:endParaRPr sz="4300" dirty="0">
              <a:latin typeface="黑体" panose="02010609060101010101" charset="-122"/>
              <a:ea typeface="黑体" panose="02010609060101010101" charset="-122"/>
              <a:cs typeface="黑体" panose="02010609060101010101" charset="-122"/>
            </a:endParaRPr>
          </a:p>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marL="374015" indent="-361315" algn="l" rtl="0" eaLnBrk="0">
              <a:lnSpc>
                <a:spcPct val="133000"/>
              </a:lnSpc>
              <a:spcBef>
                <a:spcPts val="635"/>
              </a:spcBef>
            </a:pPr>
            <a:r>
              <a:rPr sz="21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100" kern="0" spc="20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0" dirty="0">
                <a:solidFill>
                  <a:srgbClr val="000000">
                    <a:alpha val="100000"/>
                  </a:srgbClr>
                </a:solidFill>
                <a:latin typeface="黑体" panose="02010609060101010101" charset="-122"/>
                <a:ea typeface="黑体" panose="02010609060101010101" charset="-122"/>
                <a:cs typeface="黑体" panose="02010609060101010101" charset="-122"/>
              </a:rPr>
              <a:t>(十六)2025年10月8日12时10分许，福建省莆田市涵江区涵西街</a:t>
            </a:r>
            <a:r>
              <a:rPr sz="2400" kern="0" spc="190" dirty="0">
                <a:solidFill>
                  <a:srgbClr val="000000">
                    <a:alpha val="100000"/>
                  </a:srgbClr>
                </a:solidFill>
                <a:latin typeface="黑体" panose="02010609060101010101" charset="-122"/>
                <a:ea typeface="黑体" panose="02010609060101010101" charset="-122"/>
                <a:cs typeface="黑体" panose="02010609060101010101" charset="-122"/>
              </a:rPr>
              <a:t>道农贸市场附近，中国水利水电第一工程局</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有限公司在开展涵江水环境综合</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治理工程项目一污水调蓄池日常检修时，发生有限空间</a:t>
            </a:r>
            <a:r>
              <a:rPr sz="2400" b="1" kern="0" spc="30" dirty="0">
                <a:solidFill>
                  <a:srgbClr val="D02020">
                    <a:alpha val="100000"/>
                  </a:srgbClr>
                </a:solidFill>
                <a:latin typeface="黑体" panose="02010609060101010101" charset="-122"/>
                <a:ea typeface="黑体" panose="02010609060101010101" charset="-122"/>
                <a:cs typeface="黑体" panose="02010609060101010101" charset="-122"/>
              </a:rPr>
              <a:t>中毒窒息</a:t>
            </a:r>
            <a:r>
              <a:rPr sz="2400" kern="0" spc="270" dirty="0">
                <a:solidFill>
                  <a:srgbClr val="000000">
                    <a:alpha val="100000"/>
                  </a:srgbClr>
                </a:solidFill>
                <a:latin typeface="黑体" panose="02010609060101010101" charset="-122"/>
                <a:ea typeface="黑体" panose="02010609060101010101" charset="-122"/>
                <a:cs typeface="黑体" panose="02010609060101010101" charset="-122"/>
              </a:rPr>
              <a:t>事故，造成3人死亡</a:t>
            </a:r>
            <a:r>
              <a:rPr sz="24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。10月11日，福建省政</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府安委会决定对该起较大事故查处实行挂牌督办。</a:t>
            </a:r>
            <a:endParaRPr sz="1000" dirty="0">
              <a:latin typeface="Arial" panose="020B0604020202020204"/>
              <a:ea typeface="Arial" panose="020B0604020202020204"/>
              <a:cs typeface="Arial" panose="020B0604020202020204"/>
            </a:endParaRPr>
          </a:p>
          <a:p>
            <a:pPr marL="374015" indent="-361315" algn="l" rtl="0" eaLnBrk="0">
              <a:lnSpc>
                <a:spcPct val="140000"/>
              </a:lnSpc>
              <a:spcBef>
                <a:spcPts val="640"/>
              </a:spcBef>
            </a:pPr>
            <a:r>
              <a:rPr sz="2100" kern="0" spc="150" dirty="0">
                <a:solidFill>
                  <a:srgbClr val="000000">
                    <a:alpha val="100000"/>
                  </a:srgbClr>
                </a:solidFill>
                <a:latin typeface="黑体" panose="02010609060101010101" charset="-122"/>
                <a:ea typeface="黑体" panose="02010609060101010101" charset="-122"/>
                <a:cs typeface="黑体" panose="02010609060101010101" charset="-122"/>
              </a:rPr>
              <a:t>·</a:t>
            </a:r>
            <a:r>
              <a:rPr sz="2100" kern="0" spc="44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100" kern="0" spc="4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(十七)2025年10月18日，新疆某钢铁公司发生一起中毒窒息事故，造成4人死亡。初步判断事故原因为：作业</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人员在清理润滑油箱前，未切断氮气源(空气压缩机使用氮气作为密封气隔离润</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滑油，以防止润滑油混入空气系统污</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染原料空气),氮气通过润滑油回油管道进入油箱，大量积聚于油箱</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内部，作业人员在</a:t>
            </a:r>
            <a:r>
              <a:rPr sz="2400" b="1" kern="0" spc="90" dirty="0">
                <a:solidFill>
                  <a:srgbClr val="D02020">
                    <a:alpha val="100000"/>
                  </a:srgbClr>
                </a:solidFill>
                <a:latin typeface="黑体" panose="02010609060101010101" charset="-122"/>
                <a:ea typeface="黑体" panose="02010609060101010101" charset="-122"/>
                <a:cs typeface="黑体" panose="02010609060101010101" charset="-122"/>
              </a:rPr>
              <a:t>未进行通风</a:t>
            </a:r>
            <a:r>
              <a:rPr sz="2400" kern="0" spc="90" dirty="0">
                <a:solidFill>
                  <a:srgbClr val="D02020">
                    <a:alpha val="100000"/>
                  </a:srgbClr>
                </a:solidFill>
                <a:latin typeface="黑体" panose="02010609060101010101" charset="-122"/>
                <a:ea typeface="黑体" panose="02010609060101010101" charset="-122"/>
                <a:cs typeface="黑体" panose="02010609060101010101" charset="-122"/>
              </a:rPr>
              <a:t>和</a:t>
            </a:r>
            <a:r>
              <a:rPr sz="2400" b="1" kern="0" spc="90" dirty="0">
                <a:solidFill>
                  <a:srgbClr val="D02020">
                    <a:alpha val="100000"/>
                  </a:srgbClr>
                </a:solidFill>
                <a:latin typeface="黑体" panose="02010609060101010101" charset="-122"/>
                <a:ea typeface="黑体" panose="02010609060101010101" charset="-122"/>
                <a:cs typeface="黑体" panose="02010609060101010101" charset="-122"/>
              </a:rPr>
              <a:t>检测</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的情况下进</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入内部作业，造成</a:t>
            </a:r>
            <a:r>
              <a:rPr sz="2400" b="1" kern="0" spc="30" dirty="0">
                <a:solidFill>
                  <a:srgbClr val="D02020">
                    <a:alpha val="100000"/>
                  </a:srgbClr>
                </a:solidFill>
                <a:latin typeface="黑体" panose="02010609060101010101" charset="-122"/>
                <a:ea typeface="黑体" panose="02010609060101010101" charset="-122"/>
                <a:cs typeface="黑体" panose="02010609060101010101" charset="-122"/>
              </a:rPr>
              <a:t>室息</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死亡。</a:t>
            </a:r>
            <a:endParaRPr sz="1200" dirty="0">
              <a:latin typeface="Arial" panose="020B0604020202020204"/>
              <a:ea typeface="Arial" panose="020B0604020202020204"/>
              <a:cs typeface="Arial" panose="020B0604020202020204"/>
            </a:endParaRPr>
          </a:p>
          <a:p>
            <a:pPr algn="l" rtl="0" eaLnBrk="0">
              <a:lnSpc>
                <a:spcPct val="106000"/>
              </a:lnSpc>
            </a:pPr>
            <a:endParaRPr sz="600" dirty="0">
              <a:latin typeface="Arial" panose="020B0604020202020204"/>
              <a:ea typeface="Arial" panose="020B0604020202020204"/>
              <a:cs typeface="Arial" panose="020B0604020202020204"/>
            </a:endParaRPr>
          </a:p>
          <a:p>
            <a:pPr marL="377825" indent="-365125" algn="l" rtl="0" eaLnBrk="0">
              <a:lnSpc>
                <a:spcPct val="117000"/>
              </a:lnSpc>
              <a:spcBef>
                <a:spcPts val="5"/>
              </a:spcBef>
            </a:pP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  </a:t>
            </a:r>
            <a:r>
              <a:rPr lang="en-US" sz="2400" kern="0" spc="16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60" dirty="0">
                <a:solidFill>
                  <a:srgbClr val="000000">
                    <a:alpha val="100000"/>
                  </a:srgbClr>
                </a:solidFill>
                <a:latin typeface="黑体" panose="02010609060101010101" charset="-122"/>
                <a:ea typeface="黑体" panose="02010609060101010101" charset="-122"/>
                <a:cs typeface="黑体" panose="02010609060101010101" charset="-122"/>
              </a:rPr>
              <a:t>(十八)2025年10月27日，安徽池州鑫泰新材料公司一名巡检人员进入冷冻盐水箱发</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生</a:t>
            </a:r>
            <a:r>
              <a:rPr sz="2400" b="1" kern="0" spc="150" dirty="0">
                <a:solidFill>
                  <a:srgbClr val="E02020">
                    <a:alpha val="100000"/>
                  </a:srgbClr>
                </a:solidFill>
                <a:latin typeface="黑体" panose="02010609060101010101" charset="-122"/>
                <a:ea typeface="黑体" panose="02010609060101010101" charset="-122"/>
                <a:cs typeface="黑体" panose="02010609060101010101" charset="-122"/>
              </a:rPr>
              <a:t>缺氧窒息</a:t>
            </a:r>
            <a:r>
              <a:rPr sz="2400" b="1" kern="0" spc="15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150" dirty="0">
                <a:solidFill>
                  <a:srgbClr val="000000">
                    <a:alpha val="100000"/>
                  </a:srgbClr>
                </a:solidFill>
                <a:latin typeface="黑体" panose="02010609060101010101" charset="-122"/>
                <a:ea typeface="黑体" panose="02010609060101010101" charset="-122"/>
                <a:cs typeface="黑体" panose="02010609060101010101" charset="-122"/>
              </a:rPr>
              <a:t>现场3名人员</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b="1" kern="0" spc="100" dirty="0">
                <a:solidFill>
                  <a:srgbClr val="E02020">
                    <a:alpha val="100000"/>
                  </a:srgbClr>
                </a:solidFill>
                <a:latin typeface="黑体" panose="02010609060101010101" charset="-122"/>
                <a:ea typeface="黑体" panose="02010609060101010101" charset="-122"/>
                <a:cs typeface="黑体" panose="02010609060101010101" charset="-122"/>
              </a:rPr>
              <a:t>盲目施救</a:t>
            </a:r>
            <a:r>
              <a:rPr sz="2400" b="1" kern="0" spc="10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100" dirty="0">
                <a:solidFill>
                  <a:srgbClr val="000000">
                    <a:alpha val="100000"/>
                  </a:srgbClr>
                </a:solidFill>
                <a:latin typeface="黑体" panose="02010609060101010101" charset="-122"/>
                <a:ea typeface="黑体" panose="02010609060101010101" charset="-122"/>
                <a:cs typeface="黑体" panose="02010609060101010101" charset="-122"/>
              </a:rPr>
              <a:t>导致事故扩大，造成4人死亡。</a:t>
            </a:r>
            <a:endParaRPr sz="2400" kern="0" spc="10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50" name="textbox 650"/>
          <p:cNvSpPr/>
          <p:nvPr/>
        </p:nvSpPr>
        <p:spPr>
          <a:xfrm>
            <a:off x="44450" y="635"/>
            <a:ext cx="16211550" cy="1028065"/>
          </a:xfrm>
          <a:prstGeom prst="rect">
            <a:avLst/>
          </a:prstGeom>
          <a:solidFill>
            <a:srgbClr val="1052FC">
              <a:alpha val="100000"/>
            </a:srgbClr>
          </a:solidFill>
          <a:ln w="0" cap="flat">
            <a:noFill/>
            <a:prstDash val="solid"/>
            <a:miter lim="0"/>
          </a:ln>
        </p:spPr>
        <p:txBody>
          <a:bodyPr vert="horz" wrap="square" lIns="0" tIns="0" rIns="0" bIns="0"/>
          <a:lstStyle/>
          <a:p>
            <a:pPr algn="l" rtl="0" eaLnBrk="0">
              <a:lnSpc>
                <a:spcPct val="125000"/>
              </a:lnSpc>
            </a:pPr>
            <a:endParaRPr sz="1000" dirty="0">
              <a:latin typeface="Arial" panose="020B0604020202020204"/>
              <a:ea typeface="Arial" panose="020B0604020202020204"/>
              <a:cs typeface="Arial" panose="020B0604020202020204"/>
            </a:endParaRPr>
          </a:p>
          <a:p>
            <a:pPr marL="668020" algn="l" rtl="0" eaLnBrk="0">
              <a:lnSpc>
                <a:spcPct val="96000"/>
              </a:lnSpc>
              <a:spcBef>
                <a:spcPts val="0"/>
              </a:spcBef>
            </a:pPr>
            <a:r>
              <a:rPr sz="4300" b="1" kern="0" spc="40" dirty="0">
                <a:solidFill>
                  <a:srgbClr val="FFFFFF">
                    <a:alpha val="100000"/>
                  </a:srgbClr>
                </a:solidFill>
                <a:latin typeface="黑体" panose="02010609060101010101" charset="-122"/>
                <a:ea typeface="黑体" panose="02010609060101010101" charset="-122"/>
                <a:cs typeface="黑体" panose="02010609060101010101" charset="-122"/>
              </a:rPr>
              <a:t>典型事故案例(2025)</a:t>
            </a:r>
            <a:endParaRPr sz="43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 name="picture 652"/>
          <p:cNvPicPr>
            <a:picLocks noChangeAspect="1"/>
          </p:cNvPicPr>
          <p:nvPr/>
        </p:nvPicPr>
        <p:blipFill>
          <a:blip r:embed="rId1"/>
          <a:stretch>
            <a:fillRect/>
          </a:stretch>
        </p:blipFill>
        <p:spPr>
          <a:xfrm rot="21600000">
            <a:off x="0" y="0"/>
            <a:ext cx="16256000" cy="9144000"/>
          </a:xfrm>
          <a:prstGeom prst="rect">
            <a:avLst/>
          </a:prstGeom>
        </p:spPr>
      </p:pic>
      <p:sp>
        <p:nvSpPr>
          <p:cNvPr id="654" name="textbox 654"/>
          <p:cNvSpPr/>
          <p:nvPr/>
        </p:nvSpPr>
        <p:spPr>
          <a:xfrm>
            <a:off x="996960" y="2854535"/>
            <a:ext cx="14150975" cy="285813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4000"/>
              </a:lnSpc>
            </a:pPr>
            <a:r>
              <a:rPr sz="2300" kern="0" spc="9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9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未按规定开展通风换气，导致有限空间内有毒有害气体(如硫化氢、</a:t>
            </a:r>
            <a:r>
              <a:rPr sz="2400" kern="0" spc="6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90" dirty="0">
                <a:solidFill>
                  <a:srgbClr val="000000">
                    <a:alpha val="100000"/>
                  </a:srgbClr>
                </a:solidFill>
                <a:latin typeface="黑体" panose="02010609060101010101" charset="-122"/>
                <a:ea typeface="黑体" panose="02010609060101010101" charset="-122"/>
                <a:cs typeface="黑体" panose="02010609060101010101" charset="-122"/>
              </a:rPr>
              <a:t>一氧化碳)积</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聚或氧气不足。</a:t>
            </a:r>
            <a:endParaRPr sz="2400" dirty="0">
              <a:latin typeface="黑体" panose="02010609060101010101" charset="-122"/>
              <a:ea typeface="黑体" panose="02010609060101010101" charset="-122"/>
              <a:cs typeface="黑体" panose="02010609060101010101" charset="-122"/>
            </a:endParaRPr>
          </a:p>
          <a:p>
            <a:pPr algn="l" rtl="0" eaLnBrk="0">
              <a:lnSpc>
                <a:spcPct val="142000"/>
              </a:lnSpc>
            </a:pPr>
            <a:endParaRPr sz="1000" dirty="0">
              <a:latin typeface="Arial" panose="020B0604020202020204"/>
              <a:ea typeface="Arial" panose="020B0604020202020204"/>
              <a:cs typeface="Arial" panose="020B0604020202020204"/>
            </a:endParaRPr>
          </a:p>
          <a:p>
            <a:pPr marL="12700" algn="l" rtl="0" eaLnBrk="0">
              <a:lnSpc>
                <a:spcPct val="94000"/>
              </a:lnSpc>
              <a:spcBef>
                <a:spcPts val="700"/>
              </a:spcBef>
            </a:pP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·作业前未检测气体浓度，或检测设备失效，无法识别缺</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氧、有毒气体超标的危险环境。</a:t>
            </a:r>
            <a:endParaRPr sz="2400" dirty="0">
              <a:latin typeface="黑体" panose="02010609060101010101" charset="-122"/>
              <a:ea typeface="黑体" panose="02010609060101010101" charset="-122"/>
              <a:cs typeface="黑体" panose="02010609060101010101" charset="-122"/>
            </a:endParaRPr>
          </a:p>
          <a:p>
            <a:pPr algn="l" rtl="0" eaLnBrk="0">
              <a:lnSpc>
                <a:spcPct val="155000"/>
              </a:lnSpc>
            </a:pPr>
            <a:endParaRPr sz="1000" dirty="0">
              <a:latin typeface="Arial" panose="020B0604020202020204"/>
              <a:ea typeface="Arial" panose="020B0604020202020204"/>
              <a:cs typeface="Arial" panose="020B0604020202020204"/>
            </a:endParaRPr>
          </a:p>
          <a:p>
            <a:pPr marL="12700" algn="l" rtl="0" eaLnBrk="0">
              <a:lnSpc>
                <a:spcPct val="94000"/>
              </a:lnSpc>
              <a:spcBef>
                <a:spcPts val="695"/>
              </a:spcBef>
            </a:pP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9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部分作业未经审批擅自开展，尤其外包施工、临时作业中违规冒险进入现象突出。</a:t>
            </a:r>
            <a:endParaRPr sz="2400" dirty="0">
              <a:latin typeface="黑体" panose="02010609060101010101" charset="-122"/>
              <a:ea typeface="黑体" panose="02010609060101010101" charset="-122"/>
              <a:cs typeface="黑体" panose="02010609060101010101" charset="-122"/>
            </a:endParaRPr>
          </a:p>
          <a:p>
            <a:pPr algn="l" rtl="0" eaLnBrk="0">
              <a:lnSpc>
                <a:spcPct val="151000"/>
              </a:lnSpc>
            </a:pPr>
            <a:endParaRPr sz="600" dirty="0">
              <a:latin typeface="Arial" panose="020B0604020202020204"/>
              <a:ea typeface="Arial" panose="020B0604020202020204"/>
              <a:cs typeface="Arial" panose="020B0604020202020204"/>
            </a:endParaRPr>
          </a:p>
          <a:p>
            <a:pPr marL="400050" indent="-387350" algn="l" rtl="0" eaLnBrk="0">
              <a:lnSpc>
                <a:spcPct val="128000"/>
              </a:lnSpc>
              <a:spcBef>
                <a:spcPts val="0"/>
              </a:spcBef>
            </a:pP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5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80" dirty="0">
                <a:solidFill>
                  <a:srgbClr val="000000">
                    <a:alpha val="100000"/>
                  </a:srgbClr>
                </a:solidFill>
                <a:latin typeface="黑体" panose="02010609060101010101" charset="-122"/>
                <a:ea typeface="黑体" panose="02010609060101010101" charset="-122"/>
                <a:cs typeface="黑体" panose="02010609060101010101" charset="-122"/>
              </a:rPr>
              <a:t>特定场景下风险预判不足，如高温环境加速污水、粪污等发酵产毒，长期停工的基坑、油箱等空间气体</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自然聚积未被重视。</a:t>
            </a:r>
            <a:endParaRPr sz="2400" kern="0" spc="4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
        <p:nvSpPr>
          <p:cNvPr id="656" name="textbox 656"/>
          <p:cNvSpPr/>
          <p:nvPr/>
        </p:nvSpPr>
        <p:spPr>
          <a:xfrm>
            <a:off x="44450" y="23495"/>
            <a:ext cx="16211550" cy="1005205"/>
          </a:xfrm>
          <a:prstGeom prst="rect">
            <a:avLst/>
          </a:prstGeom>
          <a:solidFill>
            <a:srgbClr val="0F53FC">
              <a:alpha val="100000"/>
            </a:srgbClr>
          </a:solidFill>
          <a:ln w="0" cap="flat">
            <a:noFill/>
            <a:prstDash val="solid"/>
            <a:miter lim="0"/>
          </a:ln>
        </p:spPr>
        <p:txBody>
          <a:bodyPr vert="horz" wrap="square" lIns="0" tIns="0" rIns="0" bIns="0"/>
          <a:lstStyle/>
          <a:p>
            <a:pPr algn="l" rtl="0" eaLnBrk="0">
              <a:lnSpc>
                <a:spcPct val="122000"/>
              </a:lnSpc>
            </a:pPr>
            <a:endParaRPr sz="1000" dirty="0">
              <a:latin typeface="Arial" panose="020B0604020202020204"/>
              <a:ea typeface="Arial" panose="020B0604020202020204"/>
              <a:cs typeface="Arial" panose="020B0604020202020204"/>
            </a:endParaRPr>
          </a:p>
          <a:p>
            <a:pPr marL="674370" algn="l" rtl="0" eaLnBrk="0">
              <a:lnSpc>
                <a:spcPct val="96000"/>
              </a:lnSpc>
              <a:spcBef>
                <a:spcPts val="5"/>
              </a:spcBef>
            </a:pPr>
            <a:r>
              <a:rPr sz="4300" b="1" kern="0" spc="-50" dirty="0">
                <a:solidFill>
                  <a:srgbClr val="FFFFFF">
                    <a:alpha val="100000"/>
                  </a:srgbClr>
                </a:solidFill>
                <a:latin typeface="黑体" panose="02010609060101010101" charset="-122"/>
                <a:ea typeface="黑体" panose="02010609060101010101" charset="-122"/>
                <a:cs typeface="黑体" panose="02010609060101010101" charset="-122"/>
              </a:rPr>
              <a:t>典型事故案例分析</a:t>
            </a:r>
            <a:endParaRPr sz="4300" dirty="0">
              <a:latin typeface="黑体" panose="02010609060101010101" charset="-122"/>
              <a:ea typeface="黑体" panose="02010609060101010101" charset="-122"/>
              <a:cs typeface="黑体" panose="02010609060101010101" charset="-122"/>
            </a:endParaRPr>
          </a:p>
        </p:txBody>
      </p:sp>
      <p:sp>
        <p:nvSpPr>
          <p:cNvPr id="658" name="textbox 658"/>
          <p:cNvSpPr/>
          <p:nvPr/>
        </p:nvSpPr>
        <p:spPr>
          <a:xfrm>
            <a:off x="996960" y="7045505"/>
            <a:ext cx="13173710" cy="995680"/>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4000"/>
              </a:lnSpc>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7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作业人员未佩戴防毒面具、安全带等必要防护装备，直接暴露在危险环境中。</a:t>
            </a:r>
            <a:endParaRPr sz="2300" dirty="0">
              <a:latin typeface="黑体" panose="02010609060101010101" charset="-122"/>
              <a:ea typeface="黑体" panose="02010609060101010101" charset="-122"/>
              <a:cs typeface="黑体" panose="02010609060101010101" charset="-122"/>
            </a:endParaRPr>
          </a:p>
          <a:p>
            <a:pPr algn="l" rtl="0" eaLnBrk="0">
              <a:lnSpc>
                <a:spcPct val="147000"/>
              </a:lnSpc>
            </a:pPr>
            <a:endParaRPr sz="10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12700" algn="l" rtl="0" eaLnBrk="0">
              <a:lnSpc>
                <a:spcPct val="94000"/>
              </a:lnSpc>
              <a:spcBef>
                <a:spcPts val="0"/>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560" dirty="0">
                <a:solidFill>
                  <a:srgbClr val="000000">
                    <a:alpha val="100000"/>
                  </a:srgbClr>
                </a:solidFill>
                <a:latin typeface="黑体" panose="02010609060101010101" charset="-122"/>
                <a:ea typeface="黑体" panose="02010609060101010101" charset="-122"/>
                <a:cs typeface="黑体" panose="02010609060101010101" charset="-122"/>
              </a:rPr>
              <a:t> </a:t>
            </a: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企业未配备齐全或有效的防护设备，部分设备老化、损坏未及时更换校准，无法发挥防护作用。</a:t>
            </a:r>
            <a:endParaRPr sz="2300" dirty="0">
              <a:latin typeface="黑体" panose="02010609060101010101" charset="-122"/>
              <a:ea typeface="黑体" panose="02010609060101010101" charset="-122"/>
              <a:cs typeface="黑体" panose="02010609060101010101" charset="-122"/>
            </a:endParaRPr>
          </a:p>
        </p:txBody>
      </p:sp>
      <p:sp>
        <p:nvSpPr>
          <p:cNvPr id="660" name="textbox 660"/>
          <p:cNvSpPr/>
          <p:nvPr/>
        </p:nvSpPr>
        <p:spPr>
          <a:xfrm>
            <a:off x="730199" y="1374944"/>
            <a:ext cx="10405109" cy="354329"/>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4000"/>
              </a:lnSpc>
            </a:pP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2025年多起有限空间事故的核心原因</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可归纳为四类，且存在明显的共性问题：</a:t>
            </a:r>
            <a:endParaRPr sz="2400" kern="0" spc="60" dirty="0">
              <a:solidFill>
                <a:srgbClr val="000000">
                  <a:alpha val="100000"/>
                </a:srgbClr>
              </a:solidFill>
              <a:latin typeface="黑体" panose="02010609060101010101" charset="-122"/>
              <a:ea typeface="黑体" panose="02010609060101010101" charset="-122"/>
              <a:cs typeface="黑体" panose="02010609060101010101" charset="-122"/>
            </a:endParaRPr>
          </a:p>
        </p:txBody>
      </p:sp>
      <p:grpSp>
        <p:nvGrpSpPr>
          <p:cNvPr id="96" name="group 96"/>
          <p:cNvGrpSpPr/>
          <p:nvPr/>
        </p:nvGrpSpPr>
        <p:grpSpPr>
          <a:xfrm rot="21600000">
            <a:off x="946099" y="6242060"/>
            <a:ext cx="4984739" cy="546079"/>
            <a:chOff x="0" y="0"/>
            <a:chExt cx="4984739" cy="546079"/>
          </a:xfrm>
        </p:grpSpPr>
        <p:pic>
          <p:nvPicPr>
            <p:cNvPr id="662" name="picture 662"/>
            <p:cNvPicPr>
              <a:picLocks noChangeAspect="1"/>
            </p:cNvPicPr>
            <p:nvPr/>
          </p:nvPicPr>
          <p:blipFill>
            <a:blip r:embed="rId2"/>
            <a:stretch>
              <a:fillRect/>
            </a:stretch>
          </p:blipFill>
          <p:spPr>
            <a:xfrm rot="21600000">
              <a:off x="0" y="0"/>
              <a:ext cx="4984739" cy="546079"/>
            </a:xfrm>
            <a:prstGeom prst="rect">
              <a:avLst/>
            </a:prstGeom>
          </p:spPr>
        </p:pic>
        <p:sp>
          <p:nvSpPr>
            <p:cNvPr id="664" name="textbox 664"/>
            <p:cNvSpPr/>
            <p:nvPr/>
          </p:nvSpPr>
          <p:spPr>
            <a:xfrm>
              <a:off x="-12700" y="-12700"/>
              <a:ext cx="5010150" cy="597534"/>
            </a:xfrm>
            <a:prstGeom prst="rect">
              <a:avLst/>
            </a:prstGeom>
            <a:noFill/>
            <a:ln w="0" cap="flat">
              <a:noFill/>
              <a:prstDash val="solid"/>
              <a:miter lim="0"/>
            </a:ln>
          </p:spPr>
          <p:txBody>
            <a:bodyPr vert="horz" wrap="square" lIns="0" tIns="0" rIns="0" bIns="0"/>
            <a:lstStyle/>
            <a:p>
              <a:pPr algn="l" rtl="0" eaLnBrk="0">
                <a:lnSpc>
                  <a:spcPct val="147000"/>
                </a:lnSpc>
              </a:pPr>
              <a:endParaRPr sz="1000" dirty="0">
                <a:latin typeface="Arial" panose="020B0604020202020204"/>
                <a:ea typeface="Arial" panose="020B0604020202020204"/>
                <a:cs typeface="Arial" panose="020B0604020202020204"/>
              </a:endParaRPr>
            </a:p>
            <a:p>
              <a:pPr marL="76200" algn="l" rtl="0" eaLnBrk="0">
                <a:lnSpc>
                  <a:spcPct val="94000"/>
                </a:lnSpc>
                <a:spcBef>
                  <a:spcPts val="5"/>
                </a:spcBef>
              </a:pPr>
              <a:r>
                <a:rPr sz="2300" kern="0" spc="110" dirty="0">
                  <a:solidFill>
                    <a:srgbClr val="F01010">
                      <a:alpha val="100000"/>
                    </a:srgbClr>
                  </a:solidFill>
                  <a:latin typeface="宋体" panose="02010600030101010101" pitchFamily="2" charset="-122"/>
                  <a:ea typeface="宋体" panose="02010600030101010101" pitchFamily="2" charset="-122"/>
                  <a:cs typeface="宋体" panose="02010600030101010101" pitchFamily="2" charset="-122"/>
                </a:rPr>
                <a:t>2.</a:t>
              </a:r>
              <a:r>
                <a:rPr sz="2300" kern="0" spc="-540" dirty="0">
                  <a:solidFill>
                    <a:srgbClr val="F01010">
                      <a:alpha val="100000"/>
                    </a:srgbClr>
                  </a:solidFill>
                  <a:latin typeface="宋体" panose="02010600030101010101" pitchFamily="2" charset="-122"/>
                  <a:ea typeface="宋体" panose="02010600030101010101" pitchFamily="2" charset="-122"/>
                  <a:cs typeface="宋体" panose="02010600030101010101" pitchFamily="2" charset="-122"/>
                </a:rPr>
                <a:t> </a:t>
              </a:r>
              <a:r>
                <a:rPr sz="2300" kern="0" spc="110" dirty="0">
                  <a:solidFill>
                    <a:srgbClr val="F01010">
                      <a:alpha val="100000"/>
                    </a:srgbClr>
                  </a:solidFill>
                  <a:latin typeface="黑体" panose="02010609060101010101" charset="-122"/>
                  <a:ea typeface="黑体" panose="02010609060101010101" charset="-122"/>
                  <a:cs typeface="黑体" panose="02010609060101010101" charset="-122"/>
                </a:rPr>
                <a:t>个人防护缺失，安</a:t>
              </a:r>
              <a:r>
                <a:rPr sz="2300" kern="0" spc="100" dirty="0">
                  <a:solidFill>
                    <a:srgbClr val="F01010">
                      <a:alpha val="100000"/>
                    </a:srgbClr>
                  </a:solidFill>
                  <a:latin typeface="黑体" panose="02010609060101010101" charset="-122"/>
                  <a:ea typeface="黑体" panose="02010609060101010101" charset="-122"/>
                  <a:cs typeface="黑体" panose="02010609060101010101" charset="-122"/>
                </a:rPr>
                <a:t>全屏障失效</a:t>
              </a:r>
              <a:endParaRPr sz="2300" dirty="0">
                <a:latin typeface="黑体" panose="02010609060101010101" charset="-122"/>
                <a:ea typeface="黑体" panose="02010609060101010101" charset="-122"/>
                <a:cs typeface="黑体" panose="02010609060101010101" charset="-122"/>
              </a:endParaRPr>
            </a:p>
          </p:txBody>
        </p:sp>
      </p:grpSp>
      <p:grpSp>
        <p:nvGrpSpPr>
          <p:cNvPr id="98" name="group 98"/>
          <p:cNvGrpSpPr/>
          <p:nvPr/>
        </p:nvGrpSpPr>
        <p:grpSpPr>
          <a:xfrm rot="21600000">
            <a:off x="977960" y="2063709"/>
            <a:ext cx="4959217" cy="527060"/>
            <a:chOff x="0" y="0"/>
            <a:chExt cx="4959217" cy="527060"/>
          </a:xfrm>
        </p:grpSpPr>
        <p:pic>
          <p:nvPicPr>
            <p:cNvPr id="666" name="picture 666"/>
            <p:cNvPicPr>
              <a:picLocks noChangeAspect="1"/>
            </p:cNvPicPr>
            <p:nvPr/>
          </p:nvPicPr>
          <p:blipFill>
            <a:blip r:embed="rId3"/>
            <a:stretch>
              <a:fillRect/>
            </a:stretch>
          </p:blipFill>
          <p:spPr>
            <a:xfrm rot="21600000">
              <a:off x="0" y="0"/>
              <a:ext cx="4959217" cy="527060"/>
            </a:xfrm>
            <a:prstGeom prst="rect">
              <a:avLst/>
            </a:prstGeom>
          </p:spPr>
        </p:pic>
        <p:sp>
          <p:nvSpPr>
            <p:cNvPr id="668" name="textbox 668"/>
            <p:cNvSpPr/>
            <p:nvPr/>
          </p:nvSpPr>
          <p:spPr>
            <a:xfrm>
              <a:off x="-12700" y="-12700"/>
              <a:ext cx="4984750" cy="578484"/>
            </a:xfrm>
            <a:prstGeom prst="rect">
              <a:avLst/>
            </a:prstGeom>
            <a:noFill/>
            <a:ln w="0" cap="flat">
              <a:noFill/>
              <a:prstDash val="solid"/>
              <a:miter lim="0"/>
            </a:ln>
          </p:spPr>
          <p:txBody>
            <a:bodyPr vert="horz" wrap="square" lIns="0" tIns="0" rIns="0" bIns="0"/>
            <a:lstStyle/>
            <a:p>
              <a:pPr algn="l" rtl="0" eaLnBrk="0">
                <a:lnSpc>
                  <a:spcPct val="128000"/>
                </a:lnSpc>
              </a:pPr>
              <a:endParaRPr sz="1000" dirty="0">
                <a:latin typeface="Arial" panose="020B0604020202020204"/>
                <a:ea typeface="Arial" panose="020B0604020202020204"/>
                <a:cs typeface="Arial" panose="020B0604020202020204"/>
              </a:endParaRPr>
            </a:p>
            <a:p>
              <a:pPr marL="48260" algn="l" rtl="0" eaLnBrk="0">
                <a:lnSpc>
                  <a:spcPct val="94000"/>
                </a:lnSpc>
              </a:pPr>
              <a:r>
                <a:rPr sz="2300" b="1" kern="0" spc="80" dirty="0">
                  <a:solidFill>
                    <a:srgbClr val="F01010">
                      <a:alpha val="100000"/>
                    </a:srgbClr>
                  </a:solidFill>
                  <a:latin typeface="宋体" panose="02010600030101010101" pitchFamily="2" charset="-122"/>
                  <a:ea typeface="宋体" panose="02010600030101010101" pitchFamily="2" charset="-122"/>
                  <a:cs typeface="宋体" panose="02010600030101010101" pitchFamily="2" charset="-122"/>
                </a:rPr>
                <a:t>1.</a:t>
              </a:r>
              <a:r>
                <a:rPr lang="en-US" sz="2300" b="1" kern="0" spc="80" dirty="0">
                  <a:solidFill>
                    <a:srgbClr val="F01010">
                      <a:alpha val="100000"/>
                    </a:srgbClr>
                  </a:solidFill>
                  <a:latin typeface="宋体" panose="02010600030101010101" pitchFamily="2" charset="-122"/>
                  <a:ea typeface="宋体" panose="02010600030101010101" pitchFamily="2" charset="-122"/>
                  <a:cs typeface="宋体" panose="02010600030101010101" pitchFamily="2" charset="-122"/>
                </a:rPr>
                <a:t> </a:t>
              </a:r>
              <a:r>
                <a:rPr sz="2300" b="1" kern="0" spc="80" dirty="0">
                  <a:solidFill>
                    <a:srgbClr val="F01010">
                      <a:alpha val="100000"/>
                    </a:srgbClr>
                  </a:solidFill>
                  <a:latin typeface="黑体" panose="02010609060101010101" charset="-122"/>
                  <a:ea typeface="黑体" panose="02010609060101010101" charset="-122"/>
                  <a:cs typeface="黑体" panose="02010609060101010101" charset="-122"/>
                </a:rPr>
                <a:t>作业前违规操作，风险源头失控</a:t>
              </a:r>
              <a:endParaRPr sz="23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 name="picture 670"/>
          <p:cNvPicPr>
            <a:picLocks noChangeAspect="1"/>
          </p:cNvPicPr>
          <p:nvPr/>
        </p:nvPicPr>
        <p:blipFill>
          <a:blip r:embed="rId1"/>
          <a:stretch>
            <a:fillRect/>
          </a:stretch>
        </p:blipFill>
        <p:spPr>
          <a:xfrm rot="21600000">
            <a:off x="0" y="0"/>
            <a:ext cx="16256000" cy="9144000"/>
          </a:xfrm>
          <a:prstGeom prst="rect">
            <a:avLst/>
          </a:prstGeom>
        </p:spPr>
      </p:pic>
      <p:sp>
        <p:nvSpPr>
          <p:cNvPr id="672" name="textbox 672"/>
          <p:cNvSpPr/>
          <p:nvPr/>
        </p:nvSpPr>
        <p:spPr>
          <a:xfrm>
            <a:off x="990620" y="5299171"/>
            <a:ext cx="12268834" cy="165735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2000"/>
              </a:lnSpc>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·企业安全管理制度不完善，未明确有限空间作业流程、责任划分，</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作业人员无章可循。</a:t>
            </a:r>
            <a:endParaRPr sz="2400" dirty="0">
              <a:latin typeface="黑体" panose="02010609060101010101" charset="-122"/>
              <a:ea typeface="黑体" panose="02010609060101010101" charset="-122"/>
              <a:cs typeface="黑体" panose="02010609060101010101" charset="-122"/>
            </a:endParaRPr>
          </a:p>
          <a:p>
            <a:pPr algn="l" rtl="0" eaLnBrk="0">
              <a:lnSpc>
                <a:spcPct val="144000"/>
              </a:lnSpc>
            </a:pPr>
            <a:endParaRPr sz="1000" dirty="0">
              <a:latin typeface="Arial" panose="020B0604020202020204"/>
              <a:ea typeface="Arial" panose="020B0604020202020204"/>
              <a:cs typeface="Arial" panose="020B0604020202020204"/>
            </a:endParaRPr>
          </a:p>
          <a:p>
            <a:pPr marL="12700" algn="l" rtl="0" eaLnBrk="0">
              <a:lnSpc>
                <a:spcPct val="92000"/>
              </a:lnSpc>
              <a:spcBef>
                <a:spcPts val="725"/>
              </a:spcBef>
            </a:pP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9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安全培训不到位，作业人员和管理人员对有限空间危险性认知不足，漠视安全规定。</a:t>
            </a:r>
            <a:endParaRPr sz="2400" dirty="0">
              <a:latin typeface="黑体" panose="02010609060101010101" charset="-122"/>
              <a:ea typeface="黑体" panose="02010609060101010101" charset="-122"/>
              <a:cs typeface="黑体" panose="02010609060101010101" charset="-122"/>
            </a:endParaRPr>
          </a:p>
          <a:p>
            <a:pPr algn="l" rtl="0" eaLnBrk="0">
              <a:lnSpc>
                <a:spcPct val="144000"/>
              </a:lnSpc>
            </a:pPr>
            <a:endParaRPr sz="1000" dirty="0">
              <a:latin typeface="Arial" panose="020B0604020202020204"/>
              <a:ea typeface="Arial" panose="020B0604020202020204"/>
              <a:cs typeface="Arial" panose="020B0604020202020204"/>
            </a:endParaRPr>
          </a:p>
          <a:p>
            <a:pPr algn="l" rtl="0" eaLnBrk="0">
              <a:lnSpc>
                <a:spcPct val="100000"/>
              </a:lnSpc>
            </a:pPr>
            <a:endParaRPr sz="600" dirty="0">
              <a:latin typeface="Arial" panose="020B0604020202020204"/>
              <a:ea typeface="Arial" panose="020B0604020202020204"/>
              <a:cs typeface="Arial" panose="020B0604020202020204"/>
            </a:endParaRPr>
          </a:p>
          <a:p>
            <a:pPr marL="12700" algn="l" rtl="0" eaLnBrk="0">
              <a:lnSpc>
                <a:spcPct val="92000"/>
              </a:lnSpc>
              <a:spcBef>
                <a:spcPts val="5"/>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9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内部监管缺失，对违</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规操作未及时制止，外包作业安全管理协议未落实，监管责任悬空。</a:t>
            </a:r>
            <a:endParaRPr sz="2400" dirty="0">
              <a:latin typeface="黑体" panose="02010609060101010101" charset="-122"/>
              <a:ea typeface="黑体" panose="02010609060101010101" charset="-122"/>
              <a:cs typeface="黑体" panose="02010609060101010101" charset="-122"/>
            </a:endParaRPr>
          </a:p>
        </p:txBody>
      </p:sp>
      <p:sp>
        <p:nvSpPr>
          <p:cNvPr id="674" name="textbox 674"/>
          <p:cNvSpPr/>
          <p:nvPr/>
        </p:nvSpPr>
        <p:spPr>
          <a:xfrm>
            <a:off x="990620" y="2822702"/>
            <a:ext cx="13176250" cy="100965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2000"/>
              </a:lnSpc>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10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事故发生后，救援</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人员缺乏专业应急培训，未采取任何防护措施盲目进入有限空间施救。</a:t>
            </a:r>
            <a:endParaRPr sz="2400" dirty="0">
              <a:latin typeface="黑体" panose="02010609060101010101" charset="-122"/>
              <a:ea typeface="黑体" panose="02010609060101010101" charset="-122"/>
              <a:cs typeface="黑体" panose="02010609060101010101" charset="-122"/>
            </a:endParaRPr>
          </a:p>
          <a:p>
            <a:pPr algn="l" rtl="0" eaLnBrk="0">
              <a:lnSpc>
                <a:spcPct val="144000"/>
              </a:lnSpc>
            </a:pPr>
            <a:endParaRPr sz="1000" dirty="0">
              <a:latin typeface="Arial" panose="020B0604020202020204"/>
              <a:ea typeface="Arial" panose="020B0604020202020204"/>
              <a:cs typeface="Arial" panose="020B0604020202020204"/>
            </a:endParaRPr>
          </a:p>
          <a:p>
            <a:pPr algn="l" rtl="0" eaLnBrk="0">
              <a:lnSpc>
                <a:spcPct val="100000"/>
              </a:lnSpc>
            </a:pPr>
            <a:endParaRPr sz="600" dirty="0">
              <a:latin typeface="Arial" panose="020B0604020202020204"/>
              <a:ea typeface="Arial" panose="020B0604020202020204"/>
              <a:cs typeface="Arial" panose="020B0604020202020204"/>
            </a:endParaRPr>
          </a:p>
          <a:p>
            <a:pPr marL="12700" algn="l" rtl="0" eaLnBrk="0">
              <a:lnSpc>
                <a:spcPct val="92000"/>
              </a:lnSpc>
              <a:spcBef>
                <a:spcPts val="5"/>
              </a:spcBef>
            </a:pP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·未制定针对性应急预案或未开展实战演练，紧急情况下无法实施科学救援，造成伤亡人数增加</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endParaRPr sz="2400" dirty="0">
              <a:latin typeface="黑体" panose="02010609060101010101" charset="-122"/>
              <a:ea typeface="黑体" panose="02010609060101010101" charset="-122"/>
              <a:cs typeface="黑体" panose="02010609060101010101" charset="-122"/>
            </a:endParaRPr>
          </a:p>
        </p:txBody>
      </p:sp>
      <p:sp>
        <p:nvSpPr>
          <p:cNvPr id="676" name="textbox 676"/>
          <p:cNvSpPr/>
          <p:nvPr/>
        </p:nvSpPr>
        <p:spPr>
          <a:xfrm>
            <a:off x="38100" y="11430"/>
            <a:ext cx="16218535" cy="1017270"/>
          </a:xfrm>
          <a:prstGeom prst="rect">
            <a:avLst/>
          </a:prstGeom>
          <a:solidFill>
            <a:srgbClr val="0E51FC">
              <a:alpha val="100000"/>
            </a:srgbClr>
          </a:solidFill>
          <a:ln w="0" cap="flat">
            <a:noFill/>
            <a:prstDash val="solid"/>
            <a:miter lim="0"/>
          </a:ln>
        </p:spPr>
        <p:txBody>
          <a:bodyPr vert="horz" wrap="square" lIns="0" tIns="0" rIns="0" bIns="0"/>
          <a:lstStyle/>
          <a:p>
            <a:pPr algn="l" rtl="0" eaLnBrk="0">
              <a:lnSpc>
                <a:spcPct val="122000"/>
              </a:lnSpc>
            </a:pPr>
            <a:endParaRPr sz="1000" dirty="0">
              <a:latin typeface="Arial" panose="020B0604020202020204"/>
              <a:ea typeface="Arial" panose="020B0604020202020204"/>
              <a:cs typeface="Arial" panose="020B0604020202020204"/>
            </a:endParaRPr>
          </a:p>
          <a:p>
            <a:pPr marL="680720" algn="l" rtl="0" eaLnBrk="0">
              <a:lnSpc>
                <a:spcPct val="96000"/>
              </a:lnSpc>
              <a:spcBef>
                <a:spcPts val="5"/>
              </a:spcBef>
            </a:pPr>
            <a:r>
              <a:rPr sz="4300" b="1" kern="0" spc="-50" dirty="0">
                <a:solidFill>
                  <a:srgbClr val="FFFFFF">
                    <a:alpha val="100000"/>
                  </a:srgbClr>
                </a:solidFill>
                <a:latin typeface="黑体" panose="02010609060101010101" charset="-122"/>
                <a:ea typeface="黑体" panose="02010609060101010101" charset="-122"/>
                <a:cs typeface="黑体" panose="02010609060101010101" charset="-122"/>
              </a:rPr>
              <a:t>典型事故案例分析</a:t>
            </a:r>
            <a:endParaRPr sz="4300" dirty="0">
              <a:latin typeface="黑体" panose="02010609060101010101" charset="-122"/>
              <a:ea typeface="黑体" panose="02010609060101010101" charset="-122"/>
              <a:cs typeface="黑体" panose="02010609060101010101" charset="-122"/>
            </a:endParaRPr>
          </a:p>
        </p:txBody>
      </p:sp>
      <p:sp>
        <p:nvSpPr>
          <p:cNvPr id="678" name="textbox 678"/>
          <p:cNvSpPr/>
          <p:nvPr/>
        </p:nvSpPr>
        <p:spPr>
          <a:xfrm>
            <a:off x="730199" y="1368531"/>
            <a:ext cx="10407650" cy="36195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2000"/>
              </a:lnSpc>
            </a:pP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2025年多起有限空间事故的核心原因可归纳为四类，且存在明显的共性问题：</a:t>
            </a:r>
            <a:endParaRPr sz="2400" dirty="0">
              <a:latin typeface="黑体" panose="02010609060101010101" charset="-122"/>
              <a:ea typeface="黑体" panose="02010609060101010101" charset="-122"/>
              <a:cs typeface="黑体" panose="02010609060101010101" charset="-122"/>
            </a:endParaRPr>
          </a:p>
        </p:txBody>
      </p:sp>
      <p:grpSp>
        <p:nvGrpSpPr>
          <p:cNvPr id="100" name="group 100"/>
          <p:cNvGrpSpPr/>
          <p:nvPr/>
        </p:nvGrpSpPr>
        <p:grpSpPr>
          <a:xfrm rot="21600000">
            <a:off x="946099" y="4489430"/>
            <a:ext cx="5384800" cy="565190"/>
            <a:chOff x="0" y="0"/>
            <a:chExt cx="5384800" cy="565190"/>
          </a:xfrm>
        </p:grpSpPr>
        <p:pic>
          <p:nvPicPr>
            <p:cNvPr id="680" name="picture 680"/>
            <p:cNvPicPr>
              <a:picLocks noChangeAspect="1"/>
            </p:cNvPicPr>
            <p:nvPr/>
          </p:nvPicPr>
          <p:blipFill>
            <a:blip r:embed="rId2"/>
            <a:stretch>
              <a:fillRect/>
            </a:stretch>
          </p:blipFill>
          <p:spPr>
            <a:xfrm rot="21600000">
              <a:off x="0" y="0"/>
              <a:ext cx="5384800" cy="565190"/>
            </a:xfrm>
            <a:prstGeom prst="rect">
              <a:avLst/>
            </a:prstGeom>
          </p:spPr>
        </p:pic>
        <p:sp>
          <p:nvSpPr>
            <p:cNvPr id="682" name="textbox 682"/>
            <p:cNvSpPr/>
            <p:nvPr/>
          </p:nvSpPr>
          <p:spPr>
            <a:xfrm>
              <a:off x="-12700" y="-12700"/>
              <a:ext cx="5410200" cy="617855"/>
            </a:xfrm>
            <a:prstGeom prst="rect">
              <a:avLst/>
            </a:prstGeom>
            <a:noFill/>
            <a:ln w="0" cap="flat">
              <a:noFill/>
              <a:prstDash val="solid"/>
              <a:miter lim="0"/>
            </a:ln>
          </p:spPr>
          <p:txBody>
            <a:bodyPr vert="horz" wrap="square" lIns="0" tIns="0" rIns="0" bIns="0"/>
            <a:lstStyle/>
            <a:p>
              <a:pPr algn="l" rtl="0" eaLnBrk="0">
                <a:lnSpc>
                  <a:spcPct val="156000"/>
                </a:lnSpc>
              </a:pPr>
              <a:endParaRPr sz="1000" dirty="0">
                <a:latin typeface="Arial" panose="020B0604020202020204"/>
                <a:ea typeface="Arial" panose="020B0604020202020204"/>
                <a:cs typeface="Arial" panose="020B0604020202020204"/>
              </a:endParaRPr>
            </a:p>
            <a:p>
              <a:pPr marL="69850" algn="l" rtl="0" eaLnBrk="0">
                <a:lnSpc>
                  <a:spcPct val="92000"/>
                </a:lnSpc>
                <a:spcBef>
                  <a:spcPts val="0"/>
                </a:spcBef>
              </a:pPr>
              <a:r>
                <a:rPr sz="2400" kern="0" spc="10" dirty="0">
                  <a:solidFill>
                    <a:srgbClr val="F01020">
                      <a:alpha val="100000"/>
                    </a:srgbClr>
                  </a:solidFill>
                  <a:latin typeface="宋体" panose="02010600030101010101" pitchFamily="2" charset="-122"/>
                  <a:ea typeface="宋体" panose="02010600030101010101" pitchFamily="2" charset="-122"/>
                  <a:cs typeface="宋体" panose="02010600030101010101" pitchFamily="2" charset="-122"/>
                </a:rPr>
                <a:t>4.</a:t>
              </a:r>
              <a:r>
                <a:rPr sz="2400" kern="0" spc="-500" dirty="0">
                  <a:solidFill>
                    <a:srgbClr val="F0102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kern="0" spc="10" dirty="0">
                  <a:solidFill>
                    <a:srgbClr val="F01020">
                      <a:alpha val="100000"/>
                    </a:srgbClr>
                  </a:solidFill>
                  <a:latin typeface="黑体" panose="02010609060101010101" charset="-122"/>
                  <a:ea typeface="黑体" panose="02010609060101010101" charset="-122"/>
                  <a:cs typeface="黑体" panose="02010609060101010101" charset="-122"/>
                </a:rPr>
                <a:t>安全管理缺位，制度执行流于形式</a:t>
              </a:r>
              <a:endParaRPr sz="2400" dirty="0">
                <a:latin typeface="黑体" panose="02010609060101010101" charset="-122"/>
                <a:ea typeface="黑体" panose="02010609060101010101" charset="-122"/>
                <a:cs typeface="黑体" panose="02010609060101010101" charset="-122"/>
              </a:endParaRPr>
            </a:p>
          </p:txBody>
        </p:sp>
      </p:grpSp>
      <p:grpSp>
        <p:nvGrpSpPr>
          <p:cNvPr id="102" name="group 102"/>
          <p:cNvGrpSpPr/>
          <p:nvPr/>
        </p:nvGrpSpPr>
        <p:grpSpPr>
          <a:xfrm rot="21600000">
            <a:off x="977960" y="2057400"/>
            <a:ext cx="4597359" cy="533369"/>
            <a:chOff x="0" y="0"/>
            <a:chExt cx="4597359" cy="533369"/>
          </a:xfrm>
        </p:grpSpPr>
        <p:pic>
          <p:nvPicPr>
            <p:cNvPr id="684" name="picture 684"/>
            <p:cNvPicPr>
              <a:picLocks noChangeAspect="1"/>
            </p:cNvPicPr>
            <p:nvPr/>
          </p:nvPicPr>
          <p:blipFill>
            <a:blip r:embed="rId3"/>
            <a:stretch>
              <a:fillRect/>
            </a:stretch>
          </p:blipFill>
          <p:spPr>
            <a:xfrm rot="21600000">
              <a:off x="0" y="0"/>
              <a:ext cx="4597359" cy="533369"/>
            </a:xfrm>
            <a:prstGeom prst="rect">
              <a:avLst/>
            </a:prstGeom>
          </p:spPr>
        </p:pic>
        <p:sp>
          <p:nvSpPr>
            <p:cNvPr id="686" name="textbox 686"/>
            <p:cNvSpPr/>
            <p:nvPr/>
          </p:nvSpPr>
          <p:spPr>
            <a:xfrm>
              <a:off x="-12700" y="-12700"/>
              <a:ext cx="4622800" cy="586105"/>
            </a:xfrm>
            <a:prstGeom prst="rect">
              <a:avLst/>
            </a:prstGeom>
            <a:noFill/>
            <a:ln w="0" cap="flat">
              <a:noFill/>
              <a:prstDash val="solid"/>
              <a:miter lim="0"/>
            </a:ln>
          </p:spPr>
          <p:txBody>
            <a:bodyPr vert="horz" wrap="square" lIns="0" tIns="0" rIns="0" bIns="0"/>
            <a:lstStyle/>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910" algn="l" rtl="0" eaLnBrk="0">
                <a:lnSpc>
                  <a:spcPct val="92000"/>
                </a:lnSpc>
              </a:pPr>
              <a:r>
                <a:rPr sz="2400" b="1" kern="0" spc="-10" dirty="0">
                  <a:solidFill>
                    <a:srgbClr val="F02010">
                      <a:alpha val="100000"/>
                    </a:srgbClr>
                  </a:solidFill>
                  <a:latin typeface="宋体" panose="02010600030101010101" pitchFamily="2" charset="-122"/>
                  <a:ea typeface="宋体" panose="02010600030101010101" pitchFamily="2" charset="-122"/>
                  <a:cs typeface="宋体" panose="02010600030101010101" pitchFamily="2" charset="-122"/>
                </a:rPr>
                <a:t>3</a:t>
              </a:r>
              <a:r>
                <a:rPr sz="2400" kern="0" spc="-630" dirty="0">
                  <a:solidFill>
                    <a:srgbClr val="F0201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b="1" kern="0" spc="-10" dirty="0">
                  <a:solidFill>
                    <a:srgbClr val="F02020">
                      <a:alpha val="100000"/>
                    </a:srgbClr>
                  </a:solidFill>
                  <a:latin typeface="黑体" panose="02010609060101010101" charset="-122"/>
                  <a:ea typeface="黑体" panose="02010609060101010101" charset="-122"/>
                  <a:cs typeface="黑体" panose="02010609060101010101" charset="-122"/>
                </a:rPr>
                <a:t>.应急处置不当，导致事故扩大</a:t>
              </a:r>
              <a:endParaRPr sz="2400" dirty="0">
                <a:latin typeface="黑体" panose="02010609060101010101" charset="-122"/>
                <a:ea typeface="黑体" panose="02010609060101010101" charset="-122"/>
                <a:cs typeface="黑体" panose="02010609060101010101" charset="-122"/>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8" name="picture 688"/>
          <p:cNvPicPr>
            <a:picLocks noChangeAspect="1"/>
          </p:cNvPicPr>
          <p:nvPr/>
        </p:nvPicPr>
        <p:blipFill>
          <a:blip r:embed="rId1"/>
          <a:stretch>
            <a:fillRect/>
          </a:stretch>
        </p:blipFill>
        <p:spPr>
          <a:xfrm rot="21600000">
            <a:off x="635" y="-216535"/>
            <a:ext cx="16338550" cy="9450705"/>
          </a:xfrm>
          <a:prstGeom prst="rect">
            <a:avLst/>
          </a:prstGeom>
        </p:spPr>
      </p:pic>
      <p:sp>
        <p:nvSpPr>
          <p:cNvPr id="690" name="textbox 690"/>
          <p:cNvSpPr/>
          <p:nvPr/>
        </p:nvSpPr>
        <p:spPr>
          <a:xfrm>
            <a:off x="668270" y="194352"/>
            <a:ext cx="9193530" cy="7560944"/>
          </a:xfrm>
          <a:prstGeom prst="rect">
            <a:avLst/>
          </a:prstGeom>
          <a:noFill/>
          <a:ln w="0" cap="flat">
            <a:noFill/>
            <a:prstDash val="solid"/>
            <a:miter lim="0"/>
          </a:ln>
        </p:spPr>
        <p:txBody>
          <a:bodyPr vert="horz" wrap="square" lIns="0" tIns="0" rIns="0" bIns="0"/>
          <a:lstStyle/>
          <a:p>
            <a:pPr algn="l" rtl="0" eaLnBrk="0">
              <a:lnSpc>
                <a:spcPct val="103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4300" b="1" kern="0" spc="40" dirty="0">
                <a:solidFill>
                  <a:srgbClr val="FFFFFF">
                    <a:alpha val="100000"/>
                  </a:srgbClr>
                </a:solidFill>
                <a:latin typeface="黑体" panose="02010609060101010101" charset="-122"/>
                <a:ea typeface="黑体" panose="02010609060101010101" charset="-122"/>
                <a:cs typeface="黑体" panose="02010609060101010101" charset="-122"/>
              </a:rPr>
              <a:t>有限空间作业的20类风险</a:t>
            </a:r>
            <a:endParaRPr sz="4300" dirty="0">
              <a:latin typeface="黑体" panose="02010609060101010101" charset="-122"/>
              <a:ea typeface="黑体" panose="02010609060101010101" charset="-122"/>
              <a:cs typeface="黑体" panose="02010609060101010101" charset="-122"/>
            </a:endParaRPr>
          </a:p>
          <a:p>
            <a:pPr algn="l" rtl="0" eaLnBrk="0">
              <a:lnSpc>
                <a:spcPct val="190000"/>
              </a:lnSpc>
            </a:pPr>
            <a:endParaRPr sz="1000" dirty="0">
              <a:latin typeface="Arial" panose="020B0604020202020204"/>
              <a:ea typeface="Arial" panose="020B0604020202020204"/>
              <a:cs typeface="Arial" panose="020B0604020202020204"/>
            </a:endParaRPr>
          </a:p>
          <a:p>
            <a:pPr marL="436245" algn="l" rtl="0" eaLnBrk="0">
              <a:lnSpc>
                <a:spcPct val="97000"/>
              </a:lnSpc>
              <a:spcBef>
                <a:spcPts val="815"/>
              </a:spcBef>
            </a:pPr>
            <a:r>
              <a:rPr sz="2700" b="1" kern="0" spc="-50" dirty="0">
                <a:solidFill>
                  <a:srgbClr val="000000">
                    <a:alpha val="100000"/>
                  </a:srgbClr>
                </a:solidFill>
                <a:latin typeface="Arial" panose="020B0604020202020204"/>
                <a:ea typeface="Arial" panose="020B0604020202020204"/>
                <a:cs typeface="Arial" panose="020B0604020202020204"/>
              </a:rPr>
              <a:t>GB46768-2025</a:t>
            </a:r>
            <a:r>
              <a:rPr sz="2700" b="1" kern="0" spc="520" dirty="0">
                <a:solidFill>
                  <a:srgbClr val="000000">
                    <a:alpha val="100000"/>
                  </a:srgbClr>
                </a:solidFill>
                <a:latin typeface="Arial" panose="020B0604020202020204"/>
                <a:ea typeface="Arial" panose="020B0604020202020204"/>
                <a:cs typeface="Arial" panose="020B0604020202020204"/>
              </a:rPr>
              <a:t> </a:t>
            </a:r>
            <a:r>
              <a:rPr sz="2700" b="1" kern="0" spc="-50" dirty="0">
                <a:solidFill>
                  <a:srgbClr val="000000">
                    <a:alpha val="100000"/>
                  </a:srgbClr>
                </a:solidFill>
                <a:latin typeface="黑体" panose="02010609060101010101" charset="-122"/>
                <a:ea typeface="黑体" panose="02010609060101010101" charset="-122"/>
                <a:cs typeface="黑体" panose="02010609060101010101" charset="-122"/>
              </a:rPr>
              <a:t>关于有限空间作业的20类</a:t>
            </a:r>
            <a:r>
              <a:rPr sz="2700" b="1" kern="0" spc="-60" dirty="0">
                <a:solidFill>
                  <a:srgbClr val="000000">
                    <a:alpha val="100000"/>
                  </a:srgbClr>
                </a:solidFill>
                <a:latin typeface="黑体" panose="02010609060101010101" charset="-122"/>
                <a:ea typeface="黑体" panose="02010609060101010101" charset="-122"/>
                <a:cs typeface="黑体" panose="02010609060101010101" charset="-122"/>
              </a:rPr>
              <a:t>风险总结如下：</a:t>
            </a:r>
            <a:endParaRPr sz="27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123000"/>
              </a:lnSpc>
            </a:pPr>
            <a:endParaRPr sz="1000" dirty="0">
              <a:latin typeface="Arial" panose="020B0604020202020204"/>
              <a:ea typeface="Arial" panose="020B0604020202020204"/>
              <a:cs typeface="Arial" panose="020B0604020202020204"/>
            </a:endParaRPr>
          </a:p>
          <a:p>
            <a:pPr marL="550545" algn="l" rtl="0" eaLnBrk="0">
              <a:lnSpc>
                <a:spcPct val="95000"/>
              </a:lnSpc>
              <a:spcBef>
                <a:spcPts val="69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1</a:t>
            </a:r>
            <a:r>
              <a:rPr lang="en-US" sz="24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有毒有害气体积聚(如硫化氢、</a:t>
            </a:r>
            <a:r>
              <a:rPr sz="2400" kern="0" spc="5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一氧化碳、氨气等)。</a:t>
            </a:r>
            <a:endParaRPr sz="2300" dirty="0">
              <a:latin typeface="黑体" panose="02010609060101010101" charset="-122"/>
              <a:ea typeface="黑体" panose="02010609060101010101" charset="-122"/>
              <a:cs typeface="黑体" panose="02010609060101010101" charset="-122"/>
            </a:endParaRPr>
          </a:p>
          <a:p>
            <a:pPr marL="550545" algn="l" rtl="0" eaLnBrk="0">
              <a:lnSpc>
                <a:spcPct val="95000"/>
              </a:lnSpc>
              <a:spcBef>
                <a:spcPts val="1880"/>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2</a:t>
            </a:r>
            <a:r>
              <a:rPr lang="en-US" sz="24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氧含量不足(低于19.5</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%)导致缺氧窒息。</a:t>
            </a:r>
            <a:endParaRPr sz="2300" dirty="0">
              <a:latin typeface="黑体" panose="02010609060101010101" charset="-122"/>
              <a:ea typeface="黑体" panose="02010609060101010101" charset="-122"/>
              <a:cs typeface="黑体" panose="02010609060101010101" charset="-122"/>
            </a:endParaRPr>
          </a:p>
          <a:p>
            <a:pPr marL="550545" algn="l" rtl="0" eaLnBrk="0">
              <a:lnSpc>
                <a:spcPct val="95000"/>
              </a:lnSpc>
              <a:spcBef>
                <a:spcPts val="1530"/>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9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3</a:t>
            </a:r>
            <a:r>
              <a:rPr lang="en-US" sz="24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氧含量过高(高于23.5%)引发燃烧爆</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炸风险。</a:t>
            </a:r>
            <a:endParaRPr sz="2300" dirty="0">
              <a:latin typeface="黑体" panose="02010609060101010101" charset="-122"/>
              <a:ea typeface="黑体" panose="02010609060101010101" charset="-122"/>
              <a:cs typeface="黑体" panose="02010609060101010101" charset="-122"/>
            </a:endParaRPr>
          </a:p>
          <a:p>
            <a:pPr marL="550545" algn="l" rtl="0" eaLnBrk="0">
              <a:lnSpc>
                <a:spcPct val="95000"/>
              </a:lnSpc>
              <a:spcBef>
                <a:spcPts val="1780"/>
              </a:spcBef>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4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4</a:t>
            </a:r>
            <a:r>
              <a:rPr lang="en-US" sz="24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易燃易爆气体超标(如甲烷、氢气),遇火源引爆。</a:t>
            </a:r>
            <a:endParaRPr sz="2300" dirty="0">
              <a:latin typeface="黑体" panose="02010609060101010101" charset="-122"/>
              <a:ea typeface="黑体" panose="02010609060101010101" charset="-122"/>
              <a:cs typeface="黑体" panose="02010609060101010101" charset="-122"/>
            </a:endParaRPr>
          </a:p>
          <a:p>
            <a:pPr marL="550545" algn="l" rtl="0" eaLnBrk="0">
              <a:lnSpc>
                <a:spcPct val="91000"/>
              </a:lnSpc>
              <a:spcBef>
                <a:spcPts val="1415"/>
              </a:spcBef>
            </a:pPr>
            <a:r>
              <a:rPr sz="23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5</a:t>
            </a:r>
            <a:r>
              <a:rPr lang="en-US" sz="24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挥发性有机物</a:t>
            </a:r>
            <a:r>
              <a:rPr sz="2400" kern="0" spc="0" dirty="0">
                <a:solidFill>
                  <a:srgbClr val="000000">
                    <a:alpha val="100000"/>
                  </a:srgbClr>
                </a:solidFill>
                <a:latin typeface="Arial" panose="020B0604020202020204"/>
                <a:ea typeface="Arial" panose="020B0604020202020204"/>
                <a:cs typeface="Arial" panose="020B0604020202020204"/>
              </a:rPr>
              <a:t>(VOCs)</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积聚，引发中毒</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或燃爆。</a:t>
            </a:r>
            <a:endParaRPr sz="2300" dirty="0">
              <a:latin typeface="黑体" panose="02010609060101010101" charset="-122"/>
              <a:ea typeface="黑体" panose="02010609060101010101" charset="-122"/>
              <a:cs typeface="黑体" panose="02010609060101010101" charset="-122"/>
            </a:endParaRPr>
          </a:p>
          <a:p>
            <a:pPr algn="l" rtl="0" eaLnBrk="0">
              <a:lnSpc>
                <a:spcPct val="113000"/>
              </a:lnSpc>
            </a:pPr>
            <a:endParaRPr sz="1000" dirty="0">
              <a:latin typeface="Arial" panose="020B0604020202020204"/>
              <a:ea typeface="Arial" panose="020B0604020202020204"/>
              <a:cs typeface="Arial" panose="020B0604020202020204"/>
            </a:endParaRPr>
          </a:p>
          <a:p>
            <a:pPr marL="550545" algn="l" rtl="0" eaLnBrk="0">
              <a:lnSpc>
                <a:spcPct val="92000"/>
              </a:lnSpc>
              <a:spcBef>
                <a:spcPts val="70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6</a:t>
            </a:r>
            <a:r>
              <a:rPr lang="en-US"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惰性气体(如氮气、氩气)泄漏，置换氧气导致缺氧。</a:t>
            </a:r>
            <a:endParaRPr sz="2300" dirty="0">
              <a:latin typeface="黑体" panose="02010609060101010101" charset="-122"/>
              <a:ea typeface="黑体" panose="02010609060101010101" charset="-122"/>
              <a:cs typeface="黑体" panose="02010609060101010101" charset="-122"/>
            </a:endParaRPr>
          </a:p>
          <a:p>
            <a:pPr marL="550545" algn="l" rtl="0" eaLnBrk="0">
              <a:lnSpc>
                <a:spcPct val="95000"/>
              </a:lnSpc>
              <a:spcBef>
                <a:spcPts val="176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7</a:t>
            </a:r>
            <a:r>
              <a:rPr lang="en-US"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酸性碱性气体(如氯气、二氧化硫)腐蚀人体或设备</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marL="550545" algn="l" rtl="0" eaLnBrk="0">
              <a:lnSpc>
                <a:spcPct val="85000"/>
              </a:lnSpc>
              <a:spcBef>
                <a:spcPts val="1880"/>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8</a:t>
            </a:r>
            <a:r>
              <a:rPr lang="en-US" sz="24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混合气体反应产生有毒副产</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物(如含氮气体与有机物反应)。</a:t>
            </a:r>
            <a:endParaRPr sz="2300" dirty="0">
              <a:latin typeface="黑体" panose="02010609060101010101" charset="-122"/>
              <a:ea typeface="黑体" panose="02010609060101010101" charset="-122"/>
              <a:cs typeface="黑体" panose="02010609060101010101" charset="-122"/>
            </a:endParaRPr>
          </a:p>
          <a:p>
            <a:pPr marL="550545" algn="l" rtl="0" eaLnBrk="0">
              <a:lnSpc>
                <a:spcPts val="4040"/>
              </a:lnSpc>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9</a:t>
            </a:r>
            <a:r>
              <a:rPr lang="en-US" sz="24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空间内湿滑、狭窄，导致人员摔倒、磕碰或被</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困。</a:t>
            </a:r>
            <a:endParaRPr sz="2300" dirty="0">
              <a:latin typeface="黑体" panose="02010609060101010101" charset="-122"/>
              <a:ea typeface="黑体" panose="02010609060101010101" charset="-122"/>
              <a:cs typeface="黑体" panose="02010609060101010101" charset="-122"/>
            </a:endParaRPr>
          </a:p>
          <a:p>
            <a:pPr algn="l" rtl="0" eaLnBrk="0">
              <a:lnSpc>
                <a:spcPct val="116000"/>
              </a:lnSpc>
            </a:pPr>
            <a:endParaRPr sz="500" dirty="0">
              <a:latin typeface="Arial" panose="020B0604020202020204"/>
              <a:ea typeface="Arial" panose="020B0604020202020204"/>
              <a:cs typeface="Arial" panose="020B0604020202020204"/>
            </a:endParaRPr>
          </a:p>
          <a:p>
            <a:pPr marL="550545" algn="l" rtl="0" eaLnBrk="0">
              <a:lnSpc>
                <a:spcPct val="95000"/>
              </a:lnSpc>
              <a:spcBef>
                <a:spcPts val="5"/>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8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10</a:t>
            </a:r>
            <a:r>
              <a:rPr lang="en-US"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高处坠落(如地下室、坑</a:t>
            </a:r>
            <a:r>
              <a:rPr sz="2400" kern="0" spc="0" dirty="0">
                <a:solidFill>
                  <a:srgbClr val="000000">
                    <a:alpha val="100000"/>
                  </a:srgbClr>
                </a:solidFill>
                <a:latin typeface="黑体" panose="02010609060101010101" charset="-122"/>
                <a:ea typeface="黑体" panose="02010609060101010101" charset="-122"/>
                <a:cs typeface="黑体" panose="02010609060101010101" charset="-122"/>
              </a:rPr>
              <a:t>池边缘无防护)。</a:t>
            </a:r>
            <a:endParaRPr sz="2400" kern="0" spc="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2" name="picture 692"/>
          <p:cNvPicPr>
            <a:picLocks noChangeAspect="1"/>
          </p:cNvPicPr>
          <p:nvPr/>
        </p:nvPicPr>
        <p:blipFill>
          <a:blip r:embed="rId1"/>
          <a:stretch>
            <a:fillRect/>
          </a:stretch>
        </p:blipFill>
        <p:spPr>
          <a:xfrm rot="21600000">
            <a:off x="0" y="0"/>
            <a:ext cx="16249660" cy="9144000"/>
          </a:xfrm>
          <a:prstGeom prst="rect">
            <a:avLst/>
          </a:prstGeom>
        </p:spPr>
      </p:pic>
      <p:sp>
        <p:nvSpPr>
          <p:cNvPr id="694" name="textbox 694"/>
          <p:cNvSpPr/>
          <p:nvPr/>
        </p:nvSpPr>
        <p:spPr>
          <a:xfrm>
            <a:off x="668270" y="410252"/>
            <a:ext cx="9352280" cy="7922894"/>
          </a:xfrm>
          <a:prstGeom prst="rect">
            <a:avLst/>
          </a:prstGeom>
          <a:noFill/>
          <a:ln w="0" cap="flat">
            <a:noFill/>
            <a:prstDash val="solid"/>
            <a:miter lim="0"/>
          </a:ln>
        </p:spPr>
        <p:txBody>
          <a:bodyPr vert="horz" wrap="square" lIns="0" tIns="0" rIns="0" bIns="0"/>
          <a:lstStyle/>
          <a:p>
            <a:pPr algn="l" rtl="0" eaLnBrk="0">
              <a:lnSpc>
                <a:spcPct val="103000"/>
              </a:lnSpc>
            </a:pPr>
            <a:endParaRPr sz="100" dirty="0">
              <a:latin typeface="Arial" panose="020B0604020202020204"/>
              <a:ea typeface="Arial" panose="020B0604020202020204"/>
              <a:cs typeface="Arial" panose="020B0604020202020204"/>
            </a:endParaRPr>
          </a:p>
          <a:p>
            <a:pPr marL="12700" algn="l" rtl="0" eaLnBrk="0">
              <a:lnSpc>
                <a:spcPct val="95000"/>
              </a:lnSpc>
              <a:spcBef>
                <a:spcPts val="0"/>
              </a:spcBef>
            </a:pPr>
            <a:r>
              <a:rPr sz="4300" b="1" kern="0" spc="60" dirty="0">
                <a:solidFill>
                  <a:srgbClr val="FFFFFF">
                    <a:alpha val="100000"/>
                  </a:srgbClr>
                </a:solidFill>
                <a:latin typeface="黑体" panose="02010609060101010101" charset="-122"/>
                <a:ea typeface="黑体" panose="02010609060101010101" charset="-122"/>
                <a:cs typeface="黑体" panose="02010609060101010101" charset="-122"/>
              </a:rPr>
              <a:t>有限空间作业的20类风险</a:t>
            </a:r>
            <a:endParaRPr sz="4300" dirty="0">
              <a:latin typeface="黑体" panose="02010609060101010101" charset="-122"/>
              <a:ea typeface="黑体" panose="02010609060101010101" charset="-122"/>
              <a:cs typeface="黑体" panose="02010609060101010101" charset="-122"/>
            </a:endParaRPr>
          </a:p>
          <a:p>
            <a:pPr algn="l" rtl="0" eaLnBrk="0">
              <a:lnSpc>
                <a:spcPct val="190000"/>
              </a:lnSpc>
            </a:pPr>
            <a:endParaRPr sz="1000" dirty="0">
              <a:latin typeface="Arial" panose="020B0604020202020204"/>
              <a:ea typeface="Arial" panose="020B0604020202020204"/>
              <a:cs typeface="Arial" panose="020B0604020202020204"/>
            </a:endParaRPr>
          </a:p>
          <a:p>
            <a:pPr marL="436245" algn="l" rtl="0" eaLnBrk="0">
              <a:lnSpc>
                <a:spcPct val="97000"/>
              </a:lnSpc>
              <a:spcBef>
                <a:spcPts val="815"/>
              </a:spcBef>
            </a:pPr>
            <a:r>
              <a:rPr sz="2700" b="1" kern="0" spc="-50" dirty="0">
                <a:solidFill>
                  <a:srgbClr val="000000">
                    <a:alpha val="100000"/>
                  </a:srgbClr>
                </a:solidFill>
                <a:latin typeface="Arial" panose="020B0604020202020204"/>
                <a:ea typeface="Arial" panose="020B0604020202020204"/>
                <a:cs typeface="Arial" panose="020B0604020202020204"/>
              </a:rPr>
              <a:t>GB46768-2025</a:t>
            </a:r>
            <a:r>
              <a:rPr sz="2700" b="1" kern="0" spc="520" dirty="0">
                <a:solidFill>
                  <a:srgbClr val="000000">
                    <a:alpha val="100000"/>
                  </a:srgbClr>
                </a:solidFill>
                <a:latin typeface="Arial" panose="020B0604020202020204"/>
                <a:ea typeface="Arial" panose="020B0604020202020204"/>
                <a:cs typeface="Arial" panose="020B0604020202020204"/>
              </a:rPr>
              <a:t> </a:t>
            </a:r>
            <a:r>
              <a:rPr sz="2700" b="1" kern="0" spc="-50" dirty="0">
                <a:solidFill>
                  <a:srgbClr val="000000">
                    <a:alpha val="100000"/>
                  </a:srgbClr>
                </a:solidFill>
                <a:latin typeface="黑体" panose="02010609060101010101" charset="-122"/>
                <a:ea typeface="黑体" panose="02010609060101010101" charset="-122"/>
                <a:cs typeface="黑体" panose="02010609060101010101" charset="-122"/>
              </a:rPr>
              <a:t>关于有限空间作业的20类</a:t>
            </a:r>
            <a:r>
              <a:rPr sz="2700" b="1" kern="0" spc="-60" dirty="0">
                <a:solidFill>
                  <a:srgbClr val="000000">
                    <a:alpha val="100000"/>
                  </a:srgbClr>
                </a:solidFill>
                <a:latin typeface="黑体" panose="02010609060101010101" charset="-122"/>
                <a:ea typeface="黑体" panose="02010609060101010101" charset="-122"/>
                <a:cs typeface="黑体" panose="02010609060101010101" charset="-122"/>
              </a:rPr>
              <a:t>风险总结如下：</a:t>
            </a:r>
            <a:endParaRPr sz="2700" dirty="0">
              <a:latin typeface="黑体" panose="02010609060101010101" charset="-122"/>
              <a:ea typeface="黑体" panose="02010609060101010101" charset="-122"/>
              <a:cs typeface="黑体" panose="02010609060101010101" charset="-122"/>
            </a:endParaRPr>
          </a:p>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131000"/>
              </a:lnSpc>
            </a:pPr>
            <a:endParaRPr sz="1000" dirty="0">
              <a:latin typeface="Arial" panose="020B0604020202020204"/>
              <a:ea typeface="Arial" panose="020B0604020202020204"/>
              <a:cs typeface="Arial" panose="020B0604020202020204"/>
            </a:endParaRPr>
          </a:p>
          <a:p>
            <a:pPr marL="550545" algn="l" rtl="0" eaLnBrk="0">
              <a:lnSpc>
                <a:spcPct val="95000"/>
              </a:lnSpc>
              <a:spcBef>
                <a:spcPts val="700"/>
              </a:spcBef>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10</a:t>
            </a:r>
            <a:r>
              <a:rPr lang="en-US"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高处坠落(如地下室、坑池边缘无防护)。</a:t>
            </a:r>
            <a:endParaRPr sz="2300" dirty="0">
              <a:latin typeface="黑体" panose="02010609060101010101" charset="-122"/>
              <a:ea typeface="黑体" panose="02010609060101010101" charset="-122"/>
              <a:cs typeface="黑体" panose="02010609060101010101" charset="-122"/>
            </a:endParaRPr>
          </a:p>
          <a:p>
            <a:pPr marL="550545" algn="l" rtl="0" eaLnBrk="0">
              <a:lnSpc>
                <a:spcPct val="95000"/>
              </a:lnSpc>
              <a:spcBef>
                <a:spcPts val="183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8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11</a:t>
            </a:r>
            <a:r>
              <a:rPr lang="en-US"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物体打击(空间上方杂物掉落、工具失手砸伤</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marL="550545" algn="l" rtl="0" eaLnBrk="0">
              <a:lnSpc>
                <a:spcPct val="94000"/>
              </a:lnSpc>
              <a:spcBef>
                <a:spcPts val="159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12</a:t>
            </a:r>
            <a:r>
              <a:rPr lang="en-US"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机械伤害(空间内残留运转设备、搅拌装置意外启动)。</a:t>
            </a:r>
            <a:endParaRPr sz="2300" dirty="0">
              <a:latin typeface="黑体" panose="02010609060101010101" charset="-122"/>
              <a:ea typeface="黑体" panose="02010609060101010101" charset="-122"/>
              <a:cs typeface="黑体" panose="02010609060101010101" charset="-122"/>
            </a:endParaRPr>
          </a:p>
          <a:p>
            <a:pPr marL="550545" algn="l" rtl="0" eaLnBrk="0">
              <a:lnSpc>
                <a:spcPct val="96000"/>
              </a:lnSpc>
              <a:spcBef>
                <a:spcPts val="1880"/>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83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13</a:t>
            </a:r>
            <a:r>
              <a:rPr lang="en-US"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高温/低温环境危害(如炉膛余热、冬季地下室低温冻伤)</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marL="550545" algn="l" rtl="0" eaLnBrk="0">
              <a:lnSpc>
                <a:spcPct val="92000"/>
              </a:lnSpc>
              <a:spcBef>
                <a:spcPts val="1495"/>
              </a:spcBef>
            </a:pPr>
            <a:r>
              <a:rPr sz="23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69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14</a:t>
            </a:r>
            <a:r>
              <a:rPr lang="en-US" sz="2400" kern="0" spc="4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40" dirty="0">
                <a:solidFill>
                  <a:srgbClr val="000000">
                    <a:alpha val="100000"/>
                  </a:srgbClr>
                </a:solidFill>
                <a:latin typeface="黑体" panose="02010609060101010101" charset="-122"/>
                <a:ea typeface="黑体" panose="02010609060101010101" charset="-122"/>
                <a:cs typeface="黑体" panose="02010609060101010101" charset="-122"/>
              </a:rPr>
              <a:t>通风不彻底，残留气体未排出。</a:t>
            </a:r>
            <a:endParaRPr sz="2300" dirty="0">
              <a:latin typeface="黑体" panose="02010609060101010101" charset="-122"/>
              <a:ea typeface="黑体" panose="02010609060101010101" charset="-122"/>
              <a:cs typeface="黑体" panose="02010609060101010101" charset="-122"/>
            </a:endParaRPr>
          </a:p>
          <a:p>
            <a:pPr algn="l" rtl="0" eaLnBrk="0">
              <a:lnSpc>
                <a:spcPct val="102000"/>
              </a:lnSpc>
            </a:pPr>
            <a:endParaRPr sz="1000" dirty="0">
              <a:latin typeface="Arial" panose="020B0604020202020204"/>
              <a:ea typeface="Arial" panose="020B0604020202020204"/>
              <a:cs typeface="Arial" panose="020B0604020202020204"/>
            </a:endParaRPr>
          </a:p>
          <a:p>
            <a:pPr marL="550545" algn="l" rtl="0" eaLnBrk="0">
              <a:lnSpc>
                <a:spcPct val="96000"/>
              </a:lnSpc>
              <a:spcBef>
                <a:spcPts val="69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8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15</a:t>
            </a:r>
            <a:r>
              <a:rPr lang="en-US"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气体检测不全面(漏测死</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角、检测时机不当)。</a:t>
            </a:r>
            <a:endParaRPr sz="2300" dirty="0">
              <a:latin typeface="黑体" panose="02010609060101010101" charset="-122"/>
              <a:ea typeface="黑体" panose="02010609060101010101" charset="-122"/>
              <a:cs typeface="黑体" panose="02010609060101010101" charset="-122"/>
            </a:endParaRPr>
          </a:p>
          <a:p>
            <a:pPr marL="550545" algn="l" rtl="0" eaLnBrk="0">
              <a:lnSpc>
                <a:spcPct val="85000"/>
              </a:lnSpc>
              <a:spcBef>
                <a:spcPts val="1885"/>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5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16</a:t>
            </a:r>
            <a:r>
              <a:rPr lang="en-US"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防护装备缺失或失效(如防毒面具破损、呼吸器压力不足)。</a:t>
            </a:r>
            <a:endParaRPr sz="2300" dirty="0">
              <a:latin typeface="黑体" panose="02010609060101010101" charset="-122"/>
              <a:ea typeface="黑体" panose="02010609060101010101" charset="-122"/>
              <a:cs typeface="黑体" panose="02010609060101010101" charset="-122"/>
            </a:endParaRPr>
          </a:p>
          <a:p>
            <a:pPr marL="550545" algn="l" rtl="0" eaLnBrk="0">
              <a:lnSpc>
                <a:spcPts val="3950"/>
              </a:lnSpc>
            </a:pPr>
            <a:r>
              <a:rPr sz="23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68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17</a:t>
            </a:r>
            <a:r>
              <a:rPr lang="en-US"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作业中违规动火、</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用电，引发火源。</a:t>
            </a:r>
            <a:endParaRPr sz="1000" dirty="0">
              <a:latin typeface="Arial" panose="020B0604020202020204"/>
              <a:ea typeface="Arial" panose="020B0604020202020204"/>
              <a:cs typeface="Arial" panose="020B0604020202020204"/>
            </a:endParaRPr>
          </a:p>
          <a:p>
            <a:pPr marL="550545" algn="l" rtl="0" eaLnBrk="0">
              <a:lnSpc>
                <a:spcPct val="95000"/>
              </a:lnSpc>
              <a:spcBef>
                <a:spcPts val="695"/>
              </a:spcBef>
            </a:pPr>
            <a:r>
              <a:rPr sz="23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82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18</a:t>
            </a:r>
            <a:r>
              <a:rPr lang="en-US" sz="24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20" dirty="0">
                <a:solidFill>
                  <a:srgbClr val="000000">
                    <a:alpha val="100000"/>
                  </a:srgbClr>
                </a:solidFill>
                <a:latin typeface="黑体" panose="02010609060101010101" charset="-122"/>
                <a:ea typeface="黑体" panose="02010609060101010101" charset="-122"/>
                <a:cs typeface="黑体" panose="02010609060101010101" charset="-122"/>
              </a:rPr>
              <a:t>盲目施救导致二次伤害(未佩戴防护进入救援</a:t>
            </a:r>
            <a:r>
              <a:rPr sz="2400" kern="0" spc="10" dirty="0">
                <a:solidFill>
                  <a:srgbClr val="000000">
                    <a:alpha val="100000"/>
                  </a:srgbClr>
                </a:solidFill>
                <a:latin typeface="黑体" panose="02010609060101010101" charset="-122"/>
                <a:ea typeface="黑体" panose="02010609060101010101" charset="-122"/>
                <a:cs typeface="黑体" panose="02010609060101010101" charset="-122"/>
              </a:rPr>
              <a:t>)。</a:t>
            </a:r>
            <a:endParaRPr sz="2300" dirty="0">
              <a:latin typeface="黑体" panose="02010609060101010101" charset="-122"/>
              <a:ea typeface="黑体" panose="02010609060101010101" charset="-122"/>
              <a:cs typeface="黑体" panose="02010609060101010101" charset="-122"/>
            </a:endParaRPr>
          </a:p>
          <a:p>
            <a:pPr marL="550545" algn="l" rtl="0" eaLnBrk="0">
              <a:lnSpc>
                <a:spcPct val="95000"/>
              </a:lnSpc>
              <a:spcBef>
                <a:spcPts val="1760"/>
              </a:spcBef>
            </a:pPr>
            <a:r>
              <a:rPr sz="23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77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19</a:t>
            </a:r>
            <a:r>
              <a:rPr lang="en-US" sz="2400" kern="0" spc="3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30" dirty="0">
                <a:solidFill>
                  <a:srgbClr val="000000">
                    <a:alpha val="100000"/>
                  </a:srgbClr>
                </a:solidFill>
                <a:latin typeface="黑体" panose="02010609060101010101" charset="-122"/>
                <a:ea typeface="黑体" panose="02010609060101010101" charset="-122"/>
                <a:cs typeface="黑体" panose="02010609060101010101" charset="-122"/>
              </a:rPr>
              <a:t>空间内缺氧导致工具故障(如电动工具熄火、照明中断)。</a:t>
            </a:r>
            <a:endParaRPr sz="2300" dirty="0">
              <a:latin typeface="黑体" panose="02010609060101010101" charset="-122"/>
              <a:ea typeface="黑体" panose="02010609060101010101" charset="-122"/>
              <a:cs typeface="黑体" panose="02010609060101010101" charset="-122"/>
            </a:endParaRPr>
          </a:p>
          <a:p>
            <a:pPr algn="l" rtl="0" eaLnBrk="0">
              <a:lnSpc>
                <a:spcPct val="102000"/>
              </a:lnSpc>
            </a:pPr>
            <a:endParaRPr sz="12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550545" algn="l" rtl="0" eaLnBrk="0">
              <a:lnSpc>
                <a:spcPct val="92000"/>
              </a:lnSpc>
            </a:pPr>
            <a:r>
              <a:rPr sz="23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300" kern="0" spc="-910" dirty="0">
                <a:solidFill>
                  <a:srgbClr val="000000">
                    <a:alpha val="100000"/>
                  </a:srgbClr>
                </a:solidFill>
                <a:latin typeface="黑体" panose="02010609060101010101" charset="-122"/>
                <a:ea typeface="黑体" panose="02010609060101010101" charset="-122"/>
                <a:cs typeface="黑体" panose="02010609060101010101" charset="-122"/>
              </a:rPr>
              <a:t> </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20</a:t>
            </a:r>
            <a:r>
              <a:rPr lang="en-US" sz="2400" kern="0" spc="70" dirty="0">
                <a:solidFill>
                  <a:srgbClr val="000000">
                    <a:alpha val="100000"/>
                  </a:srgbClr>
                </a:solidFill>
                <a:latin typeface="黑体" panose="02010609060101010101" charset="-122"/>
                <a:ea typeface="黑体" panose="02010609060101010101" charset="-122"/>
                <a:cs typeface="黑体" panose="02010609060101010101" charset="-122"/>
              </a:rPr>
              <a:t>.</a:t>
            </a:r>
            <a:r>
              <a:rPr sz="2400" kern="0" spc="70" dirty="0">
                <a:solidFill>
                  <a:srgbClr val="000000">
                    <a:alpha val="100000"/>
                  </a:srgbClr>
                </a:solidFill>
                <a:latin typeface="黑体" panose="02010609060101010101" charset="-122"/>
                <a:ea typeface="黑体" panose="02010609060101010101" charset="-122"/>
                <a:cs typeface="黑体" panose="02010609060101010101" charset="-122"/>
              </a:rPr>
              <a:t>作业人员过</a:t>
            </a:r>
            <a:r>
              <a:rPr sz="2400" kern="0" spc="60" dirty="0">
                <a:solidFill>
                  <a:srgbClr val="000000">
                    <a:alpha val="100000"/>
                  </a:srgbClr>
                </a:solidFill>
                <a:latin typeface="黑体" panose="02010609060101010101" charset="-122"/>
                <a:ea typeface="黑体" panose="02010609060101010101" charset="-122"/>
                <a:cs typeface="黑体" panose="02010609060101010101" charset="-122"/>
              </a:rPr>
              <a:t>度疲劳、操作失误，引发风险扩大。</a:t>
            </a:r>
            <a:endParaRPr sz="2400" kern="0" spc="60" dirty="0">
              <a:solidFill>
                <a:srgbClr val="000000">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 name="picture 696"/>
          <p:cNvPicPr>
            <a:picLocks noChangeAspect="1"/>
          </p:cNvPicPr>
          <p:nvPr/>
        </p:nvPicPr>
        <p:blipFill>
          <a:blip r:embed="rId1"/>
          <a:stretch>
            <a:fillRect/>
          </a:stretch>
        </p:blipFill>
        <p:spPr>
          <a:xfrm rot="21600000">
            <a:off x="0" y="0"/>
            <a:ext cx="16249660" cy="9144000"/>
          </a:xfrm>
          <a:prstGeom prst="rect">
            <a:avLst/>
          </a:prstGeom>
        </p:spPr>
      </p:pic>
      <p:sp>
        <p:nvSpPr>
          <p:cNvPr id="698" name="textbox 698"/>
          <p:cNvSpPr/>
          <p:nvPr/>
        </p:nvSpPr>
        <p:spPr>
          <a:xfrm>
            <a:off x="5340400" y="1624200"/>
            <a:ext cx="6338570" cy="677671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416050" algn="l" rtl="0" eaLnBrk="0">
              <a:lnSpc>
                <a:spcPct val="97000"/>
              </a:lnSpc>
            </a:pPr>
            <a:r>
              <a:rPr sz="3700" kern="0" spc="50" dirty="0">
                <a:solidFill>
                  <a:srgbClr val="000000">
                    <a:alpha val="100000"/>
                  </a:srgbClr>
                </a:solidFill>
                <a:latin typeface="黑体" panose="02010609060101010101" charset="-122"/>
                <a:ea typeface="黑体" panose="02010609060101010101" charset="-122"/>
                <a:cs typeface="黑体" panose="02010609060101010101" charset="-122"/>
              </a:rPr>
              <a:t>有限空间历来是</a:t>
            </a:r>
            <a:endParaRPr sz="3700" dirty="0">
              <a:latin typeface="黑体" panose="02010609060101010101" charset="-122"/>
              <a:ea typeface="黑体" panose="02010609060101010101" charset="-122"/>
              <a:cs typeface="黑体" panose="02010609060101010101" charset="-122"/>
            </a:endParaRPr>
          </a:p>
          <a:p>
            <a:pPr algn="l" rtl="0" eaLnBrk="0">
              <a:lnSpc>
                <a:spcPct val="151000"/>
              </a:lnSpc>
            </a:pPr>
            <a:endParaRPr sz="1000" dirty="0">
              <a:latin typeface="Arial" panose="020B0604020202020204"/>
              <a:ea typeface="Arial" panose="020B0604020202020204"/>
              <a:cs typeface="Arial" panose="020B0604020202020204"/>
            </a:endParaRPr>
          </a:p>
          <a:p>
            <a:pPr marL="272415" algn="l" rtl="0" eaLnBrk="0">
              <a:lnSpc>
                <a:spcPct val="97000"/>
              </a:lnSpc>
              <a:spcBef>
                <a:spcPts val="995"/>
              </a:spcBef>
            </a:pPr>
            <a:r>
              <a:rPr sz="3300" kern="0" spc="230" dirty="0">
                <a:solidFill>
                  <a:srgbClr val="000000">
                    <a:alpha val="100000"/>
                  </a:srgbClr>
                </a:solidFill>
                <a:latin typeface="黑体" panose="02010609060101010101" charset="-122"/>
                <a:ea typeface="黑体" panose="02010609060101010101" charset="-122"/>
                <a:cs typeface="黑体" panose="02010609060101010101" charset="-122"/>
              </a:rPr>
              <a:t>威胁生命安全的“隐形杀手”</a:t>
            </a:r>
            <a:endParaRPr sz="3300" dirty="0">
              <a:latin typeface="黑体" panose="02010609060101010101" charset="-122"/>
              <a:ea typeface="黑体" panose="02010609060101010101" charset="-122"/>
              <a:cs typeface="黑体" panose="02010609060101010101" charset="-122"/>
            </a:endParaRPr>
          </a:p>
          <a:p>
            <a:pPr algn="l" rtl="0" eaLnBrk="0">
              <a:lnSpc>
                <a:spcPct val="117000"/>
              </a:lnSpc>
            </a:pPr>
            <a:endParaRPr sz="1000" dirty="0">
              <a:latin typeface="Arial" panose="020B0604020202020204"/>
              <a:ea typeface="Arial" panose="020B0604020202020204"/>
              <a:cs typeface="Arial" panose="020B0604020202020204"/>
            </a:endParaRPr>
          </a:p>
          <a:p>
            <a:pPr marL="462915" algn="l" rtl="0" eaLnBrk="0">
              <a:lnSpc>
                <a:spcPct val="97000"/>
              </a:lnSpc>
              <a:spcBef>
                <a:spcPts val="1110"/>
              </a:spcBef>
            </a:pPr>
            <a:r>
              <a:rPr sz="3700" kern="0" spc="40" dirty="0">
                <a:solidFill>
                  <a:srgbClr val="000000">
                    <a:alpha val="100000"/>
                  </a:srgbClr>
                </a:solidFill>
                <a:latin typeface="黑体" panose="02010609060101010101" charset="-122"/>
                <a:ea typeface="黑体" panose="02010609060101010101" charset="-122"/>
                <a:cs typeface="黑体" panose="02010609060101010101" charset="-122"/>
              </a:rPr>
              <a:t>作业人员如果防护不</a:t>
            </a:r>
            <a:r>
              <a:rPr sz="3700" kern="0" spc="30" dirty="0">
                <a:solidFill>
                  <a:srgbClr val="000000">
                    <a:alpha val="100000"/>
                  </a:srgbClr>
                </a:solidFill>
                <a:latin typeface="黑体" panose="02010609060101010101" charset="-122"/>
                <a:ea typeface="黑体" panose="02010609060101010101" charset="-122"/>
                <a:cs typeface="黑体" panose="02010609060101010101" charset="-122"/>
              </a:rPr>
              <a:t>到位</a:t>
            </a:r>
            <a:endParaRPr sz="37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275"/>
              </a:spcBef>
            </a:pPr>
            <a:r>
              <a:rPr sz="3700" kern="0" spc="40" dirty="0">
                <a:solidFill>
                  <a:srgbClr val="000000">
                    <a:alpha val="100000"/>
                  </a:srgbClr>
                </a:solidFill>
                <a:latin typeface="黑体" panose="02010609060101010101" charset="-122"/>
                <a:ea typeface="黑体" panose="02010609060101010101" charset="-122"/>
                <a:cs typeface="黑体" panose="02010609060101010101" charset="-122"/>
              </a:rPr>
              <a:t>贸然进入通风不良的有</a:t>
            </a:r>
            <a:r>
              <a:rPr sz="3700" kern="0" spc="30" dirty="0">
                <a:solidFill>
                  <a:srgbClr val="000000">
                    <a:alpha val="100000"/>
                  </a:srgbClr>
                </a:solidFill>
                <a:latin typeface="黑体" panose="02010609060101010101" charset="-122"/>
                <a:ea typeface="黑体" panose="02010609060101010101" charset="-122"/>
                <a:cs typeface="黑体" panose="02010609060101010101" charset="-122"/>
              </a:rPr>
              <a:t>限空间</a:t>
            </a:r>
            <a:endParaRPr sz="37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Arial" panose="020B0604020202020204"/>
              <a:ea typeface="Arial" panose="020B0604020202020204"/>
              <a:cs typeface="Arial" panose="020B0604020202020204"/>
            </a:endParaRPr>
          </a:p>
          <a:p>
            <a:pPr marL="704850" algn="l" rtl="0" eaLnBrk="0">
              <a:lnSpc>
                <a:spcPct val="97000"/>
              </a:lnSpc>
              <a:spcBef>
                <a:spcPts val="1120"/>
              </a:spcBef>
            </a:pPr>
            <a:r>
              <a:rPr sz="3700" kern="0" spc="50" dirty="0">
                <a:solidFill>
                  <a:srgbClr val="000000">
                    <a:alpha val="100000"/>
                  </a:srgbClr>
                </a:solidFill>
                <a:latin typeface="黑体" panose="02010609060101010101" charset="-122"/>
                <a:ea typeface="黑体" panose="02010609060101010101" charset="-122"/>
                <a:cs typeface="黑体" panose="02010609060101010101" charset="-122"/>
              </a:rPr>
              <a:t>极易发生中毒窒息事故</a:t>
            </a:r>
            <a:endParaRPr sz="37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Arial" panose="020B0604020202020204"/>
              <a:ea typeface="Arial" panose="020B0604020202020204"/>
              <a:cs typeface="Arial" panose="020B0604020202020204"/>
            </a:endParaRPr>
          </a:p>
          <a:p>
            <a:pPr marL="469265" algn="l" rtl="0" eaLnBrk="0">
              <a:lnSpc>
                <a:spcPct val="97000"/>
              </a:lnSpc>
              <a:spcBef>
                <a:spcPts val="1115"/>
              </a:spcBef>
            </a:pPr>
            <a:r>
              <a:rPr sz="3700" kern="0" spc="30" dirty="0">
                <a:solidFill>
                  <a:srgbClr val="000000">
                    <a:alpha val="100000"/>
                  </a:srgbClr>
                </a:solidFill>
                <a:latin typeface="黑体" panose="02010609060101010101" charset="-122"/>
                <a:ea typeface="黑体" panose="02010609060101010101" charset="-122"/>
                <a:cs typeface="黑体" panose="02010609060101010101" charset="-122"/>
              </a:rPr>
              <a:t>盲目施救更容易扩大伤亡</a:t>
            </a:r>
            <a:endParaRPr sz="3700" dirty="0">
              <a:latin typeface="黑体" panose="02010609060101010101" charset="-122"/>
              <a:ea typeface="黑体" panose="02010609060101010101" charset="-122"/>
              <a:cs typeface="黑体" panose="02010609060101010101" charset="-122"/>
            </a:endParaRPr>
          </a:p>
          <a:p>
            <a:pPr algn="l" rtl="0" eaLnBrk="0">
              <a:lnSpc>
                <a:spcPct val="121000"/>
              </a:lnSpc>
            </a:pPr>
            <a:endParaRPr sz="1000" dirty="0">
              <a:latin typeface="Arial" panose="020B0604020202020204"/>
              <a:ea typeface="Arial" panose="020B0604020202020204"/>
              <a:cs typeface="Arial" panose="020B0604020202020204"/>
            </a:endParaRPr>
          </a:p>
          <a:p>
            <a:pPr marL="1461135" algn="l" rtl="0" eaLnBrk="0">
              <a:lnSpc>
                <a:spcPct val="96000"/>
              </a:lnSpc>
              <a:spcBef>
                <a:spcPts val="1265"/>
              </a:spcBef>
            </a:pPr>
            <a:r>
              <a:rPr sz="4200" b="1" kern="0" spc="60" dirty="0">
                <a:solidFill>
                  <a:srgbClr val="F02020">
                    <a:alpha val="100000"/>
                  </a:srgbClr>
                </a:solidFill>
                <a:latin typeface="黑体" panose="02010609060101010101" charset="-122"/>
                <a:ea typeface="黑体" panose="02010609060101010101" charset="-122"/>
                <a:cs typeface="黑体" panose="02010609060101010101" charset="-122"/>
              </a:rPr>
              <a:t>有限空间作业</a:t>
            </a:r>
            <a:endParaRPr sz="4200" dirty="0">
              <a:latin typeface="黑体" panose="02010609060101010101" charset="-122"/>
              <a:ea typeface="黑体" panose="02010609060101010101" charset="-122"/>
              <a:cs typeface="黑体" panose="02010609060101010101" charset="-122"/>
            </a:endParaRPr>
          </a:p>
          <a:p>
            <a:pPr algn="l" rtl="0" eaLnBrk="0">
              <a:lnSpc>
                <a:spcPct val="196000"/>
              </a:lnSpc>
            </a:pPr>
            <a:endParaRPr sz="1000" dirty="0">
              <a:latin typeface="Arial" panose="020B0604020202020204"/>
              <a:ea typeface="Arial" panose="020B0604020202020204"/>
              <a:cs typeface="Arial" panose="020B0604020202020204"/>
            </a:endParaRPr>
          </a:p>
          <a:p>
            <a:pPr algn="l" rtl="0" eaLnBrk="0">
              <a:lnSpc>
                <a:spcPct val="103000"/>
              </a:lnSpc>
            </a:pPr>
            <a:endParaRPr sz="900" dirty="0">
              <a:latin typeface="Arial" panose="020B0604020202020204"/>
              <a:ea typeface="Arial" panose="020B0604020202020204"/>
              <a:cs typeface="Arial" panose="020B0604020202020204"/>
            </a:endParaRPr>
          </a:p>
          <a:p>
            <a:pPr marL="1524000" algn="l" rtl="0" eaLnBrk="0">
              <a:lnSpc>
                <a:spcPct val="98000"/>
              </a:lnSpc>
              <a:spcBef>
                <a:spcPts val="5"/>
              </a:spcBef>
            </a:pPr>
            <a:r>
              <a:rPr sz="3700" b="1" kern="0" spc="180" dirty="0">
                <a:solidFill>
                  <a:srgbClr val="F02010">
                    <a:alpha val="100000"/>
                  </a:srgbClr>
                </a:solidFill>
                <a:latin typeface="黑体" panose="02010609060101010101" charset="-122"/>
                <a:ea typeface="黑体" panose="02010609060101010101" charset="-122"/>
                <a:cs typeface="黑体" panose="02010609060101010101" charset="-122"/>
              </a:rPr>
              <a:t>请牢记“十不准”</a:t>
            </a:r>
            <a:endParaRPr sz="3700" dirty="0">
              <a:latin typeface="黑体" panose="02010609060101010101" charset="-122"/>
              <a:ea typeface="黑体" panose="02010609060101010101" charset="-122"/>
              <a:cs typeface="黑体" panose="02010609060101010101" charset="-122"/>
            </a:endParaRPr>
          </a:p>
        </p:txBody>
      </p:sp>
      <p:sp>
        <p:nvSpPr>
          <p:cNvPr id="700" name="textbox 700"/>
          <p:cNvSpPr/>
          <p:nvPr/>
        </p:nvSpPr>
        <p:spPr>
          <a:xfrm>
            <a:off x="44450" y="635"/>
            <a:ext cx="16167735" cy="1016000"/>
          </a:xfrm>
          <a:prstGeom prst="rect">
            <a:avLst/>
          </a:prstGeom>
          <a:solidFill>
            <a:srgbClr val="0E54FD">
              <a:alpha val="100000"/>
            </a:srgbClr>
          </a:solidFill>
          <a:ln w="0" cap="flat">
            <a:noFill/>
            <a:prstDash val="solid"/>
            <a:miter lim="0"/>
          </a:ln>
        </p:spPr>
        <p:txBody>
          <a:bodyPr vert="horz" wrap="square" lIns="0" tIns="0" rIns="0" bIns="0"/>
          <a:lstStyle/>
          <a:p>
            <a:pPr algn="l" rtl="0" eaLnBrk="0">
              <a:lnSpc>
                <a:spcPct val="169000"/>
              </a:lnSpc>
            </a:pPr>
            <a:endParaRPr sz="1000" dirty="0">
              <a:latin typeface="Arial" panose="020B0604020202020204"/>
              <a:ea typeface="Arial" panose="020B0604020202020204"/>
              <a:cs typeface="Arial" panose="020B0604020202020204"/>
            </a:endParaRPr>
          </a:p>
          <a:p>
            <a:pPr marL="666750" algn="l" rtl="0" eaLnBrk="0">
              <a:lnSpc>
                <a:spcPct val="97000"/>
              </a:lnSpc>
              <a:spcBef>
                <a:spcPts val="5"/>
              </a:spcBef>
            </a:pPr>
            <a:r>
              <a:rPr sz="3700" b="1" kern="0" spc="540" dirty="0">
                <a:solidFill>
                  <a:srgbClr val="FFFFFF">
                    <a:alpha val="100000"/>
                  </a:srgbClr>
                </a:solidFill>
                <a:latin typeface="黑体" panose="02010609060101010101" charset="-122"/>
                <a:ea typeface="黑体" panose="02010609060101010101" charset="-122"/>
                <a:cs typeface="黑体" panose="02010609060101010101" charset="-122"/>
              </a:rPr>
              <a:t>有限空间作业“十不准”</a:t>
            </a:r>
            <a:endParaRPr sz="3700" b="1"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2" name="picture 702"/>
          <p:cNvPicPr>
            <a:picLocks noChangeAspect="1"/>
          </p:cNvPicPr>
          <p:nvPr/>
        </p:nvPicPr>
        <p:blipFill>
          <a:blip r:embed="rId1"/>
          <a:stretch>
            <a:fillRect/>
          </a:stretch>
        </p:blipFill>
        <p:spPr>
          <a:xfrm rot="21600000">
            <a:off x="0" y="0"/>
            <a:ext cx="16249660" cy="9144000"/>
          </a:xfrm>
          <a:prstGeom prst="rect">
            <a:avLst/>
          </a:prstGeom>
        </p:spPr>
      </p:pic>
      <p:sp>
        <p:nvSpPr>
          <p:cNvPr id="704" name="textbox 704"/>
          <p:cNvSpPr/>
          <p:nvPr/>
        </p:nvSpPr>
        <p:spPr>
          <a:xfrm>
            <a:off x="2146259" y="3355819"/>
            <a:ext cx="4558029" cy="489965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8415" algn="l" rtl="0" eaLnBrk="0">
              <a:lnSpc>
                <a:spcPct val="97000"/>
              </a:lnSpc>
            </a:pPr>
            <a:r>
              <a:rPr sz="3200" b="1" kern="0" spc="10" dirty="0">
                <a:solidFill>
                  <a:srgbClr val="F02020">
                    <a:alpha val="100000"/>
                  </a:srgbClr>
                </a:solidFill>
                <a:latin typeface="黑体" panose="02010609060101010101" charset="-122"/>
                <a:ea typeface="黑体" panose="02010609060101010101" charset="-122"/>
                <a:cs typeface="黑体" panose="02010609060101010101" charset="-122"/>
              </a:rPr>
              <a:t>不准</a:t>
            </a:r>
            <a:r>
              <a:rPr sz="3200" b="1" kern="0" spc="10" dirty="0">
                <a:solidFill>
                  <a:srgbClr val="000000">
                    <a:alpha val="100000"/>
                  </a:srgbClr>
                </a:solidFill>
                <a:latin typeface="黑体" panose="02010609060101010101" charset="-122"/>
                <a:ea typeface="黑体" panose="02010609060101010101" charset="-122"/>
                <a:cs typeface="黑体" panose="02010609060101010101" charset="-122"/>
              </a:rPr>
              <a:t>未经风险辨识就作业</a:t>
            </a:r>
            <a:endParaRPr sz="3200" dirty="0">
              <a:latin typeface="黑体" panose="02010609060101010101" charset="-122"/>
              <a:ea typeface="黑体" panose="02010609060101010101" charset="-122"/>
              <a:cs typeface="黑体" panose="02010609060101010101" charset="-122"/>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44450" indent="-31750" algn="l" rtl="0" eaLnBrk="0">
              <a:lnSpc>
                <a:spcPct val="94000"/>
              </a:lnSpc>
              <a:spcBef>
                <a:spcPts val="970"/>
              </a:spcBef>
            </a:pPr>
            <a:r>
              <a:rPr sz="3200" kern="0" spc="40" dirty="0">
                <a:solidFill>
                  <a:srgbClr val="F02010">
                    <a:alpha val="100000"/>
                  </a:srgbClr>
                </a:solidFill>
                <a:latin typeface="黑体" panose="02010609060101010101" charset="-122"/>
                <a:ea typeface="黑体" panose="02010609060101010101" charset="-122"/>
                <a:cs typeface="黑体" panose="02010609060101010101" charset="-122"/>
              </a:rPr>
              <a:t>不准</a:t>
            </a:r>
            <a:r>
              <a:rPr sz="3200" kern="0" spc="40" dirty="0">
                <a:solidFill>
                  <a:srgbClr val="000000">
                    <a:alpha val="100000"/>
                  </a:srgbClr>
                </a:solidFill>
                <a:latin typeface="黑体" panose="02010609060101010101" charset="-122"/>
                <a:ea typeface="黑体" panose="02010609060101010101" charset="-122"/>
                <a:cs typeface="黑体" panose="02010609060101010101" charset="-122"/>
              </a:rPr>
              <a:t>未佩戴合格的劳动防</a:t>
            </a:r>
            <a:r>
              <a:rPr sz="32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50" dirty="0">
                <a:solidFill>
                  <a:srgbClr val="000000">
                    <a:alpha val="100000"/>
                  </a:srgbClr>
                </a:solidFill>
                <a:latin typeface="黑体" panose="02010609060101010101" charset="-122"/>
                <a:ea typeface="黑体" panose="02010609060101010101" charset="-122"/>
                <a:cs typeface="黑体" panose="02010609060101010101" charset="-122"/>
              </a:rPr>
              <a:t>护用品就作业</a:t>
            </a:r>
            <a:endParaRPr sz="3200" dirty="0">
              <a:latin typeface="黑体" panose="02010609060101010101" charset="-122"/>
              <a:ea typeface="黑体" panose="02010609060101010101" charset="-122"/>
              <a:cs typeface="黑体" panose="02010609060101010101" charset="-122"/>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01000"/>
              </a:lnSpc>
            </a:pPr>
            <a:endParaRPr sz="800" dirty="0">
              <a:latin typeface="Arial" panose="020B0604020202020204"/>
              <a:ea typeface="Arial" panose="020B0604020202020204"/>
              <a:cs typeface="Arial" panose="020B0604020202020204"/>
            </a:endParaRPr>
          </a:p>
          <a:p>
            <a:pPr marL="12700" algn="l" rtl="0" eaLnBrk="0">
              <a:lnSpc>
                <a:spcPct val="93000"/>
              </a:lnSpc>
            </a:pPr>
            <a:r>
              <a:rPr sz="3200" kern="0" spc="40" dirty="0">
                <a:solidFill>
                  <a:srgbClr val="F02010">
                    <a:alpha val="100000"/>
                  </a:srgbClr>
                </a:solidFill>
                <a:latin typeface="黑体" panose="02010609060101010101" charset="-122"/>
                <a:ea typeface="黑体" panose="02010609060101010101" charset="-122"/>
                <a:cs typeface="黑体" panose="02010609060101010101" charset="-122"/>
              </a:rPr>
              <a:t>不准</a:t>
            </a:r>
            <a:r>
              <a:rPr sz="3200" kern="0" spc="40" dirty="0">
                <a:solidFill>
                  <a:srgbClr val="000000">
                    <a:alpha val="100000"/>
                  </a:srgbClr>
                </a:solidFill>
                <a:latin typeface="黑体" panose="02010609060101010101" charset="-122"/>
                <a:ea typeface="黑体" panose="02010609060101010101" charset="-122"/>
                <a:cs typeface="黑体" panose="02010609060101010101" charset="-122"/>
              </a:rPr>
              <a:t>使用不符合规定的安</a:t>
            </a:r>
            <a:r>
              <a:rPr sz="32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20" dirty="0">
                <a:solidFill>
                  <a:srgbClr val="000000">
                    <a:alpha val="100000"/>
                  </a:srgbClr>
                </a:solidFill>
                <a:latin typeface="黑体" panose="02010609060101010101" charset="-122"/>
                <a:ea typeface="黑体" panose="02010609060101010101" charset="-122"/>
                <a:cs typeface="黑体" panose="02010609060101010101" charset="-122"/>
              </a:rPr>
              <a:t>全设备、应急装备作业</a:t>
            </a:r>
            <a:endParaRPr sz="3200" dirty="0">
              <a:latin typeface="黑体" panose="02010609060101010101" charset="-122"/>
              <a:ea typeface="黑体" panose="02010609060101010101" charset="-122"/>
              <a:cs typeface="黑体" panose="02010609060101010101" charset="-122"/>
            </a:endParaRPr>
          </a:p>
        </p:txBody>
      </p:sp>
      <p:sp>
        <p:nvSpPr>
          <p:cNvPr id="706" name="textbox 706"/>
          <p:cNvSpPr/>
          <p:nvPr/>
        </p:nvSpPr>
        <p:spPr>
          <a:xfrm>
            <a:off x="10541020" y="3152141"/>
            <a:ext cx="4525009" cy="4868545"/>
          </a:xfrm>
          <a:prstGeom prst="rect">
            <a:avLst/>
          </a:prstGeom>
          <a:noFill/>
          <a:ln w="0" cap="flat">
            <a:noFill/>
            <a:prstDash val="solid"/>
            <a:miter lim="0"/>
          </a:ln>
        </p:spPr>
        <p:txBody>
          <a:bodyPr vert="horz" wrap="square" lIns="0" tIns="0" rIns="0" bIns="0"/>
          <a:lstStyle/>
          <a:p>
            <a:pPr algn="l" rtl="0" eaLnBrk="0">
              <a:lnSpc>
                <a:spcPct val="95000"/>
              </a:lnSpc>
            </a:pPr>
            <a:endParaRPr sz="100" dirty="0">
              <a:latin typeface="Arial" panose="020B0604020202020204"/>
              <a:ea typeface="Arial" panose="020B0604020202020204"/>
              <a:cs typeface="Arial" panose="020B0604020202020204"/>
            </a:endParaRPr>
          </a:p>
          <a:p>
            <a:pPr marL="12700" algn="l" rtl="0" eaLnBrk="0">
              <a:lnSpc>
                <a:spcPct val="92000"/>
              </a:lnSpc>
            </a:pPr>
            <a:r>
              <a:rPr sz="3200" kern="0" spc="20" dirty="0">
                <a:solidFill>
                  <a:srgbClr val="F01010">
                    <a:alpha val="100000"/>
                  </a:srgbClr>
                </a:solidFill>
                <a:latin typeface="黑体" panose="02010609060101010101" charset="-122"/>
                <a:ea typeface="黑体" panose="02010609060101010101" charset="-122"/>
                <a:cs typeface="黑体" panose="02010609060101010101" charset="-122"/>
              </a:rPr>
              <a:t>不准</a:t>
            </a:r>
            <a:r>
              <a:rPr sz="3200" kern="0" spc="20" dirty="0">
                <a:solidFill>
                  <a:srgbClr val="000000">
                    <a:alpha val="100000"/>
                  </a:srgbClr>
                </a:solidFill>
                <a:latin typeface="黑体" panose="02010609060101010101" charset="-122"/>
                <a:ea typeface="黑体" panose="02010609060101010101" charset="-122"/>
                <a:cs typeface="黑体" panose="02010609060101010101" charset="-122"/>
              </a:rPr>
              <a:t>未经通风和检测合</a:t>
            </a:r>
            <a:r>
              <a:rPr sz="3200" kern="0" spc="10" dirty="0">
                <a:solidFill>
                  <a:srgbClr val="000000">
                    <a:alpha val="100000"/>
                  </a:srgbClr>
                </a:solidFill>
                <a:latin typeface="黑体" panose="02010609060101010101" charset="-122"/>
                <a:ea typeface="黑体" panose="02010609060101010101" charset="-122"/>
                <a:cs typeface="黑体" panose="02010609060101010101" charset="-122"/>
              </a:rPr>
              <a:t>格</a:t>
            </a:r>
            <a:r>
              <a:rPr sz="32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200" kern="0" spc="50" dirty="0">
                <a:solidFill>
                  <a:srgbClr val="000000">
                    <a:alpha val="100000"/>
                  </a:srgbClr>
                </a:solidFill>
                <a:latin typeface="黑体" panose="02010609060101010101" charset="-122"/>
                <a:ea typeface="黑体" panose="02010609060101010101" charset="-122"/>
                <a:cs typeface="黑体" panose="02010609060101010101" charset="-122"/>
              </a:rPr>
              <a:t>就作业</a:t>
            </a:r>
            <a:endParaRPr sz="3200" dirty="0">
              <a:latin typeface="黑体" panose="02010609060101010101" charset="-122"/>
              <a:ea typeface="黑体" panose="02010609060101010101" charset="-122"/>
              <a:cs typeface="黑体" panose="02010609060101010101"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marL="18415" algn="l" rtl="0" eaLnBrk="0">
              <a:lnSpc>
                <a:spcPct val="97000"/>
              </a:lnSpc>
              <a:spcBef>
                <a:spcPts val="965"/>
              </a:spcBef>
            </a:pPr>
            <a:r>
              <a:rPr sz="3200" b="1" kern="0" spc="0" dirty="0">
                <a:solidFill>
                  <a:srgbClr val="F01020">
                    <a:alpha val="100000"/>
                  </a:srgbClr>
                </a:solidFill>
                <a:latin typeface="黑体" panose="02010609060101010101" charset="-122"/>
                <a:ea typeface="黑体" panose="02010609060101010101" charset="-122"/>
                <a:cs typeface="黑体" panose="02010609060101010101" charset="-122"/>
              </a:rPr>
              <a:t>不准</a:t>
            </a:r>
            <a:r>
              <a:rPr sz="3200" b="1" kern="0" spc="0" dirty="0">
                <a:solidFill>
                  <a:srgbClr val="000000">
                    <a:alpha val="100000"/>
                  </a:srgbClr>
                </a:solidFill>
                <a:latin typeface="黑体" panose="02010609060101010101" charset="-122"/>
                <a:ea typeface="黑体" panose="02010609060101010101" charset="-122"/>
                <a:cs typeface="黑体" panose="02010609060101010101" charset="-122"/>
              </a:rPr>
              <a:t>没有监护就作业</a:t>
            </a:r>
            <a:endParaRPr sz="32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8415" algn="l" rtl="0" eaLnBrk="0">
              <a:lnSpc>
                <a:spcPct val="97000"/>
              </a:lnSpc>
            </a:pPr>
            <a:r>
              <a:rPr sz="3200" b="1" kern="0" spc="-20" dirty="0">
                <a:solidFill>
                  <a:srgbClr val="F02020">
                    <a:alpha val="100000"/>
                  </a:srgbClr>
                </a:solidFill>
                <a:latin typeface="黑体" panose="02010609060101010101" charset="-122"/>
                <a:ea typeface="黑体" panose="02010609060101010101" charset="-122"/>
                <a:cs typeface="黑体" panose="02010609060101010101" charset="-122"/>
              </a:rPr>
              <a:t>不准</a:t>
            </a:r>
            <a:r>
              <a:rPr sz="3200" b="1" kern="0" spc="-20" dirty="0">
                <a:solidFill>
                  <a:srgbClr val="000000">
                    <a:alpha val="100000"/>
                  </a:srgbClr>
                </a:solidFill>
                <a:latin typeface="黑体" panose="02010609060101010101" charset="-122"/>
                <a:ea typeface="黑体" panose="02010609060101010101" charset="-122"/>
                <a:cs typeface="黑体" panose="02010609060101010101" charset="-122"/>
              </a:rPr>
              <a:t>未经审批就作业</a:t>
            </a:r>
            <a:endParaRPr sz="3200" dirty="0">
              <a:latin typeface="黑体" panose="02010609060101010101" charset="-122"/>
              <a:ea typeface="黑体" panose="02010609060101010101" charset="-122"/>
              <a:cs typeface="黑体" panose="02010609060101010101" charset="-122"/>
            </a:endParaRPr>
          </a:p>
        </p:txBody>
      </p:sp>
      <p:sp>
        <p:nvSpPr>
          <p:cNvPr id="708" name="textbox 708"/>
          <p:cNvSpPr/>
          <p:nvPr/>
        </p:nvSpPr>
        <p:spPr>
          <a:xfrm>
            <a:off x="44450" y="635"/>
            <a:ext cx="16123285" cy="1016000"/>
          </a:xfrm>
          <a:prstGeom prst="rect">
            <a:avLst/>
          </a:prstGeom>
          <a:solidFill>
            <a:srgbClr val="0E54FC">
              <a:alpha val="100000"/>
            </a:srgbClr>
          </a:solidFill>
          <a:ln w="0" cap="flat">
            <a:noFill/>
            <a:prstDash val="solid"/>
            <a:miter lim="0"/>
          </a:ln>
        </p:spPr>
        <p:txBody>
          <a:bodyPr vert="horz" wrap="square" lIns="0" tIns="0" rIns="0" bIns="0"/>
          <a:lstStyle/>
          <a:p>
            <a:pPr algn="l" rtl="0" eaLnBrk="0">
              <a:lnSpc>
                <a:spcPct val="136000"/>
              </a:lnSpc>
            </a:pPr>
            <a:endParaRPr sz="1000" dirty="0">
              <a:latin typeface="Arial" panose="020B0604020202020204"/>
              <a:ea typeface="Arial" panose="020B0604020202020204"/>
              <a:cs typeface="Arial" panose="020B0604020202020204"/>
            </a:endParaRPr>
          </a:p>
          <a:p>
            <a:pPr marL="667385" algn="l" rtl="0" eaLnBrk="0">
              <a:lnSpc>
                <a:spcPct val="97000"/>
              </a:lnSpc>
              <a:spcBef>
                <a:spcPts val="5"/>
              </a:spcBef>
            </a:pPr>
            <a:r>
              <a:rPr sz="4100" b="1" kern="0" spc="150" dirty="0">
                <a:solidFill>
                  <a:srgbClr val="FFFFFF">
                    <a:alpha val="100000"/>
                  </a:srgbClr>
                </a:solidFill>
                <a:latin typeface="黑体" panose="02010609060101010101" charset="-122"/>
                <a:ea typeface="黑体" panose="02010609060101010101" charset="-122"/>
                <a:cs typeface="黑体" panose="02010609060101010101" charset="-122"/>
              </a:rPr>
              <a:t>有限空间作业“十不准”</a:t>
            </a:r>
            <a:endParaRPr sz="4100" dirty="0">
              <a:latin typeface="黑体" panose="02010609060101010101" charset="-122"/>
              <a:ea typeface="黑体" panose="02010609060101010101" charset="-122"/>
              <a:cs typeface="黑体" panose="02010609060101010101" charset="-122"/>
            </a:endParaRPr>
          </a:p>
        </p:txBody>
      </p:sp>
      <p:pic>
        <p:nvPicPr>
          <p:cNvPr id="710" name="picture 710"/>
          <p:cNvPicPr>
            <a:picLocks noChangeAspect="1"/>
          </p:cNvPicPr>
          <p:nvPr/>
        </p:nvPicPr>
        <p:blipFill>
          <a:blip r:embed="rId2"/>
          <a:stretch>
            <a:fillRect/>
          </a:stretch>
        </p:blipFill>
        <p:spPr>
          <a:xfrm rot="21600000">
            <a:off x="9550400" y="1079540"/>
            <a:ext cx="1308120" cy="1263609"/>
          </a:xfrm>
          <a:prstGeom prst="rect">
            <a:avLst/>
          </a:prstGeom>
        </p:spPr>
      </p:pic>
      <p:sp>
        <p:nvSpPr>
          <p:cNvPr id="712" name="textbox 712"/>
          <p:cNvSpPr/>
          <p:nvPr/>
        </p:nvSpPr>
        <p:spPr>
          <a:xfrm>
            <a:off x="4987188" y="1531611"/>
            <a:ext cx="5835650" cy="732790"/>
          </a:xfrm>
          <a:prstGeom prst="rect">
            <a:avLst/>
          </a:prstGeom>
          <a:noFill/>
          <a:ln w="0" cap="flat">
            <a:noFill/>
            <a:prstDash val="solid"/>
            <a:miter lim="0"/>
          </a:ln>
        </p:spPr>
        <p:txBody>
          <a:bodyPr vert="horz" wrap="square" lIns="0" tIns="0" rIns="0" bIns="0"/>
          <a:lstStyle/>
          <a:p>
            <a:pPr algn="l" rtl="0" eaLnBrk="0">
              <a:lnSpc>
                <a:spcPct val="68000"/>
              </a:lnSpc>
            </a:pPr>
            <a:endParaRPr sz="100" dirty="0">
              <a:latin typeface="Arial" panose="020B0604020202020204"/>
              <a:ea typeface="Arial" panose="020B0604020202020204"/>
              <a:cs typeface="Arial" panose="020B0604020202020204"/>
            </a:endParaRPr>
          </a:p>
          <a:p>
            <a:pPr algn="r" rtl="0" eaLnBrk="0">
              <a:lnSpc>
                <a:spcPct val="97000"/>
              </a:lnSpc>
            </a:pPr>
            <a:r>
              <a:rPr sz="4800" b="1" kern="0" spc="120" dirty="0">
                <a:solidFill>
                  <a:srgbClr val="000000">
                    <a:alpha val="100000"/>
                  </a:srgbClr>
                </a:solidFill>
                <a:latin typeface="黑体" panose="02010609060101010101" charset="-122"/>
                <a:ea typeface="黑体" panose="02010609060101010101" charset="-122"/>
                <a:cs typeface="黑体" panose="02010609060101010101" charset="-122"/>
              </a:rPr>
              <a:t>有限空间作业十</a:t>
            </a:r>
            <a:r>
              <a:rPr sz="4800" kern="0" spc="120" dirty="0">
                <a:solidFill>
                  <a:srgbClr val="000000">
                    <a:alpha val="100000"/>
                  </a:srgbClr>
                </a:solidFill>
                <a:latin typeface="黑体" panose="02010609060101010101" charset="-122"/>
                <a:ea typeface="黑体" panose="02010609060101010101" charset="-122"/>
                <a:cs typeface="黑体" panose="02010609060101010101" charset="-122"/>
              </a:rPr>
              <a:t>不</a:t>
            </a:r>
            <a:r>
              <a:rPr sz="4800" kern="0" spc="-1130" dirty="0">
                <a:solidFill>
                  <a:srgbClr val="000000">
                    <a:alpha val="100000"/>
                  </a:srgbClr>
                </a:solidFill>
                <a:latin typeface="黑体" panose="02010609060101010101" charset="-122"/>
                <a:ea typeface="黑体" panose="02010609060101010101" charset="-122"/>
                <a:cs typeface="黑体" panose="02010609060101010101" charset="-122"/>
              </a:rPr>
              <a:t> </a:t>
            </a:r>
            <a:r>
              <a:rPr sz="4800" kern="0" spc="120" dirty="0">
                <a:solidFill>
                  <a:srgbClr val="000000">
                    <a:alpha val="100000"/>
                  </a:srgbClr>
                </a:solidFill>
                <a:latin typeface="黑体" panose="02010609060101010101" charset="-122"/>
                <a:ea typeface="黑体" panose="02010609060101010101" charset="-122"/>
                <a:cs typeface="黑体" panose="02010609060101010101" charset="-122"/>
              </a:rPr>
              <a:t>准</a:t>
            </a:r>
            <a:endParaRPr sz="48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4" name="picture 714"/>
          <p:cNvPicPr>
            <a:picLocks noChangeAspect="1"/>
          </p:cNvPicPr>
          <p:nvPr/>
        </p:nvPicPr>
        <p:blipFill>
          <a:blip r:embed="rId1"/>
          <a:stretch>
            <a:fillRect/>
          </a:stretch>
        </p:blipFill>
        <p:spPr>
          <a:xfrm rot="21600000">
            <a:off x="0" y="0"/>
            <a:ext cx="16249660" cy="9144000"/>
          </a:xfrm>
          <a:prstGeom prst="rect">
            <a:avLst/>
          </a:prstGeom>
        </p:spPr>
      </p:pic>
      <p:sp>
        <p:nvSpPr>
          <p:cNvPr id="716" name="textbox 716"/>
          <p:cNvSpPr/>
          <p:nvPr/>
        </p:nvSpPr>
        <p:spPr>
          <a:xfrm>
            <a:off x="2057338" y="3131639"/>
            <a:ext cx="4914265" cy="2855595"/>
          </a:xfrm>
          <a:prstGeom prst="rect">
            <a:avLst/>
          </a:prstGeom>
          <a:noFill/>
          <a:ln w="0" cap="flat">
            <a:noFill/>
            <a:prstDash val="solid"/>
            <a:miter lim="0"/>
          </a:ln>
        </p:spPr>
        <p:txBody>
          <a:bodyPr vert="horz" wrap="square" lIns="0" tIns="0" rIns="0" bIns="0"/>
          <a:lstStyle/>
          <a:p>
            <a:pPr algn="l" rtl="0" eaLnBrk="0">
              <a:lnSpc>
                <a:spcPct val="59000"/>
              </a:lnSpc>
            </a:pPr>
            <a:endParaRPr sz="100" dirty="0">
              <a:latin typeface="Arial" panose="020B0604020202020204"/>
              <a:ea typeface="Arial" panose="020B0604020202020204"/>
              <a:cs typeface="Arial" panose="020B0604020202020204"/>
            </a:endParaRPr>
          </a:p>
          <a:p>
            <a:pPr marL="12700" algn="l" rtl="0" eaLnBrk="0">
              <a:lnSpc>
                <a:spcPct val="92000"/>
              </a:lnSpc>
            </a:pPr>
            <a:r>
              <a:rPr sz="3300" kern="0" spc="-100" dirty="0">
                <a:solidFill>
                  <a:srgbClr val="F02010">
                    <a:alpha val="100000"/>
                  </a:srgbClr>
                </a:solidFill>
                <a:latin typeface="黑体" panose="02010609060101010101" charset="-122"/>
                <a:ea typeface="黑体" panose="02010609060101010101" charset="-122"/>
                <a:cs typeface="黑体" panose="02010609060101010101" charset="-122"/>
              </a:rPr>
              <a:t>不准</a:t>
            </a:r>
            <a:r>
              <a:rPr sz="3300" kern="0" spc="-100" dirty="0">
                <a:solidFill>
                  <a:srgbClr val="000000">
                    <a:alpha val="100000"/>
                  </a:srgbClr>
                </a:solidFill>
                <a:latin typeface="黑体" panose="02010609060101010101" charset="-122"/>
                <a:ea typeface="黑体" panose="02010609060101010101" charset="-122"/>
                <a:cs typeface="黑体" panose="02010609060101010101" charset="-122"/>
              </a:rPr>
              <a:t>未确定联络方式及信号</a:t>
            </a:r>
            <a:r>
              <a:rPr sz="33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3300" kern="0" spc="30" dirty="0">
                <a:solidFill>
                  <a:srgbClr val="000000">
                    <a:alpha val="100000"/>
                  </a:srgbClr>
                </a:solidFill>
                <a:latin typeface="黑体" panose="02010609060101010101" charset="-122"/>
                <a:ea typeface="黑体" panose="02010609060101010101" charset="-122"/>
                <a:cs typeface="黑体" panose="02010609060101010101" charset="-122"/>
              </a:rPr>
              <a:t>就作业</a:t>
            </a:r>
            <a:endParaRPr sz="33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3000"/>
              </a:lnSpc>
            </a:pPr>
            <a:endParaRPr sz="800" dirty="0">
              <a:latin typeface="Arial" panose="020B0604020202020204"/>
              <a:ea typeface="Arial" panose="020B0604020202020204"/>
              <a:cs typeface="Arial" panose="020B0604020202020204"/>
            </a:endParaRPr>
          </a:p>
          <a:p>
            <a:pPr marL="18415" algn="l" rtl="0" eaLnBrk="0">
              <a:lnSpc>
                <a:spcPct val="95000"/>
              </a:lnSpc>
              <a:spcBef>
                <a:spcPts val="5"/>
              </a:spcBef>
            </a:pPr>
            <a:r>
              <a:rPr sz="3300" b="1" kern="0" spc="-80" dirty="0">
                <a:solidFill>
                  <a:srgbClr val="F02010">
                    <a:alpha val="100000"/>
                  </a:srgbClr>
                </a:solidFill>
                <a:latin typeface="黑体" panose="02010609060101010101" charset="-122"/>
                <a:ea typeface="黑体" panose="02010609060101010101" charset="-122"/>
                <a:cs typeface="黑体" panose="02010609060101010101" charset="-122"/>
              </a:rPr>
              <a:t>不准</a:t>
            </a:r>
            <a:r>
              <a:rPr sz="3300" b="1" kern="0" spc="-80" dirty="0">
                <a:solidFill>
                  <a:srgbClr val="000000">
                    <a:alpha val="100000"/>
                  </a:srgbClr>
                </a:solidFill>
                <a:latin typeface="黑体" panose="02010609060101010101" charset="-122"/>
                <a:ea typeface="黑体" panose="02010609060101010101" charset="-122"/>
                <a:cs typeface="黑体" panose="02010609060101010101" charset="-122"/>
              </a:rPr>
              <a:t>未经培训演练就作业</a:t>
            </a:r>
            <a:endParaRPr sz="3300" dirty="0">
              <a:latin typeface="黑体" panose="02010609060101010101" charset="-122"/>
              <a:ea typeface="黑体" panose="02010609060101010101" charset="-122"/>
              <a:cs typeface="黑体" panose="02010609060101010101" charset="-122"/>
            </a:endParaRPr>
          </a:p>
        </p:txBody>
      </p:sp>
      <p:sp>
        <p:nvSpPr>
          <p:cNvPr id="718" name="textbox 718"/>
          <p:cNvSpPr/>
          <p:nvPr/>
        </p:nvSpPr>
        <p:spPr>
          <a:xfrm>
            <a:off x="57150" y="0"/>
            <a:ext cx="16191865" cy="1016635"/>
          </a:xfrm>
          <a:prstGeom prst="rect">
            <a:avLst/>
          </a:prstGeom>
          <a:solidFill>
            <a:srgbClr val="0F53FD">
              <a:alpha val="100000"/>
            </a:srgbClr>
          </a:solidFill>
          <a:ln w="0" cap="flat">
            <a:noFill/>
            <a:prstDash val="solid"/>
            <a:miter lim="0"/>
          </a:ln>
        </p:spPr>
        <p:txBody>
          <a:bodyPr vert="horz" wrap="square" lIns="0" tIns="0" rIns="0" bIns="0"/>
          <a:lstStyle/>
          <a:p>
            <a:pPr algn="l" rtl="0" eaLnBrk="0">
              <a:lnSpc>
                <a:spcPct val="128000"/>
              </a:lnSpc>
            </a:pPr>
            <a:endParaRPr sz="1000" dirty="0">
              <a:latin typeface="Arial" panose="020B0604020202020204"/>
              <a:ea typeface="Arial" panose="020B0604020202020204"/>
              <a:cs typeface="Arial" panose="020B0604020202020204"/>
            </a:endParaRPr>
          </a:p>
          <a:p>
            <a:pPr marL="654685" algn="l" rtl="0" eaLnBrk="0">
              <a:lnSpc>
                <a:spcPct val="97000"/>
              </a:lnSpc>
            </a:pPr>
            <a:r>
              <a:rPr sz="4100" b="1" kern="0" spc="150" dirty="0">
                <a:solidFill>
                  <a:srgbClr val="FFFFFF">
                    <a:alpha val="100000"/>
                  </a:srgbClr>
                </a:solidFill>
                <a:latin typeface="黑体" panose="02010609060101010101" charset="-122"/>
                <a:ea typeface="黑体" panose="02010609060101010101" charset="-122"/>
                <a:cs typeface="黑体" panose="02010609060101010101" charset="-122"/>
              </a:rPr>
              <a:t>有限空间作业“十不准”</a:t>
            </a:r>
            <a:endParaRPr sz="4100" dirty="0">
              <a:latin typeface="黑体" panose="02010609060101010101" charset="-122"/>
              <a:ea typeface="黑体" panose="02010609060101010101" charset="-122"/>
              <a:cs typeface="黑体" panose="02010609060101010101" charset="-122"/>
            </a:endParaRPr>
          </a:p>
        </p:txBody>
      </p:sp>
      <p:sp>
        <p:nvSpPr>
          <p:cNvPr id="720" name="textbox 720"/>
          <p:cNvSpPr/>
          <p:nvPr/>
        </p:nvSpPr>
        <p:spPr>
          <a:xfrm>
            <a:off x="10337472" y="3259057"/>
            <a:ext cx="4932679" cy="2395220"/>
          </a:xfrm>
          <a:prstGeom prst="rect">
            <a:avLst/>
          </a:prstGeom>
          <a:noFill/>
          <a:ln w="0" cap="flat">
            <a:noFill/>
            <a:prstDash val="solid"/>
            <a:miter lim="0"/>
          </a:ln>
        </p:spPr>
        <p:txBody>
          <a:bodyPr vert="horz" wrap="square" lIns="0" tIns="0" rIns="0" bIns="0"/>
          <a:lstStyle/>
          <a:p>
            <a:pPr algn="l" rtl="0" eaLnBrk="0">
              <a:lnSpc>
                <a:spcPct val="121000"/>
              </a:lnSpc>
            </a:pPr>
            <a:endParaRPr sz="100" dirty="0">
              <a:latin typeface="Arial" panose="020B0604020202020204"/>
              <a:ea typeface="Arial" panose="020B0604020202020204"/>
              <a:cs typeface="Arial" panose="020B0604020202020204"/>
            </a:endParaRPr>
          </a:p>
          <a:p>
            <a:pPr marL="12700" algn="l" rtl="0" eaLnBrk="0">
              <a:lnSpc>
                <a:spcPct val="94000"/>
              </a:lnSpc>
              <a:spcBef>
                <a:spcPts val="0"/>
              </a:spcBef>
            </a:pPr>
            <a:r>
              <a:rPr sz="3300" b="1" kern="0" spc="190" dirty="0">
                <a:solidFill>
                  <a:srgbClr val="F02020">
                    <a:alpha val="100000"/>
                  </a:srgbClr>
                </a:solidFill>
                <a:latin typeface="黑体" panose="02010609060101010101" charset="-122"/>
                <a:ea typeface="黑体" panose="02010609060101010101" charset="-122"/>
                <a:cs typeface="黑体" panose="02010609060101010101" charset="-122"/>
              </a:rPr>
              <a:t>不准</a:t>
            </a:r>
            <a:r>
              <a:rPr sz="3300" b="1" kern="0" spc="190" dirty="0">
                <a:solidFill>
                  <a:srgbClr val="000000">
                    <a:alpha val="100000"/>
                  </a:srgbClr>
                </a:solidFill>
                <a:latin typeface="黑体" panose="02010609060101010101" charset="-122"/>
                <a:ea typeface="黑体" panose="02010609060101010101" charset="-122"/>
                <a:cs typeface="黑体" panose="02010609060101010101" charset="-122"/>
              </a:rPr>
              <a:t>不了解作业方案、作</a:t>
            </a:r>
            <a:r>
              <a:rPr sz="33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3300" b="1" kern="0" spc="180" dirty="0">
                <a:solidFill>
                  <a:srgbClr val="000000">
                    <a:alpha val="100000"/>
                  </a:srgbClr>
                </a:solidFill>
                <a:latin typeface="黑体" panose="02010609060101010101" charset="-122"/>
                <a:ea typeface="黑体" panose="02010609060101010101" charset="-122"/>
                <a:cs typeface="黑体" panose="02010609060101010101" charset="-122"/>
              </a:rPr>
              <a:t>业现场可能存在的危险</a:t>
            </a:r>
            <a:r>
              <a:rPr sz="3300" b="1" kern="0" spc="170" dirty="0">
                <a:solidFill>
                  <a:srgbClr val="000000">
                    <a:alpha val="100000"/>
                  </a:srgbClr>
                </a:solidFill>
                <a:latin typeface="黑体" panose="02010609060101010101" charset="-122"/>
                <a:ea typeface="黑体" panose="02010609060101010101" charset="-122"/>
                <a:cs typeface="黑体" panose="02010609060101010101" charset="-122"/>
              </a:rPr>
              <a:t>有</a:t>
            </a:r>
            <a:r>
              <a:rPr sz="33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3300" b="1" kern="0" spc="120" dirty="0">
                <a:solidFill>
                  <a:srgbClr val="000000">
                    <a:alpha val="100000"/>
                  </a:srgbClr>
                </a:solidFill>
                <a:latin typeface="黑体" panose="02010609060101010101" charset="-122"/>
                <a:ea typeface="黑体" panose="02010609060101010101" charset="-122"/>
                <a:cs typeface="黑体" panose="02010609060101010101" charset="-122"/>
              </a:rPr>
              <a:t>害因素、作业安全要求、</a:t>
            </a:r>
            <a:r>
              <a:rPr sz="3300" kern="0" spc="50" dirty="0">
                <a:solidFill>
                  <a:srgbClr val="000000">
                    <a:alpha val="100000"/>
                  </a:srgbClr>
                </a:solidFill>
                <a:latin typeface="黑体" panose="02010609060101010101" charset="-122"/>
                <a:ea typeface="黑体" panose="02010609060101010101" charset="-122"/>
                <a:cs typeface="黑体" panose="02010609060101010101" charset="-122"/>
              </a:rPr>
              <a:t> </a:t>
            </a:r>
            <a:r>
              <a:rPr sz="3300" b="1" kern="0" spc="170" dirty="0">
                <a:solidFill>
                  <a:srgbClr val="000000">
                    <a:alpha val="100000"/>
                  </a:srgbClr>
                </a:solidFill>
                <a:latin typeface="黑体" panose="02010609060101010101" charset="-122"/>
                <a:ea typeface="黑体" panose="02010609060101010101" charset="-122"/>
                <a:cs typeface="黑体" panose="02010609060101010101" charset="-122"/>
              </a:rPr>
              <a:t>防控措施及应急处置措施</a:t>
            </a:r>
            <a:r>
              <a:rPr sz="3300" kern="0" spc="60" dirty="0">
                <a:solidFill>
                  <a:srgbClr val="000000">
                    <a:alpha val="100000"/>
                  </a:srgbClr>
                </a:solidFill>
                <a:latin typeface="黑体" panose="02010609060101010101" charset="-122"/>
                <a:ea typeface="黑体" panose="02010609060101010101" charset="-122"/>
                <a:cs typeface="黑体" panose="02010609060101010101" charset="-122"/>
              </a:rPr>
              <a:t> </a:t>
            </a:r>
            <a:r>
              <a:rPr sz="3300" b="1" kern="0" spc="-50" dirty="0">
                <a:solidFill>
                  <a:srgbClr val="000000">
                    <a:alpha val="100000"/>
                  </a:srgbClr>
                </a:solidFill>
                <a:latin typeface="黑体" panose="02010609060101010101" charset="-122"/>
                <a:ea typeface="黑体" panose="02010609060101010101" charset="-122"/>
                <a:cs typeface="黑体" panose="02010609060101010101" charset="-122"/>
              </a:rPr>
              <a:t>就作业</a:t>
            </a:r>
            <a:endParaRPr sz="3300" dirty="0">
              <a:latin typeface="黑体" panose="02010609060101010101" charset="-122"/>
              <a:ea typeface="黑体" panose="02010609060101010101" charset="-122"/>
              <a:cs typeface="黑体" panose="02010609060101010101" charset="-122"/>
            </a:endParaRPr>
          </a:p>
        </p:txBody>
      </p:sp>
      <p:sp>
        <p:nvSpPr>
          <p:cNvPr id="722" name="textbox 722"/>
          <p:cNvSpPr/>
          <p:nvPr/>
        </p:nvSpPr>
        <p:spPr>
          <a:xfrm>
            <a:off x="2057338" y="7312924"/>
            <a:ext cx="4904104" cy="944244"/>
          </a:xfrm>
          <a:prstGeom prst="rect">
            <a:avLst/>
          </a:prstGeom>
          <a:noFill/>
          <a:ln w="0" cap="flat">
            <a:noFill/>
            <a:prstDash val="solid"/>
            <a:miter lim="0"/>
          </a:ln>
        </p:spPr>
        <p:txBody>
          <a:bodyPr vert="horz" wrap="square" lIns="0" tIns="0" rIns="0" bIns="0"/>
          <a:lstStyle/>
          <a:p>
            <a:pPr algn="l" rtl="0" eaLnBrk="0">
              <a:lnSpc>
                <a:spcPct val="106000"/>
              </a:lnSpc>
            </a:pPr>
            <a:endParaRPr sz="100" dirty="0">
              <a:latin typeface="Arial" panose="020B0604020202020204"/>
              <a:ea typeface="Arial" panose="020B0604020202020204"/>
              <a:cs typeface="Arial" panose="020B0604020202020204"/>
            </a:endParaRPr>
          </a:p>
          <a:p>
            <a:pPr marL="12700" algn="l" rtl="0" eaLnBrk="0">
              <a:lnSpc>
                <a:spcPct val="91000"/>
              </a:lnSpc>
            </a:pPr>
            <a:r>
              <a:rPr sz="3300" kern="0" spc="-100" dirty="0">
                <a:solidFill>
                  <a:srgbClr val="F02010">
                    <a:alpha val="100000"/>
                  </a:srgbClr>
                </a:solidFill>
                <a:latin typeface="黑体" panose="02010609060101010101" charset="-122"/>
                <a:ea typeface="黑体" panose="02010609060101010101" charset="-122"/>
                <a:cs typeface="黑体" panose="02010609060101010101" charset="-122"/>
              </a:rPr>
              <a:t>不准</a:t>
            </a:r>
            <a:r>
              <a:rPr sz="3300" kern="0" spc="-100" dirty="0">
                <a:solidFill>
                  <a:srgbClr val="000000">
                    <a:alpha val="100000"/>
                  </a:srgbClr>
                </a:solidFill>
                <a:latin typeface="黑体" panose="02010609060101010101" charset="-122"/>
                <a:ea typeface="黑体" panose="02010609060101010101" charset="-122"/>
                <a:cs typeface="黑体" panose="02010609060101010101" charset="-122"/>
              </a:rPr>
              <a:t>未检查好应急救援装备</a:t>
            </a:r>
            <a:r>
              <a:rPr sz="33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3300" kern="0" spc="-40" dirty="0">
                <a:solidFill>
                  <a:srgbClr val="000000">
                    <a:alpha val="100000"/>
                  </a:srgbClr>
                </a:solidFill>
                <a:latin typeface="黑体" panose="02010609060101010101" charset="-122"/>
                <a:ea typeface="黑体" panose="02010609060101010101" charset="-122"/>
                <a:cs typeface="黑体" panose="02010609060101010101" charset="-122"/>
              </a:rPr>
              <a:t>就作业</a:t>
            </a:r>
            <a:endParaRPr sz="3300" dirty="0">
              <a:latin typeface="黑体" panose="02010609060101010101" charset="-122"/>
              <a:ea typeface="黑体" panose="02010609060101010101" charset="-122"/>
              <a:cs typeface="黑体" panose="02010609060101010101" charset="-122"/>
            </a:endParaRPr>
          </a:p>
        </p:txBody>
      </p:sp>
      <p:pic>
        <p:nvPicPr>
          <p:cNvPr id="724" name="picture 724"/>
          <p:cNvPicPr>
            <a:picLocks noChangeAspect="1"/>
          </p:cNvPicPr>
          <p:nvPr/>
        </p:nvPicPr>
        <p:blipFill>
          <a:blip r:embed="rId2"/>
          <a:stretch>
            <a:fillRect/>
          </a:stretch>
        </p:blipFill>
        <p:spPr>
          <a:xfrm rot="21600000">
            <a:off x="9550400" y="1079540"/>
            <a:ext cx="1308120" cy="1263609"/>
          </a:xfrm>
          <a:prstGeom prst="rect">
            <a:avLst/>
          </a:prstGeom>
        </p:spPr>
      </p:pic>
      <p:sp>
        <p:nvSpPr>
          <p:cNvPr id="726" name="textbox 726"/>
          <p:cNvSpPr/>
          <p:nvPr/>
        </p:nvSpPr>
        <p:spPr>
          <a:xfrm>
            <a:off x="4987188" y="1531611"/>
            <a:ext cx="5835650" cy="732790"/>
          </a:xfrm>
          <a:prstGeom prst="rect">
            <a:avLst/>
          </a:prstGeom>
          <a:noFill/>
          <a:ln w="0" cap="flat">
            <a:noFill/>
            <a:prstDash val="solid"/>
            <a:miter lim="0"/>
          </a:ln>
        </p:spPr>
        <p:txBody>
          <a:bodyPr vert="horz" wrap="square" lIns="0" tIns="0" rIns="0" bIns="0"/>
          <a:lstStyle/>
          <a:p>
            <a:pPr algn="l" rtl="0" eaLnBrk="0">
              <a:lnSpc>
                <a:spcPct val="68000"/>
              </a:lnSpc>
            </a:pPr>
            <a:endParaRPr sz="100" dirty="0">
              <a:latin typeface="Arial" panose="020B0604020202020204"/>
              <a:ea typeface="Arial" panose="020B0604020202020204"/>
              <a:cs typeface="Arial" panose="020B0604020202020204"/>
            </a:endParaRPr>
          </a:p>
          <a:p>
            <a:pPr algn="r" rtl="0" eaLnBrk="0">
              <a:lnSpc>
                <a:spcPct val="97000"/>
              </a:lnSpc>
            </a:pPr>
            <a:r>
              <a:rPr sz="4800" b="1" kern="0" spc="120" dirty="0">
                <a:solidFill>
                  <a:srgbClr val="000000">
                    <a:alpha val="100000"/>
                  </a:srgbClr>
                </a:solidFill>
                <a:latin typeface="黑体" panose="02010609060101010101" charset="-122"/>
                <a:ea typeface="黑体" panose="02010609060101010101" charset="-122"/>
                <a:cs typeface="黑体" panose="02010609060101010101" charset="-122"/>
              </a:rPr>
              <a:t>有限空间作业十</a:t>
            </a:r>
            <a:r>
              <a:rPr sz="4800" kern="0" spc="120" dirty="0">
                <a:solidFill>
                  <a:srgbClr val="000000">
                    <a:alpha val="100000"/>
                  </a:srgbClr>
                </a:solidFill>
                <a:latin typeface="黑体" panose="02010609060101010101" charset="-122"/>
                <a:ea typeface="黑体" panose="02010609060101010101" charset="-122"/>
                <a:cs typeface="黑体" panose="02010609060101010101" charset="-122"/>
              </a:rPr>
              <a:t>不</a:t>
            </a:r>
            <a:r>
              <a:rPr sz="4800" kern="0" spc="-1130" dirty="0">
                <a:solidFill>
                  <a:srgbClr val="000000">
                    <a:alpha val="100000"/>
                  </a:srgbClr>
                </a:solidFill>
                <a:latin typeface="黑体" panose="02010609060101010101" charset="-122"/>
                <a:ea typeface="黑体" panose="02010609060101010101" charset="-122"/>
                <a:cs typeface="黑体" panose="02010609060101010101" charset="-122"/>
              </a:rPr>
              <a:t> </a:t>
            </a:r>
            <a:r>
              <a:rPr sz="4800" kern="0" spc="120" dirty="0">
                <a:solidFill>
                  <a:srgbClr val="000000">
                    <a:alpha val="100000"/>
                  </a:srgbClr>
                </a:solidFill>
                <a:latin typeface="黑体" panose="02010609060101010101" charset="-122"/>
                <a:ea typeface="黑体" panose="02010609060101010101" charset="-122"/>
                <a:cs typeface="黑体" panose="02010609060101010101" charset="-122"/>
              </a:rPr>
              <a:t>准</a:t>
            </a:r>
            <a:endParaRPr sz="48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8" name="picture 728"/>
          <p:cNvPicPr>
            <a:picLocks noChangeAspect="1"/>
          </p:cNvPicPr>
          <p:nvPr/>
        </p:nvPicPr>
        <p:blipFill>
          <a:blip r:embed="rId1"/>
          <a:stretch>
            <a:fillRect/>
          </a:stretch>
        </p:blipFill>
        <p:spPr>
          <a:xfrm rot="21600000">
            <a:off x="0" y="0"/>
            <a:ext cx="16249660" cy="9144000"/>
          </a:xfrm>
          <a:prstGeom prst="rect">
            <a:avLst/>
          </a:prstGeom>
        </p:spPr>
      </p:pic>
      <p:sp>
        <p:nvSpPr>
          <p:cNvPr id="730" name="textbox 730"/>
          <p:cNvSpPr/>
          <p:nvPr/>
        </p:nvSpPr>
        <p:spPr>
          <a:xfrm>
            <a:off x="1555678" y="2320724"/>
            <a:ext cx="10073005" cy="448627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algn="r" rtl="0" eaLnBrk="0">
              <a:lnSpc>
                <a:spcPct val="86000"/>
              </a:lnSpc>
            </a:pPr>
            <a:r>
              <a:rPr sz="2600" kern="0" spc="120" dirty="0">
                <a:solidFill>
                  <a:srgbClr val="FFFFFF">
                    <a:alpha val="100000"/>
                  </a:srgbClr>
                </a:solidFill>
                <a:latin typeface="黑体" panose="02010609060101010101" charset="-122"/>
                <a:ea typeface="黑体" panose="02010609060101010101" charset="-122"/>
                <a:cs typeface="黑体" panose="02010609060101010101" charset="-122"/>
              </a:rPr>
              <a:t>有限空间作业安全管理关乎每一位作业人员的生命安全，关乎</a:t>
            </a:r>
            <a:endParaRPr sz="2600" dirty="0">
              <a:latin typeface="黑体" panose="02010609060101010101" charset="-122"/>
              <a:ea typeface="黑体" panose="02010609060101010101" charset="-122"/>
              <a:cs typeface="黑体" panose="02010609060101010101" charset="-122"/>
            </a:endParaRPr>
          </a:p>
          <a:p>
            <a:pPr marL="12700" algn="l" rtl="0" eaLnBrk="0">
              <a:lnSpc>
                <a:spcPts val="4765"/>
              </a:lnSpc>
            </a:pPr>
            <a:r>
              <a:rPr sz="2600" kern="0" spc="-100" dirty="0">
                <a:solidFill>
                  <a:srgbClr val="FFFFFF">
                    <a:alpha val="100000"/>
                  </a:srgbClr>
                </a:solidFill>
                <a:latin typeface="黑体" panose="02010609060101010101" charset="-122"/>
                <a:ea typeface="黑体" panose="02010609060101010101" charset="-122"/>
                <a:cs typeface="黑体" panose="02010609060101010101" charset="-122"/>
              </a:rPr>
              <a:t>企业的稳定发展。</a:t>
            </a:r>
            <a:endParaRPr sz="26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Arial" panose="020B0604020202020204"/>
              <a:ea typeface="Arial" panose="020B0604020202020204"/>
              <a:cs typeface="Arial" panose="020B0604020202020204"/>
            </a:endParaRPr>
          </a:p>
          <a:p>
            <a:pPr marL="565150" algn="l" rtl="0" eaLnBrk="0">
              <a:lnSpc>
                <a:spcPct val="94000"/>
              </a:lnSpc>
              <a:spcBef>
                <a:spcPts val="780"/>
              </a:spcBef>
            </a:pPr>
            <a:r>
              <a:rPr sz="2600" kern="0" spc="50" dirty="0">
                <a:solidFill>
                  <a:srgbClr val="FFFFFF">
                    <a:alpha val="100000"/>
                  </a:srgbClr>
                </a:solidFill>
                <a:latin typeface="黑体" panose="02010609060101010101" charset="-122"/>
                <a:ea typeface="黑体" panose="02010609060101010101" charset="-122"/>
                <a:cs typeface="黑体" panose="02010609060101010101" charset="-122"/>
              </a:rPr>
              <a:t>口企业必须将“先通风、再</a:t>
            </a:r>
            <a:r>
              <a:rPr sz="2600" kern="0" spc="40" dirty="0">
                <a:solidFill>
                  <a:srgbClr val="FFFFFF">
                    <a:alpha val="100000"/>
                  </a:srgbClr>
                </a:solidFill>
                <a:latin typeface="黑体" panose="02010609060101010101" charset="-122"/>
                <a:ea typeface="黑体" panose="02010609060101010101" charset="-122"/>
                <a:cs typeface="黑体" panose="02010609060101010101" charset="-122"/>
              </a:rPr>
              <a:t>检测、后作业”刻进制度；</a:t>
            </a:r>
            <a:endParaRPr sz="2600" dirty="0">
              <a:latin typeface="黑体" panose="02010609060101010101" charset="-122"/>
              <a:ea typeface="黑体" panose="02010609060101010101" charset="-122"/>
              <a:cs typeface="黑体" panose="02010609060101010101" charset="-122"/>
            </a:endParaRPr>
          </a:p>
          <a:p>
            <a:pPr marL="565150" algn="l" rtl="0" eaLnBrk="0">
              <a:lnSpc>
                <a:spcPct val="94000"/>
              </a:lnSpc>
              <a:spcBef>
                <a:spcPts val="1970"/>
              </a:spcBef>
            </a:pPr>
            <a:r>
              <a:rPr sz="2600" kern="0" spc="120" dirty="0">
                <a:solidFill>
                  <a:srgbClr val="FFFFFF">
                    <a:alpha val="100000"/>
                  </a:srgbClr>
                </a:solidFill>
                <a:latin typeface="黑体" panose="02010609060101010101" charset="-122"/>
                <a:ea typeface="黑体" panose="02010609060101010101" charset="-122"/>
                <a:cs typeface="黑体" panose="02010609060101010101" charset="-122"/>
              </a:rPr>
              <a:t>口员工必须牢记“防护装备是保命符，盲</a:t>
            </a:r>
            <a:r>
              <a:rPr sz="2600" kern="0" spc="110" dirty="0">
                <a:solidFill>
                  <a:srgbClr val="FFFFFF">
                    <a:alpha val="100000"/>
                  </a:srgbClr>
                </a:solidFill>
                <a:latin typeface="黑体" panose="02010609060101010101" charset="-122"/>
                <a:ea typeface="黑体" panose="02010609060101010101" charset="-122"/>
                <a:cs typeface="黑体" panose="02010609060101010101" charset="-122"/>
              </a:rPr>
              <a:t>目施救是催命符”;</a:t>
            </a:r>
            <a:endParaRPr sz="2600" dirty="0">
              <a:latin typeface="黑体" panose="02010609060101010101" charset="-122"/>
              <a:ea typeface="黑体" panose="02010609060101010101" charset="-122"/>
              <a:cs typeface="黑体" panose="02010609060101010101" charset="-122"/>
            </a:endParaRPr>
          </a:p>
          <a:p>
            <a:pPr marL="565150" algn="l" rtl="0" eaLnBrk="0">
              <a:lnSpc>
                <a:spcPct val="86000"/>
              </a:lnSpc>
              <a:spcBef>
                <a:spcPts val="1740"/>
              </a:spcBef>
            </a:pPr>
            <a:r>
              <a:rPr sz="2600" kern="0" spc="160" dirty="0">
                <a:solidFill>
                  <a:srgbClr val="FFFFFF">
                    <a:alpha val="100000"/>
                  </a:srgbClr>
                </a:solidFill>
                <a:latin typeface="黑体" panose="02010609060101010101" charset="-122"/>
                <a:ea typeface="黑体" panose="02010609060101010101" charset="-122"/>
                <a:cs typeface="黑体" panose="02010609060101010101" charset="-122"/>
              </a:rPr>
              <a:t>口监管必须以“零容忍”态度严查隐患，让每一处有限空间都</a:t>
            </a:r>
            <a:endParaRPr sz="2600" dirty="0">
              <a:latin typeface="黑体" panose="02010609060101010101" charset="-122"/>
              <a:ea typeface="黑体" panose="02010609060101010101" charset="-122"/>
              <a:cs typeface="黑体" panose="02010609060101010101" charset="-122"/>
            </a:endParaRPr>
          </a:p>
          <a:p>
            <a:pPr marL="1016000" algn="l" rtl="0" eaLnBrk="0">
              <a:lnSpc>
                <a:spcPts val="4975"/>
              </a:lnSpc>
            </a:pPr>
            <a:r>
              <a:rPr sz="2600" kern="0" spc="120" dirty="0">
                <a:solidFill>
                  <a:srgbClr val="FFFFFF">
                    <a:alpha val="100000"/>
                  </a:srgbClr>
                </a:solidFill>
                <a:latin typeface="黑体" panose="02010609060101010101" charset="-122"/>
                <a:ea typeface="黑体" panose="02010609060101010101" charset="-122"/>
                <a:cs typeface="黑体" panose="02010609060101010101" charset="-122"/>
              </a:rPr>
              <a:t>有“安全守门人”!</a:t>
            </a:r>
            <a:endParaRPr sz="2600" dirty="0">
              <a:latin typeface="黑体" panose="02010609060101010101" charset="-122"/>
              <a:ea typeface="黑体" panose="02010609060101010101" charset="-122"/>
              <a:cs typeface="黑体" panose="02010609060101010101" charset="-122"/>
            </a:endParaRPr>
          </a:p>
          <a:p>
            <a:pPr algn="l" rtl="0" eaLnBrk="0">
              <a:lnSpc>
                <a:spcPct val="185000"/>
              </a:lnSpc>
            </a:pPr>
            <a:endParaRPr sz="1000" dirty="0">
              <a:latin typeface="Arial" panose="020B0604020202020204"/>
              <a:ea typeface="Arial" panose="020B0604020202020204"/>
              <a:cs typeface="Arial" panose="020B0604020202020204"/>
            </a:endParaRPr>
          </a:p>
          <a:p>
            <a:pPr algn="l" rtl="0" eaLnBrk="0">
              <a:lnSpc>
                <a:spcPct val="100000"/>
              </a:lnSpc>
            </a:pPr>
            <a:endParaRPr sz="1100" dirty="0">
              <a:latin typeface="Arial" panose="020B0604020202020204"/>
              <a:ea typeface="Arial" panose="020B0604020202020204"/>
              <a:cs typeface="Arial" panose="020B0604020202020204"/>
            </a:endParaRPr>
          </a:p>
          <a:p>
            <a:pPr marL="134620" algn="l" rtl="0" eaLnBrk="0">
              <a:lnSpc>
                <a:spcPct val="93000"/>
              </a:lnSpc>
              <a:spcBef>
                <a:spcPts val="5"/>
              </a:spcBef>
            </a:pPr>
            <a:r>
              <a:rPr sz="4400" b="1" kern="0" spc="-110" dirty="0">
                <a:solidFill>
                  <a:srgbClr val="FFFF00">
                    <a:alpha val="100000"/>
                  </a:srgbClr>
                </a:solidFill>
                <a:latin typeface="黑体" panose="02010609060101010101" charset="-122"/>
                <a:ea typeface="黑体" panose="02010609060101010101" charset="-122"/>
                <a:cs typeface="黑体" panose="02010609060101010101" charset="-122"/>
              </a:rPr>
              <a:t>生命只有一次，安全没有“下</a:t>
            </a:r>
            <a:r>
              <a:rPr sz="4400" b="1" kern="0" spc="-120" dirty="0">
                <a:solidFill>
                  <a:srgbClr val="FFFF00">
                    <a:alpha val="100000"/>
                  </a:srgbClr>
                </a:solidFill>
                <a:latin typeface="黑体" panose="02010609060101010101" charset="-122"/>
                <a:ea typeface="黑体" panose="02010609060101010101" charset="-122"/>
                <a:cs typeface="黑体" panose="02010609060101010101" charset="-122"/>
              </a:rPr>
              <a:t>次注意”!</a:t>
            </a:r>
            <a:endParaRPr sz="4400" b="1" kern="0" spc="-120" dirty="0">
              <a:solidFill>
                <a:srgbClr val="FFFF00">
                  <a:alpha val="100000"/>
                </a:srgbClr>
              </a:solidFill>
              <a:latin typeface="黑体" panose="02010609060101010101" charset="-122"/>
              <a:ea typeface="黑体" panose="02010609060101010101" charset="-122"/>
              <a:cs typeface="黑体" panose="02010609060101010101" charset="-122"/>
            </a:endParaRPr>
          </a:p>
        </p:txBody>
      </p:sp>
      <p:pic>
        <p:nvPicPr>
          <p:cNvPr id="732" name="picture 732"/>
          <p:cNvPicPr>
            <a:picLocks noChangeAspect="1"/>
          </p:cNvPicPr>
          <p:nvPr/>
        </p:nvPicPr>
        <p:blipFill>
          <a:blip r:embed="rId2"/>
          <a:stretch>
            <a:fillRect/>
          </a:stretch>
        </p:blipFill>
        <p:spPr>
          <a:xfrm rot="21600000">
            <a:off x="11804620" y="1377909"/>
            <a:ext cx="3492600" cy="6489770"/>
          </a:xfrm>
          <a:prstGeom prst="rect">
            <a:avLst/>
          </a:prstGeom>
        </p:spPr>
      </p:pic>
      <p:sp>
        <p:nvSpPr>
          <p:cNvPr id="734" name="textbox 734"/>
          <p:cNvSpPr/>
          <p:nvPr/>
        </p:nvSpPr>
        <p:spPr>
          <a:xfrm>
            <a:off x="25400" y="635"/>
            <a:ext cx="16224250" cy="1016000"/>
          </a:xfrm>
          <a:prstGeom prst="rect">
            <a:avLst/>
          </a:prstGeom>
          <a:solidFill>
            <a:srgbClr val="0D52FD">
              <a:alpha val="100000"/>
            </a:srgbClr>
          </a:solidFill>
          <a:ln w="0" cap="flat">
            <a:noFill/>
            <a:prstDash val="solid"/>
            <a:miter lim="0"/>
          </a:ln>
        </p:spPr>
        <p:txBody>
          <a:bodyPr vert="horz" wrap="square" lIns="0" tIns="0" rIns="0" bIns="0"/>
          <a:lstStyle/>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655320" algn="l" rtl="0" eaLnBrk="0">
              <a:lnSpc>
                <a:spcPct val="99000"/>
              </a:lnSpc>
            </a:pPr>
            <a:r>
              <a:rPr lang="en-US" sz="4400" b="1" kern="0" spc="90" dirty="0">
                <a:solidFill>
                  <a:srgbClr val="FFFFFF">
                    <a:alpha val="100000"/>
                  </a:srgbClr>
                </a:solidFill>
                <a:latin typeface="黑体" panose="02010609060101010101" charset="-122"/>
                <a:ea typeface="黑体" panose="02010609060101010101" charset="-122"/>
                <a:cs typeface="黑体" panose="02010609060101010101" charset="-122"/>
              </a:rPr>
              <a:t>                       </a:t>
            </a:r>
            <a:r>
              <a:rPr sz="4800" b="1" kern="0" spc="90" dirty="0">
                <a:solidFill>
                  <a:srgbClr val="FFFFFF">
                    <a:alpha val="100000"/>
                  </a:srgbClr>
                </a:solidFill>
                <a:latin typeface="黑体" panose="02010609060101010101" charset="-122"/>
                <a:ea typeface="黑体" panose="02010609060101010101" charset="-122"/>
                <a:cs typeface="黑体" panose="02010609060101010101" charset="-122"/>
              </a:rPr>
              <a:t>总</a:t>
            </a:r>
            <a:r>
              <a:rPr lang="en-US" sz="4800" b="1" kern="0" spc="90" dirty="0">
                <a:solidFill>
                  <a:srgbClr val="FFFFFF">
                    <a:alpha val="100000"/>
                  </a:srgbClr>
                </a:solidFill>
                <a:latin typeface="黑体" panose="02010609060101010101" charset="-122"/>
                <a:ea typeface="黑体" panose="02010609060101010101" charset="-122"/>
                <a:cs typeface="黑体" panose="02010609060101010101" charset="-122"/>
              </a:rPr>
              <a:t>  </a:t>
            </a:r>
            <a:r>
              <a:rPr sz="4800" b="1" kern="0" spc="90" dirty="0">
                <a:solidFill>
                  <a:srgbClr val="FFFFFF">
                    <a:alpha val="100000"/>
                  </a:srgbClr>
                </a:solidFill>
                <a:latin typeface="黑体" panose="02010609060101010101" charset="-122"/>
                <a:ea typeface="黑体" panose="02010609060101010101" charset="-122"/>
                <a:cs typeface="黑体" panose="02010609060101010101" charset="-122"/>
              </a:rPr>
              <a:t>结</a:t>
            </a:r>
            <a:endParaRPr sz="4800" b="1" kern="0" spc="90" dirty="0">
              <a:solidFill>
                <a:srgbClr val="FFFFFF">
                  <a:alpha val="100000"/>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6" name="picture 736"/>
          <p:cNvPicPr>
            <a:picLocks noChangeAspect="1"/>
          </p:cNvPicPr>
          <p:nvPr/>
        </p:nvPicPr>
        <p:blipFill>
          <a:blip r:embed="rId1"/>
          <a:stretch>
            <a:fillRect/>
          </a:stretch>
        </p:blipFill>
        <p:spPr>
          <a:xfrm rot="21600000">
            <a:off x="0" y="0"/>
            <a:ext cx="16249660" cy="9144000"/>
          </a:xfrm>
          <a:prstGeom prst="rect">
            <a:avLst/>
          </a:prstGeom>
        </p:spPr>
      </p:pic>
      <p:sp>
        <p:nvSpPr>
          <p:cNvPr id="738" name="textbox 738"/>
          <p:cNvSpPr/>
          <p:nvPr/>
        </p:nvSpPr>
        <p:spPr>
          <a:xfrm>
            <a:off x="4473334" y="2251236"/>
            <a:ext cx="7312025" cy="1786254"/>
          </a:xfrm>
          <a:prstGeom prst="rect">
            <a:avLst/>
          </a:prstGeom>
          <a:noFill/>
          <a:ln w="0" cap="flat">
            <a:noFill/>
            <a:prstDash val="solid"/>
            <a:miter lim="0"/>
          </a:ln>
        </p:spPr>
        <p:txBody>
          <a:bodyPr vert="horz" wrap="square" lIns="0" tIns="0" rIns="0" bIns="0"/>
          <a:lstStyle/>
          <a:p>
            <a:pPr algn="l" rtl="0" eaLnBrk="0">
              <a:lnSpc>
                <a:spcPct val="140000"/>
              </a:lnSpc>
            </a:pPr>
            <a:endParaRPr sz="100" dirty="0">
              <a:latin typeface="Arial" panose="020B0604020202020204"/>
              <a:ea typeface="Arial" panose="020B0604020202020204"/>
              <a:cs typeface="Arial" panose="020B0604020202020204"/>
            </a:endParaRPr>
          </a:p>
          <a:p>
            <a:pPr algn="r" rtl="0" eaLnBrk="0">
              <a:lnSpc>
                <a:spcPct val="95000"/>
              </a:lnSpc>
              <a:spcBef>
                <a:spcPts val="0"/>
              </a:spcBef>
            </a:pPr>
            <a:r>
              <a:rPr sz="12100" b="1" kern="0" spc="-560" dirty="0">
                <a:solidFill>
                  <a:srgbClr val="1050F0">
                    <a:alpha val="100000"/>
                  </a:srgbClr>
                </a:solidFill>
                <a:latin typeface="黑体" panose="02010609060101010101" charset="-122"/>
                <a:ea typeface="黑体" panose="02010609060101010101" charset="-122"/>
                <a:cs typeface="黑体" panose="02010609060101010101" charset="-122"/>
              </a:rPr>
              <a:t>感</a:t>
            </a:r>
            <a:r>
              <a:rPr sz="12100" kern="0" spc="-2000" dirty="0">
                <a:solidFill>
                  <a:srgbClr val="1050F0">
                    <a:alpha val="100000"/>
                  </a:srgbClr>
                </a:solidFill>
                <a:latin typeface="黑体" panose="02010609060101010101" charset="-122"/>
                <a:ea typeface="黑体" panose="02010609060101010101" charset="-122"/>
                <a:cs typeface="黑体" panose="02010609060101010101" charset="-122"/>
              </a:rPr>
              <a:t> </a:t>
            </a:r>
            <a:r>
              <a:rPr sz="12100" b="1" kern="0" spc="-560" dirty="0">
                <a:solidFill>
                  <a:srgbClr val="1050F0">
                    <a:alpha val="100000"/>
                  </a:srgbClr>
                </a:solidFill>
                <a:latin typeface="黑体" panose="02010609060101010101" charset="-122"/>
                <a:ea typeface="黑体" panose="02010609060101010101" charset="-122"/>
                <a:cs typeface="黑体" panose="02010609060101010101" charset="-122"/>
              </a:rPr>
              <a:t>谢</a:t>
            </a:r>
            <a:r>
              <a:rPr sz="12100" kern="0" spc="-3270" dirty="0">
                <a:solidFill>
                  <a:srgbClr val="1050F0">
                    <a:alpha val="100000"/>
                  </a:srgbClr>
                </a:solidFill>
                <a:latin typeface="黑体" panose="02010609060101010101" charset="-122"/>
                <a:ea typeface="黑体" panose="02010609060101010101" charset="-122"/>
                <a:cs typeface="黑体" panose="02010609060101010101" charset="-122"/>
              </a:rPr>
              <a:t> </a:t>
            </a:r>
            <a:r>
              <a:rPr sz="12100" b="1" kern="0" spc="-560" dirty="0">
                <a:solidFill>
                  <a:srgbClr val="2050E0">
                    <a:alpha val="100000"/>
                  </a:srgbClr>
                </a:solidFill>
                <a:latin typeface="黑体" panose="02010609060101010101" charset="-122"/>
                <a:ea typeface="黑体" panose="02010609060101010101" charset="-122"/>
                <a:cs typeface="黑体" panose="02010609060101010101" charset="-122"/>
              </a:rPr>
              <a:t>观</a:t>
            </a:r>
            <a:r>
              <a:rPr sz="12100" kern="0" spc="-1930" dirty="0">
                <a:solidFill>
                  <a:srgbClr val="2050E0">
                    <a:alpha val="100000"/>
                  </a:srgbClr>
                </a:solidFill>
                <a:latin typeface="黑体" panose="02010609060101010101" charset="-122"/>
                <a:ea typeface="黑体" panose="02010609060101010101" charset="-122"/>
                <a:cs typeface="黑体" panose="02010609060101010101" charset="-122"/>
              </a:rPr>
              <a:t> </a:t>
            </a:r>
            <a:r>
              <a:rPr sz="12100" b="1" kern="0" spc="-520" dirty="0">
                <a:solidFill>
                  <a:srgbClr val="2050E0">
                    <a:alpha val="100000"/>
                  </a:srgbClr>
                </a:solidFill>
                <a:latin typeface="黑体" panose="02010609060101010101" charset="-122"/>
                <a:ea typeface="黑体" panose="02010609060101010101" charset="-122"/>
                <a:cs typeface="黑体" panose="02010609060101010101" charset="-122"/>
              </a:rPr>
              <a:t>看</a:t>
            </a:r>
            <a:endParaRPr sz="12100" dirty="0">
              <a:latin typeface="黑体" panose="02010609060101010101" charset="-122"/>
              <a:ea typeface="黑体" panose="02010609060101010101" charset="-122"/>
              <a:cs typeface="黑体" panose="02010609060101010101" charset="-122"/>
            </a:endParaRPr>
          </a:p>
        </p:txBody>
      </p:sp>
      <p:sp>
        <p:nvSpPr>
          <p:cNvPr id="6" name="textbox 6"/>
          <p:cNvSpPr/>
          <p:nvPr/>
        </p:nvSpPr>
        <p:spPr>
          <a:xfrm>
            <a:off x="5443220" y="5339715"/>
            <a:ext cx="5261610" cy="527050"/>
          </a:xfrm>
          <a:prstGeom prst="rect">
            <a:avLst/>
          </a:prstGeom>
          <a:solidFill>
            <a:srgbClr val="0D53FD">
              <a:alpha val="100000"/>
            </a:srgbClr>
          </a:solidFill>
          <a:ln w="0" cap="flat">
            <a:noFill/>
            <a:prstDash val="solid"/>
            <a:miter lim="0"/>
          </a:ln>
        </p:spPr>
        <p:txBody>
          <a:bodyPr vert="horz" wrap="square" lIns="0" tIns="0" rIns="0" bIns="0"/>
          <a:p>
            <a:pPr algn="l" rtl="0" eaLnBrk="0">
              <a:lnSpc>
                <a:spcPct val="100000"/>
              </a:lnSpc>
            </a:pPr>
            <a:r>
              <a:rPr lang="en-US" sz="3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r>
              <a:rPr sz="3200" kern="0" spc="-10" dirty="0">
                <a:solidFill>
                  <a:srgbClr val="FFFFFF">
                    <a:alpha val="100000"/>
                  </a:srgbClr>
                </a:solidFill>
                <a:latin typeface="微软雅黑" panose="020B0503020204020204" charset="-122"/>
                <a:ea typeface="微软雅黑" panose="020B0503020204020204" charset="-122"/>
                <a:cs typeface="宋体" panose="02010600030101010101" pitchFamily="2" charset="-122"/>
              </a:rPr>
              <a:t>安全要从点滴做起</a:t>
            </a:r>
            <a:r>
              <a:rPr lang="en-US" sz="3200" kern="0" spc="-10" dirty="0">
                <a:solidFill>
                  <a:srgbClr val="FFFFFF">
                    <a:alpha val="100000"/>
                  </a:srgbClr>
                </a:solidFill>
                <a:latin typeface="微软雅黑" panose="020B0503020204020204" charset="-122"/>
                <a:ea typeface="微软雅黑" panose="020B0503020204020204" charset="-122"/>
                <a:cs typeface="宋体" panose="02010600030101010101" pitchFamily="2" charset="-122"/>
              </a:rPr>
              <a:t> </a:t>
            </a:r>
            <a:r>
              <a:rPr lang="en-US" sz="3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endParaRPr lang="en-US" sz="32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22030</Words>
  <Application>WPS 演示</Application>
  <PresentationFormat/>
  <Paragraphs>1936</Paragraphs>
  <Slides>60</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60</vt:i4>
      </vt:variant>
    </vt:vector>
  </HeadingPairs>
  <TitlesOfParts>
    <vt:vector size="73" baseType="lpstr">
      <vt:lpstr>Arial</vt:lpstr>
      <vt:lpstr>宋体</vt:lpstr>
      <vt:lpstr>Wingdings</vt:lpstr>
      <vt:lpstr>Arial</vt:lpstr>
      <vt:lpstr>黑体</vt:lpstr>
      <vt:lpstr>微软雅黑</vt:lpstr>
      <vt:lpstr>Times New Roman</vt:lpstr>
      <vt:lpstr>仿宋</vt:lpstr>
      <vt:lpstr>隶书</vt:lpstr>
      <vt:lpstr>Arial Unicode MS</vt:lpstr>
      <vt:lpstr>Calibri</vt:lpstr>
      <vt:lpstr>楷体</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冯建军</cp:lastModifiedBy>
  <cp:revision>10</cp:revision>
  <dcterms:created xsi:type="dcterms:W3CDTF">2026-01-13T21:57:00Z</dcterms:created>
  <dcterms:modified xsi:type="dcterms:W3CDTF">2026-01-26T06:39:30Z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wqlLaW5nc29mdCBQREYgdG8gV1BTIDExMEI</vt:lpwstr>
  </property>
  <property fmtid="{D5CDD505-2E9C-101B-9397-08002B2CF9AE}" pid="3" name="Created">
    <vt:filetime>2025-11-29T09:36:37Z</vt:filetime>
  </property>
  <property fmtid="{D5CDD505-2E9C-101B-9397-08002B2CF9AE}" pid="4" name="UsrData">
    <vt:lpwstr>6928fc600c9584001fd45990wl</vt:lpwstr>
  </property>
  <property fmtid="{D5CDD505-2E9C-101B-9397-08002B2CF9AE}" pid="5" name="ICV">
    <vt:lpwstr>F017020F390C482BB6BB7CF3EF8CCFCE_13</vt:lpwstr>
  </property>
  <property fmtid="{D5CDD505-2E9C-101B-9397-08002B2CF9AE}" pid="6" name="KSOProductBuildVer">
    <vt:lpwstr>2052-12.1.0.19302</vt:lpwstr>
  </property>
</Properties>
</file>